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61" r:id="rId5"/>
    <p:sldId id="262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540BC-F786-46CB-BF7A-E08A40202C51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BAC4268-92EF-420B-AF6F-372D6FB18CF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540BC-F786-46CB-BF7A-E08A40202C51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C4268-92EF-420B-AF6F-372D6FB18C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540BC-F786-46CB-BF7A-E08A40202C51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C4268-92EF-420B-AF6F-372D6FB18CF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540BC-F786-46CB-BF7A-E08A40202C51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C4268-92EF-420B-AF6F-372D6FB18CF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540BC-F786-46CB-BF7A-E08A40202C51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C4268-92EF-420B-AF6F-372D6FB18CF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540BC-F786-46CB-BF7A-E08A40202C51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C4268-92EF-420B-AF6F-372D6FB18C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540BC-F786-46CB-BF7A-E08A40202C51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C4268-92EF-420B-AF6F-372D6FB18C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540BC-F786-46CB-BF7A-E08A40202C51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C4268-92EF-420B-AF6F-372D6FB18C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540BC-F786-46CB-BF7A-E08A40202C51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C4268-92EF-420B-AF6F-372D6FB18C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540BC-F786-46CB-BF7A-E08A40202C51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C4268-92EF-420B-AF6F-372D6FB18C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F540BC-F786-46CB-BF7A-E08A40202C51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C4268-92EF-420B-AF6F-372D6FB18C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FF540BC-F786-46CB-BF7A-E08A40202C51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BAC4268-92EF-420B-AF6F-372D6FB18CF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738043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ástupný symbol pro obsah 5"/>
          <p:cNvSpPr txBox="1">
            <a:spLocks/>
          </p:cNvSpPr>
          <p:nvPr/>
        </p:nvSpPr>
        <p:spPr>
          <a:xfrm>
            <a:off x="323529" y="1556792"/>
            <a:ext cx="8798700" cy="25202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sz="2400" dirty="0" smtClean="0"/>
          </a:p>
          <a:p>
            <a:endParaRPr lang="cs-CZ" sz="2200" dirty="0" smtClean="0"/>
          </a:p>
          <a:p>
            <a:r>
              <a:rPr lang="cs-CZ" sz="2200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NÁZEV ŠKOLY: ZŠ  KOLÍN V., MNICHOVICKÁ 62</a:t>
            </a:r>
          </a:p>
          <a:p>
            <a:r>
              <a:rPr lang="cs-CZ" sz="2200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AUTOR:  Gábina Průšová</a:t>
            </a:r>
          </a:p>
          <a:p>
            <a:r>
              <a:rPr lang="cs-CZ" sz="2200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NÁZEV: VY_32_INOVACE_03_FY7_SKLADANI_RUZN_SIL</a:t>
            </a:r>
          </a:p>
          <a:p>
            <a:r>
              <a:rPr lang="cs-CZ" sz="2200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TÉMA: Skládání různoběžných </a:t>
            </a:r>
            <a:r>
              <a:rPr lang="cs-CZ" sz="2200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sil</a:t>
            </a:r>
          </a:p>
          <a:p>
            <a:r>
              <a:rPr lang="cs-CZ" sz="220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DATUM: říjen 2012</a:t>
            </a:r>
            <a:endParaRPr lang="cs-CZ" sz="2200" dirty="0"/>
          </a:p>
        </p:txBody>
      </p:sp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1043608" y="404664"/>
            <a:ext cx="6624736" cy="1296144"/>
          </a:xfrm>
        </p:spPr>
        <p:txBody>
          <a:bodyPr/>
          <a:lstStyle/>
          <a:p>
            <a:r>
              <a:rPr lang="cs-CZ" sz="4000" dirty="0" smtClean="0">
                <a:solidFill>
                  <a:srgbClr val="002060"/>
                </a:solidFill>
              </a:rPr>
              <a:t>Skládání různoběžných sil</a:t>
            </a:r>
            <a:endParaRPr lang="cs-CZ" sz="4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38338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35496"/>
          </a:xfrm>
        </p:spPr>
        <p:txBody>
          <a:bodyPr/>
          <a:lstStyle/>
          <a:p>
            <a:r>
              <a:rPr lang="cs-CZ" sz="3600" dirty="0" smtClean="0"/>
              <a:t>Skládání různoběžných sil</a:t>
            </a:r>
            <a:endParaRPr lang="cs-CZ" sz="36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Skládání různoběžných sil se stejným působištěm:</a:t>
            </a:r>
          </a:p>
          <a:p>
            <a:pPr lvl="1"/>
            <a:r>
              <a:rPr lang="cs-CZ" sz="2200" b="1" dirty="0" smtClean="0">
                <a:solidFill>
                  <a:srgbClr val="0070C0"/>
                </a:solidFill>
              </a:rPr>
              <a:t>Výslednicí je síla, která je úhlopříčkou rovnoběžníku a vychází ze společného působiště obou sil</a:t>
            </a:r>
          </a:p>
          <a:p>
            <a:pPr marL="457200" lvl="1" indent="0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lvl="1"/>
            <a:r>
              <a:rPr lang="cs-CZ" sz="2200" b="1" dirty="0" smtClean="0">
                <a:solidFill>
                  <a:srgbClr val="0070C0"/>
                </a:solidFill>
              </a:rPr>
              <a:t>Každou sílu můžeme graficky rozložit nejčastěji na dvě kolmé složky</a:t>
            </a:r>
          </a:p>
          <a:p>
            <a:pPr marL="457200" lvl="1" indent="0">
              <a:buNone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lvl="1"/>
            <a:r>
              <a:rPr lang="cs-CZ" sz="2200" b="1" dirty="0" smtClean="0">
                <a:solidFill>
                  <a:srgbClr val="0070C0"/>
                </a:solidFill>
              </a:rPr>
              <a:t>Skládání různoběžných sil provádíme graficky</a:t>
            </a:r>
          </a:p>
          <a:p>
            <a:pPr lvl="1"/>
            <a:endParaRPr lang="cs-CZ" sz="2000" b="1" dirty="0" smtClean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59787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460648"/>
            <a:ext cx="8229600" cy="1384176"/>
          </a:xfrm>
        </p:spPr>
        <p:txBody>
          <a:bodyPr/>
          <a:lstStyle/>
          <a:p>
            <a:r>
              <a:rPr lang="cs-CZ" sz="3600" dirty="0" smtClean="0"/>
              <a:t>Skládání různoběžných sil se stejným působištěm </a:t>
            </a:r>
            <a:endParaRPr lang="cs-CZ" sz="36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5445224"/>
            <a:ext cx="8229600" cy="1080120"/>
          </a:xfrm>
        </p:spPr>
        <p:txBody>
          <a:bodyPr>
            <a:normAutofit/>
          </a:bodyPr>
          <a:lstStyle/>
          <a:p>
            <a:pPr marL="457200" lvl="1" indent="0">
              <a:buNone/>
            </a:pPr>
            <a:r>
              <a:rPr lang="cs-CZ" sz="2200" b="1" dirty="0" smtClean="0">
                <a:solidFill>
                  <a:srgbClr val="002060"/>
                </a:solidFill>
              </a:rPr>
              <a:t>Výslednicí </a:t>
            </a:r>
            <a:r>
              <a:rPr lang="cs-CZ" sz="2200" b="1" dirty="0">
                <a:solidFill>
                  <a:srgbClr val="002060"/>
                </a:solidFill>
              </a:rPr>
              <a:t>je síla, která je úhlopříčkou rovnoběžníku a vychází ze společného působiště obou </a:t>
            </a:r>
            <a:r>
              <a:rPr lang="cs-CZ" sz="2200" b="1" dirty="0" smtClean="0">
                <a:solidFill>
                  <a:srgbClr val="002060"/>
                </a:solidFill>
              </a:rPr>
              <a:t>sil.</a:t>
            </a:r>
            <a:endParaRPr lang="cs-CZ" sz="22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8706" y="3284984"/>
            <a:ext cx="2499434" cy="830997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Síla:	F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10 N</a:t>
            </a:r>
          </a:p>
          <a:p>
            <a:r>
              <a:rPr lang="cs-CZ" sz="2400" dirty="0" smtClean="0"/>
              <a:t>	F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6 N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827615" y="4725144"/>
                <a:ext cx="3240360" cy="461665"/>
              </a:xfrm>
              <a:prstGeom prst="rect">
                <a:avLst/>
              </a:prstGeom>
              <a:solidFill>
                <a:schemeClr val="accent2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Měřítko: 1 N </a:t>
                </a: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cs-CZ" sz="2400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400" b="0" i="1" smtClean="0">
                            <a:latin typeface="Cambria Math"/>
                          </a:rPr>
                          <m:t>=</m:t>
                        </m:r>
                      </m:e>
                    </m:acc>
                  </m:oMath>
                </a14:m>
                <a:r>
                  <a:rPr lang="cs-CZ" sz="2400" dirty="0" smtClean="0"/>
                  <a:t> 5 </a:t>
                </a:r>
                <a:r>
                  <a:rPr lang="cs-CZ" sz="2400" dirty="0"/>
                  <a:t>m</a:t>
                </a:r>
                <a:r>
                  <a:rPr lang="cs-CZ" sz="2400" dirty="0" smtClean="0"/>
                  <a:t>m</a:t>
                </a:r>
                <a:endParaRPr lang="cs-CZ" sz="24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27615" y="4725144"/>
                <a:ext cx="3240360" cy="461665"/>
              </a:xfrm>
              <a:prstGeom prst="rect">
                <a:avLst/>
              </a:prstGeom>
              <a:blipFill rotWithShape="1">
                <a:blip r:embed="rId2"/>
                <a:stretch>
                  <a:fillRect l="-3008" t="-10526" b="-28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Násobení 7"/>
          <p:cNvSpPr/>
          <p:nvPr/>
        </p:nvSpPr>
        <p:spPr>
          <a:xfrm rot="3722627">
            <a:off x="2499977" y="2843669"/>
            <a:ext cx="423187" cy="405595"/>
          </a:xfrm>
          <a:prstGeom prst="mathMultiply">
            <a:avLst>
              <a:gd name="adj1" fmla="val 15517"/>
            </a:avLst>
          </a:prstGeom>
          <a:solidFill>
            <a:srgbClr val="7030A0"/>
          </a:solidFill>
          <a:ln w="3175">
            <a:solidFill>
              <a:schemeClr val="accent5">
                <a:lumMod val="75000"/>
              </a:schemeClr>
            </a:solidFill>
          </a:ln>
          <a:scene3d>
            <a:camera prst="orthographicFront">
              <a:rot lat="0" lon="1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rot="3600000" flipV="1">
            <a:off x="3490994" y="1696467"/>
            <a:ext cx="0" cy="1800000"/>
          </a:xfrm>
          <a:prstGeom prst="straightConnector1">
            <a:avLst/>
          </a:prstGeom>
          <a:ln w="539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Násobení 9"/>
          <p:cNvSpPr/>
          <p:nvPr/>
        </p:nvSpPr>
        <p:spPr>
          <a:xfrm rot="5400000">
            <a:off x="2702775" y="4234314"/>
            <a:ext cx="423187" cy="405595"/>
          </a:xfrm>
          <a:prstGeom prst="mathMultiply">
            <a:avLst>
              <a:gd name="adj1" fmla="val 15517"/>
            </a:avLst>
          </a:prstGeom>
          <a:solidFill>
            <a:srgbClr val="00B050"/>
          </a:solidFill>
          <a:ln w="3175">
            <a:solidFill>
              <a:srgbClr val="00B050"/>
            </a:solidFill>
          </a:ln>
          <a:scene3d>
            <a:camera prst="orthographicFront">
              <a:rot lat="0" lon="1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/>
          <p:nvPr/>
        </p:nvCxnSpPr>
        <p:spPr>
          <a:xfrm rot="5400000" flipV="1">
            <a:off x="3441262" y="3897112"/>
            <a:ext cx="0" cy="1080000"/>
          </a:xfrm>
          <a:prstGeom prst="straightConnector1">
            <a:avLst/>
          </a:prstGeom>
          <a:ln w="539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806738" y="2339460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</a:t>
            </a:r>
            <a:r>
              <a:rPr lang="cs-CZ" sz="2400" baseline="-25000" dirty="0" smtClean="0"/>
              <a:t>1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95326" y="4335487"/>
            <a:ext cx="5119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</a:t>
            </a:r>
            <a:r>
              <a:rPr lang="cs-CZ" sz="2400" baseline="-25000" dirty="0" smtClean="0"/>
              <a:t>2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495920" y="2452750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baseline="-25000" dirty="0" smtClean="0"/>
              <a:t>1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397086" y="433406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</a:t>
            </a:r>
            <a:r>
              <a:rPr lang="cs-CZ" sz="2400" baseline="-25000" dirty="0"/>
              <a:t>2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081966" y="3573016"/>
            <a:ext cx="3541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</a:t>
            </a:r>
          </a:p>
          <a:p>
            <a:endParaRPr lang="cs-CZ" sz="2400" dirty="0"/>
          </a:p>
        </p:txBody>
      </p:sp>
      <p:cxnSp>
        <p:nvCxnSpPr>
          <p:cNvPr id="25" name="Přímá spojnice se šipkou 24"/>
          <p:cNvCxnSpPr/>
          <p:nvPr/>
        </p:nvCxnSpPr>
        <p:spPr>
          <a:xfrm rot="3600000" flipV="1">
            <a:off x="7348246" y="2350482"/>
            <a:ext cx="0" cy="1800000"/>
          </a:xfrm>
          <a:prstGeom prst="straightConnector1">
            <a:avLst/>
          </a:prstGeom>
          <a:ln w="19050">
            <a:solidFill>
              <a:schemeClr val="tx1">
                <a:alpha val="92000"/>
              </a:schemeClr>
            </a:solidFill>
            <a:prstDash val="sys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rot="5400000" flipV="1">
            <a:off x="7587669" y="2261125"/>
            <a:ext cx="0" cy="1080000"/>
          </a:xfrm>
          <a:prstGeom prst="straightConnector1">
            <a:avLst/>
          </a:prstGeom>
          <a:ln w="25400">
            <a:solidFill>
              <a:schemeClr val="tx1"/>
            </a:solidFill>
            <a:prstDash val="sys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rot="5400000" flipV="1">
            <a:off x="6056895" y="3160482"/>
            <a:ext cx="0" cy="1080000"/>
          </a:xfrm>
          <a:prstGeom prst="straightConnector1">
            <a:avLst/>
          </a:prstGeom>
          <a:ln w="539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rot="3600000" flipV="1">
            <a:off x="6296318" y="2351125"/>
            <a:ext cx="0" cy="1800000"/>
          </a:xfrm>
          <a:prstGeom prst="straightConnector1">
            <a:avLst/>
          </a:prstGeom>
          <a:ln w="539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Násobení 26"/>
          <p:cNvSpPr/>
          <p:nvPr/>
        </p:nvSpPr>
        <p:spPr>
          <a:xfrm rot="5400000">
            <a:off x="5305301" y="3503045"/>
            <a:ext cx="423187" cy="405595"/>
          </a:xfrm>
          <a:prstGeom prst="mathMultiply">
            <a:avLst>
              <a:gd name="adj1" fmla="val 15517"/>
            </a:avLst>
          </a:prstGeom>
          <a:solidFill>
            <a:srgbClr val="FF0000"/>
          </a:solidFill>
          <a:ln w="3175">
            <a:noFill/>
          </a:ln>
          <a:scene3d>
            <a:camera prst="orthographicFront">
              <a:rot lat="0" lon="1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nice se šipkou 27"/>
          <p:cNvCxnSpPr/>
          <p:nvPr/>
        </p:nvCxnSpPr>
        <p:spPr>
          <a:xfrm flipV="1">
            <a:off x="5516894" y="2764493"/>
            <a:ext cx="2603642" cy="942540"/>
          </a:xfrm>
          <a:prstGeom prst="straightConnector1">
            <a:avLst/>
          </a:prstGeom>
          <a:ln w="539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8127995" y="2786871"/>
            <a:ext cx="5119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F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80857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384176"/>
          </a:xfrm>
        </p:spPr>
        <p:txBody>
          <a:bodyPr/>
          <a:lstStyle/>
          <a:p>
            <a:r>
              <a:rPr lang="cs-CZ" sz="3600" dirty="0" smtClean="0"/>
              <a:t>Skládání různoběžných sil se stejným působištěm  - příklad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6900" y="3219852"/>
            <a:ext cx="2499434" cy="1200329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Síla:	F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10 N</a:t>
            </a:r>
          </a:p>
          <a:p>
            <a:r>
              <a:rPr lang="cs-CZ" sz="2400" dirty="0" smtClean="0"/>
              <a:t>	F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</a:t>
            </a:r>
            <a:r>
              <a:rPr lang="cs-CZ" sz="2400" dirty="0"/>
              <a:t>4</a:t>
            </a:r>
            <a:r>
              <a:rPr lang="cs-CZ" sz="2400" dirty="0" smtClean="0"/>
              <a:t> N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F</a:t>
            </a:r>
            <a:r>
              <a:rPr lang="cs-CZ" sz="2400" baseline="-25000" dirty="0"/>
              <a:t>3</a:t>
            </a:r>
            <a:r>
              <a:rPr lang="cs-CZ" sz="2400" dirty="0" smtClean="0"/>
              <a:t> </a:t>
            </a:r>
            <a:r>
              <a:rPr lang="cs-CZ" sz="2400" dirty="0"/>
              <a:t>= 6 </a:t>
            </a:r>
            <a:r>
              <a:rPr lang="cs-CZ" sz="2400" dirty="0" smtClean="0"/>
              <a:t>N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676138" y="5445224"/>
                <a:ext cx="3240360" cy="461665"/>
              </a:xfrm>
              <a:prstGeom prst="rect">
                <a:avLst/>
              </a:prstGeom>
              <a:solidFill>
                <a:schemeClr val="accent2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Měřítko: 1 N </a:t>
                </a: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cs-CZ" sz="2400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400" b="0" i="1" smtClean="0">
                            <a:latin typeface="Cambria Math"/>
                          </a:rPr>
                          <m:t>=</m:t>
                        </m:r>
                      </m:e>
                    </m:acc>
                  </m:oMath>
                </a14:m>
                <a:r>
                  <a:rPr lang="cs-CZ" sz="2400" dirty="0" smtClean="0"/>
                  <a:t> 5 </a:t>
                </a:r>
                <a:r>
                  <a:rPr lang="cs-CZ" sz="2400" dirty="0"/>
                  <a:t>m</a:t>
                </a:r>
                <a:r>
                  <a:rPr lang="cs-CZ" sz="2400" dirty="0" smtClean="0"/>
                  <a:t>m</a:t>
                </a:r>
                <a:endParaRPr lang="cs-CZ" sz="24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6138" y="5445224"/>
                <a:ext cx="3240360" cy="461665"/>
              </a:xfrm>
              <a:prstGeom prst="rect">
                <a:avLst/>
              </a:prstGeom>
              <a:blipFill rotWithShape="1">
                <a:blip r:embed="rId2"/>
                <a:stretch>
                  <a:fillRect l="-2820" t="-10526" b="-28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Násobení 7"/>
          <p:cNvSpPr/>
          <p:nvPr/>
        </p:nvSpPr>
        <p:spPr>
          <a:xfrm rot="3722627">
            <a:off x="5126196" y="2947444"/>
            <a:ext cx="423187" cy="405595"/>
          </a:xfrm>
          <a:prstGeom prst="mathMultiply">
            <a:avLst>
              <a:gd name="adj1" fmla="val 15517"/>
            </a:avLst>
          </a:prstGeom>
          <a:solidFill>
            <a:srgbClr val="7030A0"/>
          </a:solidFill>
          <a:ln w="3175">
            <a:solidFill>
              <a:schemeClr val="accent5">
                <a:lumMod val="75000"/>
              </a:schemeClr>
            </a:solidFill>
          </a:ln>
          <a:scene3d>
            <a:camera prst="orthographicFront">
              <a:rot lat="0" lon="1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7030A0"/>
              </a:solidFill>
            </a:endParaRPr>
          </a:p>
        </p:txBody>
      </p:sp>
      <p:sp>
        <p:nvSpPr>
          <p:cNvPr id="10" name="Násobení 9"/>
          <p:cNvSpPr/>
          <p:nvPr/>
        </p:nvSpPr>
        <p:spPr>
          <a:xfrm rot="5400000">
            <a:off x="3847643" y="4594354"/>
            <a:ext cx="423187" cy="405595"/>
          </a:xfrm>
          <a:prstGeom prst="mathMultiply">
            <a:avLst>
              <a:gd name="adj1" fmla="val 15517"/>
            </a:avLst>
          </a:prstGeom>
          <a:solidFill>
            <a:srgbClr val="00B050"/>
          </a:solidFill>
          <a:ln w="3175">
            <a:solidFill>
              <a:srgbClr val="00B050"/>
            </a:solidFill>
          </a:ln>
          <a:scene3d>
            <a:camera prst="orthographicFront">
              <a:rot lat="0" lon="1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/>
          <p:nvPr/>
        </p:nvCxnSpPr>
        <p:spPr>
          <a:xfrm rot="5400000" flipV="1">
            <a:off x="4586130" y="4257152"/>
            <a:ext cx="0" cy="1080000"/>
          </a:xfrm>
          <a:prstGeom prst="straightConnector1">
            <a:avLst/>
          </a:prstGeom>
          <a:ln w="539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707904" y="3356992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</a:t>
            </a:r>
            <a:r>
              <a:rPr lang="cs-CZ" sz="2400" baseline="-25000" dirty="0" smtClean="0"/>
              <a:t>1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40194" y="4695527"/>
            <a:ext cx="5119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</a:t>
            </a:r>
            <a:r>
              <a:rPr lang="cs-CZ" sz="2400" baseline="-25000" dirty="0"/>
              <a:t>3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96157" y="2762815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baseline="-25000" dirty="0" smtClean="0"/>
              <a:t>1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541954" y="469410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</a:t>
            </a:r>
            <a:r>
              <a:rPr lang="cs-CZ" sz="2400" baseline="-25000" dirty="0"/>
              <a:t>3</a:t>
            </a:r>
            <a:endParaRPr lang="cs-CZ" sz="2400" dirty="0"/>
          </a:p>
        </p:txBody>
      </p:sp>
      <p:sp>
        <p:nvSpPr>
          <p:cNvPr id="23" name="Násobení 22"/>
          <p:cNvSpPr/>
          <p:nvPr/>
        </p:nvSpPr>
        <p:spPr>
          <a:xfrm rot="19205587">
            <a:off x="6742560" y="3730551"/>
            <a:ext cx="423187" cy="405595"/>
          </a:xfrm>
          <a:prstGeom prst="mathMultiply">
            <a:avLst>
              <a:gd name="adj1" fmla="val 15517"/>
            </a:avLst>
          </a:prstGeom>
          <a:solidFill>
            <a:srgbClr val="FFC000"/>
          </a:solidFill>
          <a:ln w="3175">
            <a:solidFill>
              <a:srgbClr val="FFC000"/>
            </a:solidFill>
          </a:ln>
          <a:scene3d>
            <a:camera prst="orthographicFront">
              <a:rot lat="0" lon="1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 rot="18600000" flipV="1">
            <a:off x="6647391" y="3316732"/>
            <a:ext cx="0" cy="720000"/>
          </a:xfrm>
          <a:prstGeom prst="straightConnector1">
            <a:avLst/>
          </a:prstGeom>
          <a:ln w="539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6119587" y="3476662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</a:t>
            </a:r>
            <a:r>
              <a:rPr lang="cs-CZ" sz="2400" baseline="-25000" dirty="0"/>
              <a:t>2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020272" y="3903439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</a:t>
            </a:r>
            <a:r>
              <a:rPr lang="cs-CZ" sz="2400" baseline="-25000" dirty="0"/>
              <a:t>2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1916831"/>
            <a:ext cx="76328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Složte graficky následující různoběžné síly, které mají působiště ve stejném bodě:</a:t>
            </a:r>
            <a:endParaRPr lang="cs-CZ" sz="2400" dirty="0"/>
          </a:p>
        </p:txBody>
      </p:sp>
      <p:cxnSp>
        <p:nvCxnSpPr>
          <p:cNvPr id="33" name="Přímá spojnice se šipkou 32"/>
          <p:cNvCxnSpPr/>
          <p:nvPr/>
        </p:nvCxnSpPr>
        <p:spPr>
          <a:xfrm rot="144000000" flipV="1">
            <a:off x="4558366" y="2690968"/>
            <a:ext cx="0" cy="1800000"/>
          </a:xfrm>
          <a:prstGeom prst="straightConnector1">
            <a:avLst/>
          </a:prstGeom>
          <a:ln w="539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90355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384176"/>
          </a:xfrm>
        </p:spPr>
        <p:txBody>
          <a:bodyPr/>
          <a:lstStyle/>
          <a:p>
            <a:r>
              <a:rPr lang="cs-CZ" sz="3600" dirty="0" smtClean="0"/>
              <a:t>Skládání různoběžných sil se stejným působištěm  - řešení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64454" y="3219852"/>
            <a:ext cx="2499434" cy="1200329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Síla:	F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10 N</a:t>
            </a:r>
          </a:p>
          <a:p>
            <a:r>
              <a:rPr lang="cs-CZ" sz="2400" dirty="0" smtClean="0"/>
              <a:t>	F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= </a:t>
            </a:r>
            <a:r>
              <a:rPr lang="cs-CZ" sz="2400" dirty="0"/>
              <a:t>4</a:t>
            </a:r>
            <a:r>
              <a:rPr lang="cs-CZ" sz="2400" dirty="0" smtClean="0"/>
              <a:t> N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F</a:t>
            </a:r>
            <a:r>
              <a:rPr lang="cs-CZ" sz="2400" baseline="-25000" dirty="0"/>
              <a:t>3</a:t>
            </a:r>
            <a:r>
              <a:rPr lang="cs-CZ" sz="2400" dirty="0" smtClean="0"/>
              <a:t> </a:t>
            </a:r>
            <a:r>
              <a:rPr lang="cs-CZ" sz="2400" dirty="0"/>
              <a:t>= 6 </a:t>
            </a:r>
            <a:r>
              <a:rPr lang="cs-CZ" sz="2400" dirty="0" smtClean="0"/>
              <a:t>N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043608" y="5805264"/>
                <a:ext cx="3240360" cy="461665"/>
              </a:xfrm>
              <a:prstGeom prst="rect">
                <a:avLst/>
              </a:prstGeom>
              <a:solidFill>
                <a:schemeClr val="accent2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Měřítko: 1 N </a:t>
                </a: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cs-CZ" sz="2400" b="0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cs-CZ" sz="2400" b="0" i="1" smtClean="0">
                            <a:latin typeface="Cambria Math"/>
                          </a:rPr>
                          <m:t>=</m:t>
                        </m:r>
                      </m:e>
                    </m:acc>
                  </m:oMath>
                </a14:m>
                <a:r>
                  <a:rPr lang="cs-CZ" sz="2400" dirty="0" smtClean="0"/>
                  <a:t> 5 </a:t>
                </a:r>
                <a:r>
                  <a:rPr lang="cs-CZ" sz="2400" dirty="0"/>
                  <a:t>m</a:t>
                </a:r>
                <a:r>
                  <a:rPr lang="cs-CZ" sz="2400" dirty="0" smtClean="0"/>
                  <a:t>m</a:t>
                </a:r>
                <a:endParaRPr lang="cs-CZ" sz="24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5805264"/>
                <a:ext cx="3240360" cy="461665"/>
              </a:xfrm>
              <a:prstGeom prst="rect">
                <a:avLst/>
              </a:prstGeom>
              <a:blipFill rotWithShape="1">
                <a:blip r:embed="rId2"/>
                <a:stretch>
                  <a:fillRect l="-2820" t="-10526" b="-28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" name="Přímá spojnice se šipkou 8"/>
          <p:cNvCxnSpPr/>
          <p:nvPr/>
        </p:nvCxnSpPr>
        <p:spPr>
          <a:xfrm rot="144000000" flipV="1">
            <a:off x="5855479" y="3987156"/>
            <a:ext cx="0" cy="1800000"/>
          </a:xfrm>
          <a:prstGeom prst="straightConnector1">
            <a:avLst/>
          </a:prstGeom>
          <a:ln w="53975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301879" y="5343599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F</a:t>
            </a:r>
            <a:r>
              <a:rPr lang="cs-CZ" sz="2400" baseline="-25000" dirty="0" smtClean="0">
                <a:solidFill>
                  <a:srgbClr val="7030A0"/>
                </a:solidFill>
              </a:rPr>
              <a:t>1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651978" y="4215572"/>
            <a:ext cx="5119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F</a:t>
            </a:r>
            <a:r>
              <a:rPr lang="cs-CZ" sz="2400" baseline="-25000" dirty="0">
                <a:solidFill>
                  <a:srgbClr val="00B050"/>
                </a:solidFill>
              </a:rPr>
              <a:t>3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558799" y="4607568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</a:t>
            </a:r>
            <a:endParaRPr lang="cs-CZ" sz="2400" dirty="0">
              <a:solidFill>
                <a:srgbClr val="FF0000"/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 rot="18600000" flipV="1">
            <a:off x="6323399" y="3840504"/>
            <a:ext cx="0" cy="720000"/>
          </a:xfrm>
          <a:prstGeom prst="straightConnector1">
            <a:avLst/>
          </a:prstGeom>
          <a:ln w="539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5553907" y="3589183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C000"/>
                </a:solidFill>
              </a:rPr>
              <a:t>F</a:t>
            </a:r>
            <a:r>
              <a:rPr lang="cs-CZ" sz="2400" baseline="-25000" dirty="0">
                <a:solidFill>
                  <a:srgbClr val="FFC000"/>
                </a:solidFill>
              </a:rPr>
              <a:t>2</a:t>
            </a:r>
            <a:endParaRPr lang="cs-CZ" sz="2400" dirty="0">
              <a:solidFill>
                <a:srgbClr val="FFC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916832"/>
            <a:ext cx="76328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Složte graficky následující různoběžné síly, které mají působiště ve stejném bodě:</a:t>
            </a:r>
            <a:endParaRPr lang="cs-CZ" sz="2400" dirty="0"/>
          </a:p>
        </p:txBody>
      </p:sp>
      <p:cxnSp>
        <p:nvCxnSpPr>
          <p:cNvPr id="18" name="Přímá spojnice se šipkou 17"/>
          <p:cNvCxnSpPr/>
          <p:nvPr/>
        </p:nvCxnSpPr>
        <p:spPr>
          <a:xfrm rot="5400000" flipV="1">
            <a:off x="6571308" y="3416245"/>
            <a:ext cx="0" cy="1080000"/>
          </a:xfrm>
          <a:prstGeom prst="straightConnector1">
            <a:avLst/>
          </a:prstGeom>
          <a:ln w="25400">
            <a:solidFill>
              <a:schemeClr val="tx1"/>
            </a:solidFill>
            <a:prstDash val="sys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rot="18600000" flipV="1">
            <a:off x="7386804" y="3840504"/>
            <a:ext cx="0" cy="720000"/>
          </a:xfrm>
          <a:prstGeom prst="straightConnector1">
            <a:avLst/>
          </a:prstGeom>
          <a:ln w="25400">
            <a:solidFill>
              <a:schemeClr val="tx1"/>
            </a:solidFill>
            <a:prstDash val="sys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6634902" y="3936888"/>
            <a:ext cx="506919" cy="472177"/>
          </a:xfrm>
          <a:prstGeom prst="straightConnector1">
            <a:avLst/>
          </a:prstGeom>
          <a:ln w="38100">
            <a:solidFill>
              <a:schemeClr val="tx2">
                <a:lumMod val="60000"/>
                <a:lumOff val="40000"/>
              </a:schemeClr>
            </a:solidFill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rot="3600000" flipV="1">
            <a:off x="6316702" y="3498004"/>
            <a:ext cx="0" cy="1800000"/>
          </a:xfrm>
          <a:prstGeom prst="straightConnector1">
            <a:avLst/>
          </a:prstGeom>
          <a:ln w="25400">
            <a:solidFill>
              <a:schemeClr val="tx1"/>
            </a:solidFill>
            <a:prstDash val="sys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5149263" y="4809216"/>
            <a:ext cx="506919" cy="472177"/>
          </a:xfrm>
          <a:prstGeom prst="straightConnector1">
            <a:avLst/>
          </a:prstGeom>
          <a:ln w="25400">
            <a:solidFill>
              <a:schemeClr val="tx1"/>
            </a:solidFill>
            <a:prstDash val="sys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rot="5400000" flipV="1">
            <a:off x="7155490" y="3891908"/>
            <a:ext cx="0" cy="1080000"/>
          </a:xfrm>
          <a:prstGeom prst="straightConnector1">
            <a:avLst/>
          </a:prstGeom>
          <a:ln w="539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Násobení 9"/>
          <p:cNvSpPr/>
          <p:nvPr/>
        </p:nvSpPr>
        <p:spPr>
          <a:xfrm rot="5206046">
            <a:off x="6403897" y="4234359"/>
            <a:ext cx="423187" cy="405595"/>
          </a:xfrm>
          <a:prstGeom prst="mathMultiply">
            <a:avLst>
              <a:gd name="adj1" fmla="val 15517"/>
            </a:avLst>
          </a:prstGeom>
          <a:solidFill>
            <a:srgbClr val="FF0000"/>
          </a:solidFill>
          <a:ln w="3175">
            <a:solidFill>
              <a:srgbClr val="FF0000"/>
            </a:solidFill>
          </a:ln>
          <a:scene3d>
            <a:camera prst="orthographicFront">
              <a:rot lat="0" lon="18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se šipkou 26"/>
          <p:cNvCxnSpPr/>
          <p:nvPr/>
        </p:nvCxnSpPr>
        <p:spPr>
          <a:xfrm flipH="1">
            <a:off x="5537279" y="4446405"/>
            <a:ext cx="1061897" cy="401599"/>
          </a:xfrm>
          <a:prstGeom prst="straightConnector1">
            <a:avLst/>
          </a:prstGeom>
          <a:ln w="539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5362889" y="4263479"/>
            <a:ext cx="5772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F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44649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620688"/>
            <a:ext cx="8147248" cy="1008112"/>
          </a:xfrm>
        </p:spPr>
        <p:txBody>
          <a:bodyPr/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1584176"/>
          </a:xfrm>
        </p:spPr>
        <p:txBody>
          <a:bodyPr>
            <a:noAutofit/>
          </a:bodyPr>
          <a:lstStyle/>
          <a:p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V prezentaci je graficky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znázorněno skládání různoběžných sil působících v jednom působišti. 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Materiál slouží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  <a:latin typeface="+mn-lt"/>
              </a:rPr>
              <a:t>žákům k porozumění daného 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tématu. Určeno pro 7. ročník.</a:t>
            </a:r>
          </a:p>
        </p:txBody>
      </p:sp>
    </p:spTree>
    <p:extLst>
      <p:ext uri="{BB962C8B-B14F-4D97-AF65-F5344CB8AC3E}">
        <p14:creationId xmlns:p14="http://schemas.microsoft.com/office/powerpoint/2010/main" val="26247651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>
    <a:lnDef>
      <a:spPr>
        <a:ln w="25400">
          <a:solidFill>
            <a:schemeClr val="tx1"/>
          </a:solidFill>
          <a:tailEnd type="none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152</TotalTime>
  <Words>204</Words>
  <Application>Microsoft Office PowerPoint</Application>
  <PresentationFormat>Předvádění na obrazovce (4:3)</PresentationFormat>
  <Paragraphs>51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Exekutivní</vt:lpstr>
      <vt:lpstr>Skládání různoběžných sil</vt:lpstr>
      <vt:lpstr>Skládání různoběžných sil</vt:lpstr>
      <vt:lpstr>Skládání různoběžných sil se stejným působištěm </vt:lpstr>
      <vt:lpstr>Skládání různoběžných sil se stejným působištěm  - příklad</vt:lpstr>
      <vt:lpstr>Skládání různoběžných sil se stejným působištěm  - řešení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Skládání rovnoběžných sil</dc:title>
  <dc:creator>Bílková Gabriela</dc:creator>
  <cp:lastModifiedBy>Gábina</cp:lastModifiedBy>
  <cp:revision>18</cp:revision>
  <dcterms:created xsi:type="dcterms:W3CDTF">2013-02-23T20:25:39Z</dcterms:created>
  <dcterms:modified xsi:type="dcterms:W3CDTF">2013-02-28T06:38:32Z</dcterms:modified>
</cp:coreProperties>
</file>