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85FAA9-E9F8-4C32-8D5A-C23473718C0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17BAD-8DE9-4CF0-B50D-971FBFF027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67390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8AF03-7270-45C2-A683-C5E353EF01A5}" type="datetime4">
              <a:rPr lang="en-US" smtClean="0"/>
              <a:pPr/>
              <a:t>October 2, 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3482-8E69-40F7-BCAD-5662A6CADB27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A706-D8F2-4D1A-855A-CADC92600C26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123-1704-49AC-9D15-C4B1462B8014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7EC2-47FB-48A1-8644-C8A81DDAA119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C3ED-7435-49F9-84C8-03CCA2F8DEDB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BF1-FCD3-4395-8FF6-0047AF66228E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1222-2C8B-4501-BE87-6797EC025925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B5AFD-D735-4504-A039-ADEBB6448D55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8118-FB93-4E87-B380-0175F2FE2167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C01193-8287-4834-A286-6B880643E934}" type="datetime4">
              <a:rPr lang="en-US" smtClean="0"/>
              <a:pPr/>
              <a:t>October 2, 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iming>
    <p:tnLst>
      <p:par>
        <p:cTn id="1" dur="indefinite" restart="never" nodeType="tmRoot"/>
      </p:par>
    </p:tnLst>
  </p:timing>
  <p:hf hdr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51532" y="332656"/>
            <a:ext cx="7175351" cy="1793167"/>
          </a:xfrm>
        </p:spPr>
        <p:txBody>
          <a:bodyPr/>
          <a:lstStyle/>
          <a:p>
            <a:r>
              <a:rPr lang="cs-CZ" dirty="0" smtClean="0"/>
              <a:t>Hydrostatický tlak- příklady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75125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obsah 5"/>
          <p:cNvSpPr txBox="1">
            <a:spLocks/>
          </p:cNvSpPr>
          <p:nvPr/>
        </p:nvSpPr>
        <p:spPr>
          <a:xfrm>
            <a:off x="323529" y="1556792"/>
            <a:ext cx="8798700" cy="288032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VY_32_INOVACE_06_FY7_HYDROSTATICKY_TLAK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Hydrostatický tlak – příklady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leden 2013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1127713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1 - zadání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1191816" y="1864027"/>
                <a:ext cx="6400800" cy="3474720"/>
              </a:xfrm>
            </p:spPr>
            <p:txBody>
              <a:bodyPr/>
              <a:lstStyle/>
              <a:p>
                <a:r>
                  <a:rPr lang="cs-CZ" dirty="0" smtClean="0"/>
                  <a:t>Vypočítejte hydrostatický tlak u dna jezera, které je hluboké 15 m. Počítejte s hustotou vody </a:t>
                </a:r>
                <a:r>
                  <a:rPr lang="cs-CZ" dirty="0" smtClean="0">
                    <a:latin typeface="Symbol" pitchFamily="18" charset="2"/>
                  </a:rPr>
                  <a:t>r = </a:t>
                </a:r>
                <a:r>
                  <a:rPr lang="cs-CZ" dirty="0" smtClean="0">
                    <a:latin typeface="Trebuchet MS (Základní text)"/>
                  </a:rPr>
                  <a:t>1 000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baseline="3000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1191816" y="1864027"/>
                <a:ext cx="6400800" cy="3474720"/>
              </a:xfrm>
              <a:blipFill rotWithShape="1">
                <a:blip r:embed="rId2" cstate="print"/>
                <a:stretch>
                  <a:fillRect l="-1143" t="-36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12396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1 -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827584" y="1556792"/>
                <a:ext cx="7412632" cy="1348949"/>
              </a:xfrm>
            </p:spPr>
            <p:txBody>
              <a:bodyPr/>
              <a:lstStyle/>
              <a:p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Vypočítejte hydrostatický tlak u dna jezera, které je hluboké 15 m. Počítejte s hustotou vody </a:t>
                </a:r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Symbol" pitchFamily="18" charset="2"/>
                  </a:rPr>
                  <a:t>r = </a:t>
                </a:r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Trebuchet MS (Základní text)"/>
                  </a:rPr>
                  <a:t>1 000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b="0" i="1" baseline="30000" smtClean="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.</a:t>
                </a:r>
                <a:endParaRPr lang="cs-CZ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827584" y="1556792"/>
                <a:ext cx="7412632" cy="1348949"/>
              </a:xfrm>
              <a:blipFill rotWithShape="1">
                <a:blip r:embed="rId2" cstate="print"/>
                <a:stretch>
                  <a:fillRect l="-987" t="-9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115616" y="3294035"/>
                <a:ext cx="2592288" cy="1732269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 </a:t>
                </a:r>
              </a:p>
              <a:p>
                <a:r>
                  <a:rPr lang="cs-CZ" sz="2400" dirty="0" smtClean="0"/>
                  <a:t>h = 15 m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  <a:latin typeface="Symbol" pitchFamily="18" charset="2"/>
                  </a:rPr>
                  <a:t>r = </a:t>
                </a:r>
                <a:r>
                  <a:rPr lang="cs-CZ" sz="2400" dirty="0">
                    <a:solidFill>
                      <a:schemeClr val="tx1"/>
                    </a:solidFill>
                    <a:latin typeface="Trebuchet MS (Základní text)"/>
                  </a:rPr>
                  <a:t>1 000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p</a:t>
                </a:r>
                <a:r>
                  <a:rPr lang="cs-CZ" sz="2400" baseline="-25000" dirty="0" smtClean="0"/>
                  <a:t>h</a:t>
                </a:r>
                <a:r>
                  <a:rPr lang="cs-CZ" sz="2400" dirty="0" smtClean="0"/>
                  <a:t> = ?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294035"/>
                <a:ext cx="2592288" cy="173226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529" t="-2807"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4269364" y="3284983"/>
            <a:ext cx="3903036" cy="23083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bg2">
                <a:lumMod val="20000"/>
                <a:lumOff val="8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Výpočet:</a:t>
            </a:r>
          </a:p>
          <a:p>
            <a:r>
              <a:rPr lang="cs-CZ" sz="2400" dirty="0" smtClean="0"/>
              <a:t>p</a:t>
            </a:r>
            <a:r>
              <a:rPr lang="cs-CZ" sz="2400" baseline="-25000" dirty="0" smtClean="0"/>
              <a:t>h </a:t>
            </a:r>
            <a:r>
              <a:rPr lang="cs-CZ" sz="2400" dirty="0" smtClean="0"/>
              <a:t>= h . </a:t>
            </a:r>
            <a:r>
              <a:rPr lang="cs-CZ" sz="2400" dirty="0" smtClean="0">
                <a:latin typeface="Symbol" pitchFamily="18" charset="2"/>
              </a:rPr>
              <a:t>r </a:t>
            </a:r>
            <a:r>
              <a:rPr lang="cs-CZ" sz="2400" dirty="0" smtClean="0">
                <a:latin typeface="Trebuchet MS (Základní text)"/>
              </a:rPr>
              <a:t>. g</a:t>
            </a:r>
          </a:p>
          <a:p>
            <a:endParaRPr lang="cs-CZ" sz="2400" dirty="0" smtClean="0">
              <a:latin typeface="Trebuchet MS (Základní text)"/>
            </a:endParaRPr>
          </a:p>
          <a:p>
            <a:r>
              <a:rPr lang="cs-CZ" sz="2400" dirty="0"/>
              <a:t>p</a:t>
            </a:r>
            <a:r>
              <a:rPr lang="cs-CZ" sz="2400" baseline="-25000" dirty="0"/>
              <a:t>h </a:t>
            </a:r>
            <a:r>
              <a:rPr lang="cs-CZ" sz="2400" dirty="0" smtClean="0"/>
              <a:t>= 15 . 1 000 . 10 </a:t>
            </a:r>
          </a:p>
          <a:p>
            <a:r>
              <a:rPr lang="cs-CZ" sz="2400" dirty="0"/>
              <a:t>p</a:t>
            </a:r>
            <a:r>
              <a:rPr lang="cs-CZ" sz="2400" baseline="-25000" dirty="0"/>
              <a:t>h </a:t>
            </a:r>
            <a:r>
              <a:rPr lang="cs-CZ" sz="2400" dirty="0"/>
              <a:t>= </a:t>
            </a:r>
            <a:r>
              <a:rPr lang="cs-CZ" sz="2400" dirty="0" smtClean="0"/>
              <a:t>150 000 Pa = </a:t>
            </a:r>
            <a:r>
              <a:rPr lang="cs-CZ" sz="2400" u="sng" dirty="0" smtClean="0"/>
              <a:t>150 </a:t>
            </a:r>
            <a:r>
              <a:rPr lang="cs-CZ" sz="2400" u="sng" dirty="0" err="1" smtClean="0"/>
              <a:t>kPa</a:t>
            </a:r>
            <a:endParaRPr lang="cs-CZ" sz="2400" u="sng" dirty="0">
              <a:latin typeface="Trebuchet MS (Základní text)"/>
            </a:endParaRPr>
          </a:p>
          <a:p>
            <a:endParaRPr lang="cs-CZ" sz="2400" u="dbl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58052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Hydrostatický tlak u dna jezera je 150 </a:t>
            </a:r>
            <a:r>
              <a:rPr lang="cs-CZ" sz="2800" dirty="0" err="1" smtClean="0"/>
              <a:t>kPa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97502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2 - zadání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043608" y="1864027"/>
            <a:ext cx="6912768" cy="3474720"/>
          </a:xfrm>
        </p:spPr>
        <p:txBody>
          <a:bodyPr/>
          <a:lstStyle/>
          <a:p>
            <a:r>
              <a:rPr lang="cs-CZ" dirty="0" smtClean="0"/>
              <a:t>Hydrostatický tlak v hloubce 8 metrů je 716,8 </a:t>
            </a:r>
            <a:r>
              <a:rPr lang="cs-CZ" dirty="0" err="1" smtClean="0"/>
              <a:t>kPa</a:t>
            </a:r>
            <a:r>
              <a:rPr lang="cs-CZ" dirty="0" smtClean="0"/>
              <a:t>. Pomocí internetu popř. tabulek </a:t>
            </a:r>
            <a:r>
              <a:rPr lang="cs-CZ" dirty="0" smtClean="0"/>
              <a:t>zjistěte, </a:t>
            </a:r>
            <a:r>
              <a:rPr lang="cs-CZ" dirty="0" smtClean="0"/>
              <a:t>o jakou látku se jedná.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1936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2 - řešení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827584" y="1556792"/>
            <a:ext cx="7412632" cy="1348949"/>
          </a:xfrm>
        </p:spPr>
        <p:txBody>
          <a:bodyPr/>
          <a:lstStyle/>
          <a:p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Hydrostatický tlak v hloubce 8 metrů je 716,8 </a:t>
            </a:r>
            <a:r>
              <a:rPr lang="cs-CZ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kPa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Pomocí internetu popř. tabulek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zjistěte,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 jakou látku se jedná.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115616" y="3294035"/>
                <a:ext cx="2592288" cy="1732269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 </a:t>
                </a:r>
              </a:p>
              <a:p>
                <a:r>
                  <a:rPr lang="cs-CZ" sz="2400" dirty="0" smtClean="0"/>
                  <a:t>h = 8 m</a:t>
                </a:r>
              </a:p>
              <a:p>
                <a:r>
                  <a:rPr lang="cs-CZ" sz="2400" dirty="0"/>
                  <a:t>p</a:t>
                </a:r>
                <a:r>
                  <a:rPr lang="cs-CZ" sz="2400" baseline="-25000" dirty="0"/>
                  <a:t>h</a:t>
                </a:r>
                <a:r>
                  <a:rPr lang="cs-CZ" sz="2400" dirty="0"/>
                  <a:t> = </a:t>
                </a:r>
                <a:r>
                  <a:rPr lang="cs-CZ" sz="2400" dirty="0" smtClean="0"/>
                  <a:t>716 800 Pa</a:t>
                </a:r>
                <a:endParaRPr lang="cs-CZ" sz="2400" dirty="0"/>
              </a:p>
              <a:p>
                <a:r>
                  <a:rPr lang="cs-CZ" sz="2400" dirty="0" smtClean="0">
                    <a:solidFill>
                      <a:schemeClr val="tx1"/>
                    </a:solidFill>
                    <a:latin typeface="Symbol" pitchFamily="18" charset="2"/>
                  </a:rPr>
                  <a:t>r = ?</a:t>
                </a:r>
                <a:r>
                  <a:rPr lang="cs-CZ" sz="2400" dirty="0" smtClean="0">
                    <a:solidFill>
                      <a:schemeClr val="tx1"/>
                    </a:solidFill>
                    <a:latin typeface="Trebuchet MS (Základní text)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294035"/>
                <a:ext cx="2592288" cy="173226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3529" t="-2807" b="-1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269364" y="2783991"/>
                <a:ext cx="3903036" cy="2725426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p</a:t>
                </a:r>
                <a:r>
                  <a:rPr lang="cs-CZ" sz="2400" baseline="-25000" dirty="0" smtClean="0"/>
                  <a:t>h </a:t>
                </a:r>
                <a:r>
                  <a:rPr lang="cs-CZ" sz="2400" dirty="0" smtClean="0"/>
                  <a:t>= h . </a:t>
                </a:r>
                <a:r>
                  <a:rPr lang="cs-CZ" sz="2400" dirty="0" smtClean="0">
                    <a:latin typeface="Symbol" pitchFamily="18" charset="2"/>
                  </a:rPr>
                  <a:t>r </a:t>
                </a:r>
                <a:r>
                  <a:rPr lang="cs-CZ" sz="2400" dirty="0" smtClean="0">
                    <a:latin typeface="Trebuchet MS (Základní text)"/>
                  </a:rPr>
                  <a:t>. g</a:t>
                </a:r>
              </a:p>
              <a:p>
                <a:endParaRPr lang="cs-CZ" sz="2400" dirty="0" smtClean="0">
                  <a:latin typeface="Trebuchet MS (Základní text)"/>
                </a:endParaRPr>
              </a:p>
              <a:p>
                <a:pPr marL="342900" indent="-342900">
                  <a:buFont typeface="Symbol"/>
                  <a:buChar char="r"/>
                </a:pPr>
                <a:r>
                  <a:rPr lang="cs-CZ" sz="2400" dirty="0" smtClean="0">
                    <a:latin typeface="Trebuchet MS (Základní text)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dirty="0"/>
                          <m:t>p</m:t>
                        </m:r>
                        <m:r>
                          <m:rPr>
                            <m:nor/>
                          </m:rPr>
                          <a:rPr lang="cs-CZ" sz="2400" baseline="-25000" dirty="0"/>
                          <m:t>h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 smtClean="0"/>
                          <m:t>h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400" b="0" i="1" smtClean="0">
                            <a:latin typeface="Cambria Math"/>
                          </a:rPr>
                          <m:t>.  </m:t>
                        </m:r>
                        <m:r>
                          <m:rPr>
                            <m:nor/>
                          </m:rPr>
                          <a:rPr lang="cs-CZ" sz="2400" dirty="0">
                            <a:latin typeface="Trebuchet MS (Základní text)"/>
                          </a:rPr>
                          <m:t>g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rebuchet MS (Základní text)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716 800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8 . 10</m:t>
                        </m:r>
                      </m:den>
                    </m:f>
                  </m:oMath>
                </a14:m>
                <a:endParaRPr lang="cs-CZ" sz="2400" dirty="0" smtClean="0">
                  <a:latin typeface="Trebuchet MS (Základní text)"/>
                </a:endParaRPr>
              </a:p>
              <a:p>
                <a:endParaRPr lang="cs-CZ" sz="2400" dirty="0" smtClean="0">
                  <a:latin typeface="Trebuchet MS (Základní text)"/>
                </a:endParaRPr>
              </a:p>
              <a:p>
                <a:r>
                  <a:rPr lang="cs-CZ" sz="2400" dirty="0">
                    <a:latin typeface="Symbol" pitchFamily="18" charset="2"/>
                  </a:rPr>
                  <a:t>r </a:t>
                </a:r>
                <a:r>
                  <a:rPr lang="cs-CZ" sz="2400" dirty="0" smtClean="0">
                    <a:latin typeface="Trebuchet MS (Základní text)"/>
                  </a:rPr>
                  <a:t>= 8 960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𝑘𝑔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  <m:r>
                          <a:rPr lang="cs-CZ" sz="2400" i="1" baseline="3000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 = &gt; MĚĎ</a:t>
                </a:r>
                <a:endParaRPr lang="cs-CZ" sz="24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9364" y="2783991"/>
                <a:ext cx="3903036" cy="272542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2177" t="-1559" b="-891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755576" y="5805264"/>
                <a:ext cx="8208912" cy="6242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Hustota látky je </a:t>
                </a:r>
                <a:r>
                  <a:rPr lang="cs-CZ" sz="2400" dirty="0">
                    <a:latin typeface="Trebuchet MS (Základní text)"/>
                  </a:rPr>
                  <a:t>8 960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𝑘𝑔</m:t>
                        </m:r>
                        <m:r>
                          <a:rPr lang="cs-CZ" sz="2400" i="1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𝑚</m:t>
                        </m:r>
                        <m:r>
                          <a:rPr lang="cs-CZ" sz="2400" i="1" baseline="3000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400" dirty="0" smtClean="0"/>
                  <a:t>, dle tabulek se jedná o měď.</a:t>
                </a:r>
                <a:endParaRPr lang="cs-CZ" sz="2400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5805264"/>
                <a:ext cx="8208912" cy="62427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188" b="-77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698539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3 - zadání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1191816" y="1864027"/>
                <a:ext cx="6400800" cy="3474720"/>
              </a:xfrm>
            </p:spPr>
            <p:txBody>
              <a:bodyPr/>
              <a:lstStyle/>
              <a:p>
                <a:r>
                  <a:rPr lang="cs-CZ" dirty="0" smtClean="0"/>
                  <a:t>Vypočítejte hloubku Jávského příkopu v Indickém oceánu, když hydrostatický tlak u dna tohoto příkopu je 79,567 </a:t>
                </a:r>
                <a:r>
                  <a:rPr lang="cs-CZ" dirty="0" err="1" smtClean="0"/>
                  <a:t>MPa</a:t>
                </a:r>
                <a:r>
                  <a:rPr lang="cs-CZ" dirty="0" smtClean="0"/>
                  <a:t>. Počítejte s hustotou mořské vody </a:t>
                </a:r>
                <a:r>
                  <a:rPr lang="cs-CZ" dirty="0" smtClean="0">
                    <a:latin typeface="Symbol" pitchFamily="18" charset="2"/>
                  </a:rPr>
                  <a:t>r = </a:t>
                </a:r>
                <a:r>
                  <a:rPr lang="cs-CZ" dirty="0" smtClean="0">
                    <a:latin typeface="Trebuchet MS (Základní text)"/>
                  </a:rPr>
                  <a:t>1 030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𝑘𝑔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baseline="3000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. Výsledek si ověřte v  atlase světa.</a:t>
                </a:r>
                <a:endParaRPr lang="cs-CZ" dirty="0"/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1191816" y="1864027"/>
                <a:ext cx="6400800" cy="3474720"/>
              </a:xfrm>
              <a:blipFill rotWithShape="1">
                <a:blip r:embed="rId2" cstate="print"/>
                <a:stretch>
                  <a:fillRect l="-1143" t="-3684" r="-2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572637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115616" y="476672"/>
            <a:ext cx="5360383" cy="1143000"/>
          </a:xfrm>
        </p:spPr>
        <p:txBody>
          <a:bodyPr/>
          <a:lstStyle/>
          <a:p>
            <a:r>
              <a:rPr lang="cs-CZ" dirty="0" smtClean="0"/>
              <a:t>Příklad 3 - řešení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611560" y="1556792"/>
                <a:ext cx="7776864" cy="1554271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Vypočítejte hloubku Jávského příkopu v Indickém oceánu, když hydrostatický tlak u dna tohoto příkopu je 79,567 </a:t>
                </a:r>
                <a:r>
                  <a:rPr lang="cs-CZ" dirty="0" err="1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MPa</a:t>
                </a:r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. Počítejte s hustotou mořské vody </a:t>
                </a:r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Symbol" pitchFamily="18" charset="2"/>
                  </a:rPr>
                  <a:t>r = </a:t>
                </a:r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Trebuchet MS (Základní text)"/>
                  </a:rPr>
                  <a:t>1 030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i="1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i="1" baseline="30000">
                            <a:solidFill>
                              <a:schemeClr val="tx1">
                                <a:lumMod val="50000"/>
                                <a:lumOff val="50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.</a:t>
                </a:r>
                <a:r>
                  <a:rPr lang="cs-CZ" dirty="0"/>
                  <a:t> </a:t>
                </a:r>
                <a:r>
                  <a:rPr lang="cs-CZ" dirty="0">
                    <a:solidFill>
                      <a:schemeClr val="tx1">
                        <a:lumMod val="50000"/>
                        <a:lumOff val="50000"/>
                      </a:schemeClr>
                    </a:solidFill>
                  </a:rPr>
                  <a:t>Výsledek si ověřte v  atlase světa.</a:t>
                </a:r>
              </a:p>
              <a:p>
                <a:endParaRPr lang="cs-CZ" dirty="0">
                  <a:solidFill>
                    <a:schemeClr val="tx1">
                      <a:lumMod val="50000"/>
                      <a:lumOff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611560" y="1556792"/>
                <a:ext cx="7776864" cy="1554271"/>
              </a:xfrm>
              <a:blipFill rotWithShape="1">
                <a:blip r:embed="rId2" cstate="print"/>
                <a:stretch>
                  <a:fillRect l="-862" t="-10196" r="-8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1115616" y="3568939"/>
                <a:ext cx="2592288" cy="1732269"/>
              </a:xfrm>
              <a:prstGeom prst="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Zápis: 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  <a:latin typeface="Symbol" pitchFamily="18" charset="2"/>
                  </a:rPr>
                  <a:t>r = </a:t>
                </a:r>
                <a:r>
                  <a:rPr lang="cs-CZ" sz="2400" dirty="0">
                    <a:solidFill>
                      <a:schemeClr val="tx1"/>
                    </a:solidFill>
                    <a:latin typeface="Trebuchet MS (Základní text)"/>
                  </a:rPr>
                  <a:t>1 </a:t>
                </a:r>
                <a:r>
                  <a:rPr lang="cs-CZ" sz="2400" dirty="0" smtClean="0">
                    <a:solidFill>
                      <a:schemeClr val="tx1"/>
                    </a:solidFill>
                    <a:latin typeface="Trebuchet MS (Základní text)"/>
                  </a:rPr>
                  <a:t>030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𝑘𝑔</m:t>
                        </m:r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𝑚</m:t>
                        </m:r>
                        <m:r>
                          <a:rPr lang="cs-CZ" sz="2400" i="1" baseline="3000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r>
                  <a:rPr lang="cs-CZ" sz="2400" dirty="0" smtClean="0"/>
                  <a:t>p</a:t>
                </a:r>
                <a:r>
                  <a:rPr lang="cs-CZ" sz="2400" baseline="-25000" dirty="0" smtClean="0"/>
                  <a:t>h</a:t>
                </a:r>
                <a:r>
                  <a:rPr lang="cs-CZ" sz="2400" dirty="0" smtClean="0"/>
                  <a:t> = 79 567 000Pa</a:t>
                </a:r>
              </a:p>
              <a:p>
                <a:r>
                  <a:rPr lang="cs-CZ" sz="2400" dirty="0" smtClean="0"/>
                  <a:t>h = ? m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3568939"/>
                <a:ext cx="2592288" cy="1732269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3529" t="-2807" r="-3529"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043608" y="58052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Hloubka Jávského příkopu je 7 725 metrů.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4269364" y="3111063"/>
                <a:ext cx="3903036" cy="2550185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Výpočet:</a:t>
                </a:r>
              </a:p>
              <a:p>
                <a:r>
                  <a:rPr lang="cs-CZ" sz="2400" dirty="0" smtClean="0"/>
                  <a:t>p</a:t>
                </a:r>
                <a:r>
                  <a:rPr lang="cs-CZ" sz="2400" baseline="-25000" dirty="0" smtClean="0"/>
                  <a:t>h </a:t>
                </a:r>
                <a:r>
                  <a:rPr lang="cs-CZ" sz="2400" dirty="0" smtClean="0"/>
                  <a:t>= h . </a:t>
                </a:r>
                <a:r>
                  <a:rPr lang="cs-CZ" sz="2400" dirty="0" smtClean="0">
                    <a:latin typeface="Symbol" pitchFamily="18" charset="2"/>
                  </a:rPr>
                  <a:t>r </a:t>
                </a:r>
                <a:r>
                  <a:rPr lang="cs-CZ" sz="2400" dirty="0" smtClean="0">
                    <a:latin typeface="Trebuchet MS (Základní text)"/>
                  </a:rPr>
                  <a:t>. g</a:t>
                </a:r>
              </a:p>
              <a:p>
                <a:endParaRPr lang="cs-CZ" sz="2400" dirty="0" smtClean="0">
                  <a:latin typeface="Trebuchet MS (Základní text)"/>
                </a:endParaRPr>
              </a:p>
              <a:p>
                <a:r>
                  <a:rPr lang="cs-CZ" sz="2400" dirty="0" smtClean="0">
                    <a:latin typeface="Trebuchet MS (Základní text)"/>
                  </a:rPr>
                  <a:t>h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400" dirty="0"/>
                          <m:t>p</m:t>
                        </m:r>
                        <m:r>
                          <m:rPr>
                            <m:nor/>
                          </m:rPr>
                          <a:rPr lang="cs-CZ" sz="2400" baseline="-25000" dirty="0"/>
                          <m:t>h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dirty="0">
                            <a:latin typeface="Symbol" pitchFamily="18" charset="2"/>
                          </a:rPr>
                          <m:t>r</m:t>
                        </m:r>
                        <m:r>
                          <a:rPr lang="cs-CZ" sz="2400" b="0" i="1" dirty="0" smtClean="0">
                            <a:latin typeface="Cambria Math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</a:rPr>
                          <m:t>.  </m:t>
                        </m:r>
                        <m:r>
                          <m:rPr>
                            <m:nor/>
                          </m:rPr>
                          <a:rPr lang="cs-CZ" sz="2400" dirty="0">
                            <a:latin typeface="Trebuchet MS (Základní text)"/>
                          </a:rPr>
                          <m:t>g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rebuchet MS (Základní text)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79 567 000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1 030  .  10</m:t>
                        </m:r>
                      </m:den>
                    </m:f>
                  </m:oMath>
                </a14:m>
                <a:endParaRPr lang="cs-CZ" sz="2400" dirty="0" smtClean="0">
                  <a:latin typeface="Trebuchet MS (Základní text)"/>
                </a:endParaRPr>
              </a:p>
              <a:p>
                <a:endParaRPr lang="cs-CZ" sz="2400" dirty="0" smtClean="0">
                  <a:latin typeface="Trebuchet MS (Základní text)"/>
                </a:endParaRPr>
              </a:p>
              <a:p>
                <a:r>
                  <a:rPr lang="cs-CZ" sz="2400" dirty="0" smtClean="0">
                    <a:latin typeface="Symbol" pitchFamily="18" charset="2"/>
                  </a:rPr>
                  <a:t> </a:t>
                </a:r>
                <a:r>
                  <a:rPr lang="cs-CZ" sz="2400" dirty="0">
                    <a:latin typeface="Trebuchet MS (Základní text)"/>
                  </a:rPr>
                  <a:t>h </a:t>
                </a:r>
                <a:r>
                  <a:rPr lang="cs-CZ" sz="2400" dirty="0" smtClean="0">
                    <a:latin typeface="Trebuchet MS (Základní text)"/>
                  </a:rPr>
                  <a:t>= 7 724,95 m</a:t>
                </a:r>
                <a:endParaRPr lang="cs-CZ" sz="24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9364" y="3111063"/>
                <a:ext cx="3903036" cy="2550185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177" t="-1663" b="-4276"/>
                </a:stretch>
              </a:blipFill>
              <a:ln>
                <a:solidFill>
                  <a:schemeClr val="bg2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093610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476672"/>
            <a:ext cx="2912111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191816" y="1864027"/>
            <a:ext cx="6620544" cy="3474720"/>
          </a:xfrm>
        </p:spPr>
        <p:txBody>
          <a:bodyPr/>
          <a:lstStyle/>
          <a:p>
            <a:r>
              <a:rPr lang="cs-CZ" dirty="0"/>
              <a:t>Materiál slouží k procvičení vztahu pro </a:t>
            </a:r>
            <a:r>
              <a:rPr lang="cs-CZ" dirty="0" smtClean="0"/>
              <a:t>výpočet hydrostatického tlaku. </a:t>
            </a:r>
            <a:r>
              <a:rPr lang="cs-CZ" dirty="0"/>
              <a:t>Určeno pro žáky 7. </a:t>
            </a:r>
            <a:r>
              <a:rPr lang="cs-CZ" dirty="0" smtClean="0"/>
              <a:t>třídy.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14270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159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Hydrostatický tlak- příklady</vt:lpstr>
      <vt:lpstr>Příklad 1 - zadání</vt:lpstr>
      <vt:lpstr>Příklad 1 - řešení</vt:lpstr>
      <vt:lpstr>Příklad 2 - zadání</vt:lpstr>
      <vt:lpstr>Příklad 2 - řešení</vt:lpstr>
      <vt:lpstr>Příklad 3 - zadání</vt:lpstr>
      <vt:lpstr>Příklad 3 - 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Hydrostatický tlak- příklady</dc:title>
  <dc:creator>Bílková Gabriela</dc:creator>
  <cp:lastModifiedBy>Dum</cp:lastModifiedBy>
  <cp:revision>7</cp:revision>
  <dcterms:created xsi:type="dcterms:W3CDTF">2013-02-24T21:38:40Z</dcterms:created>
  <dcterms:modified xsi:type="dcterms:W3CDTF">2013-10-02T13:10:07Z</dcterms:modified>
</cp:coreProperties>
</file>