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sldIdLst>
    <p:sldId id="256" r:id="rId2"/>
    <p:sldId id="258" r:id="rId3"/>
    <p:sldId id="259" r:id="rId4"/>
    <p:sldId id="260" r:id="rId5"/>
    <p:sldId id="265" r:id="rId6"/>
    <p:sldId id="266" r:id="rId7"/>
    <p:sldId id="267" r:id="rId8"/>
    <p:sldId id="264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E2307-1E40-4E12-8716-25BFDA8E7013}" type="datetime1">
              <a:rPr lang="en-US" smtClean="0"/>
              <a:pPr/>
              <a:t>2/28/2013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D9D02-426E-46C9-9EE9-0DE1EF8B2838}" type="datetime1">
              <a:rPr lang="en-US" smtClean="0"/>
              <a:pPr/>
              <a:t>2/28/2013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AEBBE-F8B2-42CF-9895-E86A608384EB}" type="datetime1">
              <a:rPr lang="en-US" smtClean="0"/>
              <a:pPr/>
              <a:t>2/28/2013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AA6B6-10E5-4810-BC9F-DA72D8452E73}" type="datetime1">
              <a:rPr lang="en-US" smtClean="0"/>
              <a:pPr/>
              <a:t>2/28/2013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8D072-EF12-4AA2-BD71-ABC68B06D0E2}" type="datetime1">
              <a:rPr lang="en-US" smtClean="0"/>
              <a:pPr/>
              <a:t>2/28/2013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DBF60-6CC3-4B74-A60D-3486985E4346}" type="datetime1">
              <a:rPr lang="en-US" smtClean="0"/>
              <a:pPr/>
              <a:t>2/28/2013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14818-984F-4759-BF72-A33BDC1963BD}" type="datetime1">
              <a:rPr lang="en-US" smtClean="0"/>
              <a:pPr/>
              <a:t>2/28/2013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7E191-5F94-4FC1-B823-BD7CABF7FA06}" type="datetime1">
              <a:rPr lang="en-US" smtClean="0"/>
              <a:pPr/>
              <a:t>2/28/2013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856D55-EFBE-4F9B-8A5F-09D42CA22A9B}" type="datetime1">
              <a:rPr lang="en-US" smtClean="0"/>
              <a:pPr/>
              <a:t>2/28/2013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FCF5A-EA79-452C-A52C-1A2668C2E7DF}" type="datetime1">
              <a:rPr lang="en-US" smtClean="0"/>
              <a:pPr/>
              <a:t>2/28/2013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C4C28-BD4B-4892-9A2D-6E19BD753A9A}" type="datetime1">
              <a:rPr lang="en-US" smtClean="0"/>
              <a:pPr/>
              <a:t>2/28/2013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1D110F-3F4E-48D9-B8AA-5D0E825AFDBA}" type="datetime1">
              <a:rPr lang="en-US" smtClean="0"/>
              <a:pPr/>
              <a:t>2/28/2013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iming>
    <p:tnLst>
      <p:par>
        <p:cTn id="1" dur="indefinite" restart="never" nodeType="tmRoot"/>
      </p:par>
    </p:tnLst>
  </p:timing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476672"/>
            <a:ext cx="7117180" cy="1470025"/>
          </a:xfrm>
        </p:spPr>
        <p:txBody>
          <a:bodyPr/>
          <a:lstStyle/>
          <a:p>
            <a:r>
              <a:rPr lang="cs-CZ" dirty="0" smtClean="0"/>
              <a:t>PRŮMĚRNÁ RYCHLOST - PŘÍKLADY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975125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ástupný symbol pro obsah 5"/>
          <p:cNvSpPr txBox="1">
            <a:spLocks/>
          </p:cNvSpPr>
          <p:nvPr/>
        </p:nvSpPr>
        <p:spPr>
          <a:xfrm>
            <a:off x="323529" y="1772816"/>
            <a:ext cx="8798700" cy="302433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sz="2400" dirty="0" smtClean="0"/>
          </a:p>
          <a:p>
            <a:endParaRPr lang="cs-CZ" sz="2200" dirty="0" smtClean="0"/>
          </a:p>
          <a:p>
            <a:r>
              <a:rPr lang="cs-CZ" sz="2200" dirty="0" smtClean="0"/>
              <a:t>NÁZEV ŠKOLY: ZŠ  KOLÍN V., MNICHOVICKÁ 62</a:t>
            </a:r>
          </a:p>
          <a:p>
            <a:r>
              <a:rPr lang="cs-CZ" sz="2200" dirty="0" smtClean="0"/>
              <a:t>AUTOR:  Gábina Průšová</a:t>
            </a:r>
          </a:p>
          <a:p>
            <a:r>
              <a:rPr lang="cs-CZ" sz="2200" dirty="0" smtClean="0"/>
              <a:t>NÁZEV: VY_32_INOVACE_07_FY7_PRUMERNA_RYCHLOST</a:t>
            </a:r>
          </a:p>
          <a:p>
            <a:r>
              <a:rPr lang="cs-CZ" sz="2200" dirty="0" smtClean="0"/>
              <a:t>TÉMA: Průměrná rychlost </a:t>
            </a:r>
            <a:r>
              <a:rPr lang="cs-CZ" sz="2200" dirty="0" smtClean="0"/>
              <a:t>– příklady</a:t>
            </a:r>
          </a:p>
          <a:p>
            <a:r>
              <a:rPr lang="cs-CZ" sz="2200" dirty="0" smtClean="0"/>
              <a:t>DATUM: září 2012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26630771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115616" y="476672"/>
            <a:ext cx="5360383" cy="1143000"/>
          </a:xfrm>
        </p:spPr>
        <p:txBody>
          <a:bodyPr/>
          <a:lstStyle/>
          <a:p>
            <a:r>
              <a:rPr lang="cs-CZ" dirty="0" smtClean="0"/>
              <a:t>Příklad 1 - zadání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5"/>
              <p:cNvSpPr>
                <a:spLocks noGrp="1"/>
              </p:cNvSpPr>
              <p:nvPr>
                <p:ph sz="quarter" idx="4294967295"/>
              </p:nvPr>
            </p:nvSpPr>
            <p:spPr>
              <a:xfrm>
                <a:off x="1191816" y="1864027"/>
                <a:ext cx="6400800" cy="3474720"/>
              </a:xfrm>
              <a:prstGeom prst="rect">
                <a:avLst/>
              </a:prstGeom>
            </p:spPr>
            <p:txBody>
              <a:bodyPr/>
              <a:lstStyle/>
              <a:p>
                <a:r>
                  <a:rPr lang="cs-CZ" sz="2400" dirty="0" smtClean="0"/>
                  <a:t>Pes uběhl za 30 minut vzdálenost    20 kilometrů. Vypočítejte průměrnou rychlost běhu psa, výsledek uveďte v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i="1"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sz="2800" i="1">
                            <a:latin typeface="Cambria Math"/>
                          </a:rPr>
                          <m:t>h</m:t>
                        </m:r>
                      </m:den>
                    </m:f>
                    <m:r>
                      <a:rPr lang="cs-CZ" sz="28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800" dirty="0" smtClean="0"/>
                  <a:t> </a:t>
                </a:r>
                <a:r>
                  <a:rPr lang="cs-CZ" sz="2400" dirty="0" smtClean="0"/>
                  <a:t>a v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i="1">
                            <a:latin typeface="Cambria Math"/>
                          </a:rPr>
                          <m:t>𝑚</m:t>
                        </m:r>
                      </m:num>
                      <m:den>
                        <m:r>
                          <a:rPr lang="cs-CZ" sz="2800" i="1">
                            <a:latin typeface="Cambria Math"/>
                          </a:rPr>
                          <m:t>𝑠</m:t>
                        </m:r>
                      </m:den>
                    </m:f>
                    <m:r>
                      <a:rPr lang="cs-CZ" sz="2800" b="0" i="0" smtClean="0">
                        <a:latin typeface="Cambria Math"/>
                      </a:rPr>
                      <m:t> .</m:t>
                    </m:r>
                  </m:oMath>
                </a14:m>
                <a:endParaRPr lang="cs-CZ" sz="2400" dirty="0" smtClean="0"/>
              </a:p>
              <a:p>
                <a:pPr marL="0" indent="0">
                  <a:buNone/>
                </a:pPr>
                <a:endParaRPr lang="cs-CZ" sz="2400" dirty="0"/>
              </a:p>
            </p:txBody>
          </p:sp>
        </mc:Choice>
        <mc:Fallback xmlns=""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4294967295"/>
              </p:nvPr>
            </p:nvSpPr>
            <p:spPr>
              <a:xfrm>
                <a:off x="1191816" y="1864027"/>
                <a:ext cx="6400800" cy="3474720"/>
              </a:xfrm>
              <a:prstGeom prst="rect">
                <a:avLst/>
              </a:prstGeom>
              <a:blipFill rotWithShape="1">
                <a:blip r:embed="rId2"/>
                <a:stretch>
                  <a:fillRect l="-1143" t="-1404" r="-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891675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115616" y="476672"/>
            <a:ext cx="5360383" cy="1143000"/>
          </a:xfrm>
        </p:spPr>
        <p:txBody>
          <a:bodyPr/>
          <a:lstStyle/>
          <a:p>
            <a:r>
              <a:rPr lang="cs-CZ" dirty="0" smtClean="0"/>
              <a:t>Příklad 1 - řešení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5"/>
              <p:cNvSpPr>
                <a:spLocks noGrp="1"/>
              </p:cNvSpPr>
              <p:nvPr>
                <p:ph sz="quarter" idx="4294967295"/>
              </p:nvPr>
            </p:nvSpPr>
            <p:spPr>
              <a:xfrm>
                <a:off x="827584" y="1556792"/>
                <a:ext cx="7412632" cy="1348949"/>
              </a:xfrm>
              <a:prstGeom prst="rect">
                <a:avLst/>
              </a:prstGeom>
            </p:spPr>
            <p:txBody>
              <a:bodyPr/>
              <a:lstStyle/>
              <a:p>
                <a:r>
                  <a:rPr lang="cs-CZ" dirty="0"/>
                  <a:t>Pes uběhl za 30 minut vzdálenost    20 kilometrů. Vypočítejte průměrnou rychlost běhu psa, výsledek uveďte v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sz="2000" i="1">
                            <a:latin typeface="Cambria Math"/>
                          </a:rPr>
                          <m:t>h</m:t>
                        </m:r>
                      </m:den>
                    </m:f>
                    <m:r>
                      <a:rPr lang="cs-CZ" sz="20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000" dirty="0"/>
                  <a:t> </a:t>
                </a:r>
                <a:r>
                  <a:rPr lang="cs-CZ" dirty="0"/>
                  <a:t>a v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>
                            <a:latin typeface="Cambria Math"/>
                          </a:rPr>
                          <m:t>𝑚</m:t>
                        </m:r>
                      </m:num>
                      <m:den>
                        <m:r>
                          <a:rPr lang="cs-CZ" sz="2000" i="1">
                            <a:latin typeface="Cambria Math"/>
                          </a:rPr>
                          <m:t>𝑠</m:t>
                        </m:r>
                      </m:den>
                    </m:f>
                    <m:r>
                      <a:rPr lang="cs-CZ" sz="2000">
                        <a:latin typeface="Cambria Math"/>
                      </a:rPr>
                      <m:t> .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4294967295"/>
              </p:nvPr>
            </p:nvSpPr>
            <p:spPr>
              <a:xfrm>
                <a:off x="827584" y="1556792"/>
                <a:ext cx="7412632" cy="1348949"/>
              </a:xfrm>
              <a:prstGeom prst="rect">
                <a:avLst/>
              </a:prstGeom>
              <a:blipFill rotWithShape="1">
                <a:blip r:embed="rId2"/>
                <a:stretch>
                  <a:fillRect l="-493" t="-2252" r="-2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539552" y="2996952"/>
                <a:ext cx="3240360" cy="1820883"/>
              </a:xfrm>
              <a:prstGeom prst="rect">
                <a:avLst/>
              </a:prstGeom>
              <a:solidFill>
                <a:schemeClr val="tx2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chemeClr val="bg1"/>
                    </a:solidFill>
                  </a:rPr>
                  <a:t>Zápis: </a:t>
                </a:r>
              </a:p>
              <a:p>
                <a:r>
                  <a:rPr lang="cs-CZ" sz="2400" dirty="0">
                    <a:solidFill>
                      <a:schemeClr val="bg1"/>
                    </a:solidFill>
                  </a:rPr>
                  <a:t>t</a:t>
                </a:r>
                <a:r>
                  <a:rPr lang="cs-CZ" sz="2400" dirty="0" smtClean="0">
                    <a:solidFill>
                      <a:schemeClr val="bg1"/>
                    </a:solidFill>
                  </a:rPr>
                  <a:t> = 30 min = 0,5 h</a:t>
                </a:r>
                <a:endParaRPr lang="cs-CZ" sz="2400" dirty="0">
                  <a:solidFill>
                    <a:schemeClr val="bg1"/>
                  </a:solidFill>
                </a:endParaRPr>
              </a:p>
              <a:p>
                <a:r>
                  <a:rPr lang="cs-CZ" sz="2400" dirty="0" smtClean="0">
                    <a:solidFill>
                      <a:schemeClr val="bg1"/>
                    </a:solidFill>
                  </a:rPr>
                  <a:t>s = 20 km</a:t>
                </a:r>
              </a:p>
              <a:p>
                <a:r>
                  <a:rPr lang="cs-CZ" sz="2400" dirty="0" smtClean="0">
                    <a:solidFill>
                      <a:schemeClr val="bg1"/>
                    </a:solidFill>
                  </a:rPr>
                  <a:t>v = ?</a:t>
                </a:r>
                <a:r>
                  <a:rPr lang="cs-CZ" dirty="0"/>
                  <a:t> </a:t>
                </a: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</a:rPr>
                          <m:t>h</m:t>
                        </m:r>
                      </m:den>
                    </m:f>
                    <m:r>
                      <a:rPr lang="cs-CZ" sz="2800" i="1">
                        <a:solidFill>
                          <a:schemeClr val="bg1"/>
                        </a:solidFill>
                        <a:latin typeface="Cambria Math"/>
                      </a:rPr>
                      <m:t> </m:t>
                    </m:r>
                    <m:r>
                      <a:rPr lang="cs-CZ" sz="2800" b="0" i="0" smtClean="0">
                        <a:solidFill>
                          <a:schemeClr val="bg1"/>
                        </a:solidFill>
                        <a:latin typeface="Cambria Math"/>
                      </a:rPr>
                      <m:t>,  </m:t>
                    </m:r>
                    <m:f>
                      <m:fPr>
                        <m:ctrlP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</a:rPr>
                          <m:t>𝑚</m:t>
                        </m:r>
                      </m:num>
                      <m:den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</a:rPr>
                          <m:t>𝑠</m:t>
                        </m:r>
                      </m:den>
                    </m:f>
                  </m:oMath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2996952"/>
                <a:ext cx="3240360" cy="1820883"/>
              </a:xfrm>
              <a:prstGeom prst="rect">
                <a:avLst/>
              </a:prstGeom>
              <a:blipFill rotWithShape="1">
                <a:blip r:embed="rId3"/>
                <a:stretch>
                  <a:fillRect l="-3013" t="-2685" b="-33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139952" y="2708920"/>
                <a:ext cx="4680520" cy="2468561"/>
              </a:xfrm>
              <a:prstGeom prst="rect">
                <a:avLst/>
              </a:prstGeom>
              <a:solidFill>
                <a:schemeClr val="accent3"/>
              </a:solidFill>
              <a:ln>
                <a:solidFill>
                  <a:schemeClr val="bg2">
                    <a:lumMod val="20000"/>
                    <a:lumOff val="80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chemeClr val="bg1"/>
                    </a:solidFill>
                  </a:rPr>
                  <a:t>Výpočet:</a:t>
                </a:r>
                <a:r>
                  <a:rPr lang="cs-CZ" sz="3600" dirty="0" smtClean="0">
                    <a:solidFill>
                      <a:schemeClr val="bg1"/>
                    </a:solidFill>
                  </a:rPr>
                  <a:t> </a:t>
                </a:r>
                <a:endParaRPr lang="cs-CZ" sz="3600" dirty="0" smtClean="0">
                  <a:solidFill>
                    <a:schemeClr val="bg1"/>
                  </a:solidFill>
                  <a:latin typeface="Trebuchet MS (Základní text)"/>
                </a:endParaRPr>
              </a:p>
              <a:p>
                <a:r>
                  <a:rPr lang="cs-CZ" sz="2800" dirty="0" smtClean="0">
                    <a:solidFill>
                      <a:schemeClr val="bg1"/>
                    </a:solidFill>
                  </a:rPr>
                  <a:t>v </a:t>
                </a:r>
                <a:r>
                  <a:rPr lang="cs-CZ" sz="2800" dirty="0">
                    <a:solidFill>
                      <a:schemeClr val="bg1"/>
                    </a:solidFill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i="1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i="1">
                            <a:solidFill>
                              <a:schemeClr val="bg1"/>
                            </a:solidFill>
                            <a:latin typeface="Cambria Math"/>
                          </a:rPr>
                          <m:t>𝑠</m:t>
                        </m:r>
                      </m:num>
                      <m:den>
                        <m:r>
                          <a:rPr lang="cs-CZ" sz="4000" i="1">
                            <a:solidFill>
                              <a:schemeClr val="bg1"/>
                            </a:solidFill>
                            <a:latin typeface="Cambria Math"/>
                          </a:rPr>
                          <m:t>𝑡</m:t>
                        </m:r>
                      </m:den>
                    </m:f>
                  </m:oMath>
                </a14:m>
                <a:r>
                  <a:rPr lang="cs-CZ" sz="2400" dirty="0">
                    <a:solidFill>
                      <a:schemeClr val="bg1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i="1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20</m:t>
                        </m:r>
                      </m:num>
                      <m:den>
                        <m:r>
                          <a:rPr lang="cs-CZ" sz="4000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0,5</m:t>
                        </m:r>
                      </m:den>
                    </m:f>
                  </m:oMath>
                </a14:m>
                <a:r>
                  <a:rPr lang="cs-CZ" sz="1400" dirty="0">
                    <a:solidFill>
                      <a:schemeClr val="bg1"/>
                    </a:solidFill>
                  </a:rPr>
                  <a:t> </a:t>
                </a:r>
                <a:r>
                  <a:rPr lang="cs-CZ" sz="2400" dirty="0" smtClean="0">
                    <a:solidFill>
                      <a:schemeClr val="bg1"/>
                    </a:solidFill>
                  </a:rPr>
                  <a:t>= 40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solidFill>
                              <a:schemeClr val="bg1"/>
                            </a:solidFill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sz="2400" i="1">
                            <a:solidFill>
                              <a:schemeClr val="bg1"/>
                            </a:solidFill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endParaRPr lang="cs-CZ" sz="2400" dirty="0" smtClean="0">
                  <a:solidFill>
                    <a:schemeClr val="bg1"/>
                  </a:solidFill>
                </a:endParaRPr>
              </a:p>
              <a:p>
                <a:endParaRPr lang="cs-CZ" sz="2400" dirty="0">
                  <a:solidFill>
                    <a:schemeClr val="bg1"/>
                  </a:solidFill>
                </a:endParaRPr>
              </a:p>
              <a:p>
                <a:r>
                  <a:rPr lang="cs-CZ" sz="2400" dirty="0" smtClean="0">
                    <a:solidFill>
                      <a:schemeClr val="bg1"/>
                    </a:solidFill>
                  </a:rPr>
                  <a:t> </a:t>
                </a:r>
                <a:r>
                  <a:rPr lang="cs-CZ" sz="2400" dirty="0">
                    <a:solidFill>
                      <a:schemeClr val="bg1"/>
                    </a:solidFill>
                  </a:rPr>
                  <a:t>40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solidFill>
                              <a:schemeClr val="bg1"/>
                            </a:solidFill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sz="2400" i="1">
                            <a:solidFill>
                              <a:schemeClr val="bg1"/>
                            </a:solidFill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r>
                  <a:rPr lang="cs-CZ" sz="2400" dirty="0" smtClean="0">
                    <a:solidFill>
                      <a:schemeClr val="bg1"/>
                    </a:solidFill>
                  </a:rPr>
                  <a:t> = &gt; 40 : 3,6 = 11,1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solidFill>
                              <a:schemeClr val="bg1"/>
                            </a:solidFill>
                            <a:latin typeface="Cambria Math"/>
                          </a:rPr>
                          <m:t>𝑚</m:t>
                        </m:r>
                      </m:num>
                      <m:den>
                        <m:r>
                          <a:rPr lang="cs-CZ" sz="2400" i="1">
                            <a:solidFill>
                              <a:schemeClr val="bg1"/>
                            </a:solidFill>
                            <a:latin typeface="Cambria Math"/>
                          </a:rPr>
                          <m:t>𝑠</m:t>
                        </m:r>
                      </m:den>
                    </m:f>
                  </m:oMath>
                </a14:m>
                <a:endParaRPr lang="cs-CZ" sz="24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39952" y="2708920"/>
                <a:ext cx="4680520" cy="2468561"/>
              </a:xfrm>
              <a:prstGeom prst="rect">
                <a:avLst/>
              </a:prstGeom>
              <a:blipFill rotWithShape="1">
                <a:blip r:embed="rId4"/>
                <a:stretch>
                  <a:fillRect l="-2468" b="-737"/>
                </a:stretch>
              </a:blipFill>
              <a:ln>
                <a:solidFill>
                  <a:schemeClr val="bg2">
                    <a:lumMod val="20000"/>
                    <a:lumOff val="80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395536" y="5805264"/>
                <a:ext cx="8568952" cy="712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/>
                  <a:t>Pes běžel průměrnou rychlostí 40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sz="2800" i="1">
                            <a:solidFill>
                              <a:schemeClr val="tx1"/>
                            </a:solidFill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r>
                  <a:rPr lang="cs-CZ" sz="2800" dirty="0" smtClean="0"/>
                  <a:t> = 11,1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𝑚</m:t>
                        </m:r>
                      </m:num>
                      <m:den>
                        <m:r>
                          <a:rPr lang="cs-CZ" sz="2800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𝑠</m:t>
                        </m:r>
                      </m:den>
                    </m:f>
                  </m:oMath>
                </a14:m>
                <a:r>
                  <a:rPr lang="cs-CZ" sz="2800" dirty="0" smtClean="0"/>
                  <a:t>.</a:t>
                </a:r>
                <a:endParaRPr lang="cs-CZ" sz="28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805264"/>
                <a:ext cx="8568952" cy="712887"/>
              </a:xfrm>
              <a:prstGeom prst="rect">
                <a:avLst/>
              </a:prstGeom>
              <a:blipFill rotWithShape="1">
                <a:blip r:embed="rId5"/>
                <a:stretch>
                  <a:fillRect l="-1494" r="-925" b="-769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854959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115616" y="476672"/>
            <a:ext cx="5360383" cy="1143000"/>
          </a:xfrm>
        </p:spPr>
        <p:txBody>
          <a:bodyPr/>
          <a:lstStyle/>
          <a:p>
            <a:r>
              <a:rPr lang="cs-CZ" dirty="0" smtClean="0"/>
              <a:t>Příklad 2 - zadání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5"/>
              <p:cNvSpPr>
                <a:spLocks noGrp="1"/>
              </p:cNvSpPr>
              <p:nvPr>
                <p:ph sz="quarter" idx="4294967295"/>
              </p:nvPr>
            </p:nvSpPr>
            <p:spPr>
              <a:xfrm>
                <a:off x="1191816" y="1864027"/>
                <a:ext cx="6400800" cy="3474720"/>
              </a:xfrm>
              <a:prstGeom prst="rect">
                <a:avLst/>
              </a:prstGeom>
            </p:spPr>
            <p:txBody>
              <a:bodyPr/>
              <a:lstStyle/>
              <a:p>
                <a:r>
                  <a:rPr lang="cs-CZ" sz="2400" dirty="0" smtClean="0"/>
                  <a:t>Autobus jedoucí průměrnou rychlostí 90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i="1"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sz="2800" i="1">
                            <a:latin typeface="Cambria Math"/>
                          </a:rPr>
                          <m:t>h</m:t>
                        </m:r>
                      </m:den>
                    </m:f>
                    <m:r>
                      <a:rPr lang="cs-CZ" sz="2800" b="0" i="0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sz="2400" dirty="0" smtClean="0"/>
                  <a:t>ujel cestu z Prahy do Brna za   2 hodiny a 20 minut. Jakou vzdálenost autobus ujel? Výsledek si ověřte v atlase nebo na internetu.</a:t>
                </a:r>
              </a:p>
              <a:p>
                <a:pPr marL="0" indent="0">
                  <a:buNone/>
                </a:pPr>
                <a:endParaRPr lang="cs-CZ" sz="2400" dirty="0"/>
              </a:p>
            </p:txBody>
          </p:sp>
        </mc:Choice>
        <mc:Fallback xmlns="">
          <p:sp>
            <p:nvSpPr>
              <p:cNvPr id="4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4294967295"/>
              </p:nvPr>
            </p:nvSpPr>
            <p:spPr>
              <a:xfrm>
                <a:off x="1191816" y="1864027"/>
                <a:ext cx="6400800" cy="3474720"/>
              </a:xfrm>
              <a:prstGeom prst="rect">
                <a:avLst/>
              </a:prstGeom>
              <a:blipFill rotWithShape="1">
                <a:blip r:embed="rId2"/>
                <a:stretch>
                  <a:fillRect l="-11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855114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115616" y="476672"/>
            <a:ext cx="5360383" cy="1143000"/>
          </a:xfrm>
        </p:spPr>
        <p:txBody>
          <a:bodyPr/>
          <a:lstStyle/>
          <a:p>
            <a:r>
              <a:rPr lang="cs-CZ" dirty="0" smtClean="0"/>
              <a:t>Příklad 2 - řešení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5"/>
              <p:cNvSpPr>
                <a:spLocks noGrp="1"/>
              </p:cNvSpPr>
              <p:nvPr>
                <p:ph sz="quarter" idx="4294967295"/>
              </p:nvPr>
            </p:nvSpPr>
            <p:spPr>
              <a:xfrm>
                <a:off x="827584" y="1556792"/>
                <a:ext cx="7412632" cy="1348949"/>
              </a:xfrm>
              <a:prstGeom prst="rect">
                <a:avLst/>
              </a:prstGeom>
            </p:spPr>
            <p:txBody>
              <a:bodyPr>
                <a:normAutofit lnSpcReduction="10000"/>
              </a:bodyPr>
              <a:lstStyle/>
              <a:p>
                <a:r>
                  <a:rPr lang="cs-CZ" dirty="0"/>
                  <a:t>Autobus jedoucí průměrnou rychlostí 90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sz="2000" i="1">
                            <a:latin typeface="Cambria Math"/>
                          </a:rPr>
                          <m:t>h</m:t>
                        </m:r>
                      </m:den>
                    </m:f>
                    <m:r>
                      <a:rPr lang="cs-CZ" sz="2000">
                        <a:latin typeface="Cambria Math"/>
                      </a:rPr>
                      <m:t> </m:t>
                    </m:r>
                  </m:oMath>
                </a14:m>
                <a:r>
                  <a:rPr lang="cs-CZ" dirty="0"/>
                  <a:t>ujel cestu z Prahy do Brna za   2 hodiny a 20 minut. Jakou vzdálenost autobus ujel? Výsledek si ověřte v atlase nebo na internetu.</a:t>
                </a:r>
              </a:p>
            </p:txBody>
          </p:sp>
        </mc:Choice>
        <mc:Fallback xmlns=""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4294967295"/>
              </p:nvPr>
            </p:nvSpPr>
            <p:spPr>
              <a:xfrm>
                <a:off x="827584" y="1556792"/>
                <a:ext cx="7412632" cy="1348949"/>
              </a:xfrm>
              <a:prstGeom prst="rect">
                <a:avLst/>
              </a:prstGeom>
              <a:blipFill rotWithShape="1">
                <a:blip r:embed="rId2"/>
                <a:stretch>
                  <a:fillRect l="-493" b="-270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539552" y="2996952"/>
                <a:ext cx="3240360" cy="2190215"/>
              </a:xfrm>
              <a:prstGeom prst="rect">
                <a:avLst/>
              </a:prstGeom>
              <a:solidFill>
                <a:schemeClr val="tx2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chemeClr val="bg1"/>
                    </a:solidFill>
                  </a:rPr>
                  <a:t>Zápis: </a:t>
                </a:r>
              </a:p>
              <a:p>
                <a:r>
                  <a:rPr lang="cs-CZ" sz="2400" dirty="0">
                    <a:solidFill>
                      <a:schemeClr val="bg1"/>
                    </a:solidFill>
                  </a:rPr>
                  <a:t>t</a:t>
                </a:r>
                <a:r>
                  <a:rPr lang="cs-CZ" sz="2400" dirty="0" smtClean="0">
                    <a:solidFill>
                      <a:schemeClr val="bg1"/>
                    </a:solidFill>
                  </a:rPr>
                  <a:t> = 2 h 20 min = 2,333 h</a:t>
                </a:r>
              </a:p>
              <a:p>
                <a:r>
                  <a:rPr lang="cs-CZ" sz="2400" dirty="0" smtClean="0">
                    <a:solidFill>
                      <a:schemeClr val="bg1"/>
                    </a:solidFill>
                  </a:rPr>
                  <a:t>v = 90</a:t>
                </a:r>
                <a:r>
                  <a:rPr lang="cs-CZ" dirty="0" smtClean="0"/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endParaRPr lang="cs-CZ" dirty="0" smtClean="0">
                  <a:solidFill>
                    <a:schemeClr val="bg1"/>
                  </a:solidFill>
                </a:endParaRPr>
              </a:p>
              <a:p>
                <a:r>
                  <a:rPr lang="cs-CZ" sz="2400" dirty="0" smtClean="0">
                    <a:solidFill>
                      <a:schemeClr val="bg1"/>
                    </a:solidFill>
                  </a:rPr>
                  <a:t>s = ? km</a:t>
                </a:r>
                <a:endParaRPr lang="cs-CZ" sz="24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2996952"/>
                <a:ext cx="3240360" cy="2190215"/>
              </a:xfrm>
              <a:prstGeom prst="rect">
                <a:avLst/>
              </a:prstGeom>
              <a:blipFill rotWithShape="1">
                <a:blip r:embed="rId3"/>
                <a:stretch>
                  <a:fillRect l="-3013" t="-2228" b="-529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139952" y="2708920"/>
                <a:ext cx="4680520" cy="2577950"/>
              </a:xfrm>
              <a:prstGeom prst="rect">
                <a:avLst/>
              </a:prstGeom>
              <a:solidFill>
                <a:schemeClr val="accent3"/>
              </a:solidFill>
              <a:ln>
                <a:solidFill>
                  <a:schemeClr val="bg2">
                    <a:lumMod val="20000"/>
                    <a:lumOff val="80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chemeClr val="bg1"/>
                    </a:solidFill>
                  </a:rPr>
                  <a:t>Výpočet:</a:t>
                </a:r>
                <a:r>
                  <a:rPr lang="cs-CZ" sz="3600" dirty="0" smtClean="0">
                    <a:solidFill>
                      <a:schemeClr val="bg1"/>
                    </a:solidFill>
                  </a:rPr>
                  <a:t> </a:t>
                </a:r>
                <a:endParaRPr lang="cs-CZ" sz="3600" dirty="0" smtClean="0">
                  <a:solidFill>
                    <a:schemeClr val="bg1"/>
                  </a:solidFill>
                  <a:latin typeface="Trebuchet MS (Základní text)"/>
                </a:endParaRPr>
              </a:p>
              <a:p>
                <a:r>
                  <a:rPr lang="cs-CZ" sz="2800" dirty="0" smtClean="0">
                    <a:solidFill>
                      <a:schemeClr val="bg1"/>
                    </a:solidFill>
                  </a:rPr>
                  <a:t>v </a:t>
                </a:r>
                <a:r>
                  <a:rPr lang="cs-CZ" sz="2800" dirty="0">
                    <a:solidFill>
                      <a:schemeClr val="bg1"/>
                    </a:solidFill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i="1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i="1">
                            <a:solidFill>
                              <a:schemeClr val="bg1"/>
                            </a:solidFill>
                            <a:latin typeface="Cambria Math"/>
                          </a:rPr>
                          <m:t>𝑠</m:t>
                        </m:r>
                      </m:num>
                      <m:den>
                        <m:r>
                          <a:rPr lang="cs-CZ" sz="4000" i="1">
                            <a:solidFill>
                              <a:schemeClr val="bg1"/>
                            </a:solidFill>
                            <a:latin typeface="Cambria Math"/>
                          </a:rPr>
                          <m:t>𝑡</m:t>
                        </m:r>
                      </m:den>
                    </m:f>
                  </m:oMath>
                </a14:m>
                <a:r>
                  <a:rPr lang="cs-CZ" sz="2400" dirty="0">
                    <a:solidFill>
                      <a:schemeClr val="bg1"/>
                    </a:solidFill>
                  </a:rPr>
                  <a:t> </a:t>
                </a:r>
                <a:r>
                  <a:rPr lang="cs-CZ" sz="2400" dirty="0" smtClean="0">
                    <a:solidFill>
                      <a:schemeClr val="bg1"/>
                    </a:solidFill>
                  </a:rPr>
                  <a:t>=&gt; s = v . t</a:t>
                </a:r>
              </a:p>
              <a:p>
                <a:endParaRPr lang="cs-CZ" sz="2400" dirty="0" smtClean="0">
                  <a:solidFill>
                    <a:schemeClr val="bg1"/>
                  </a:solidFill>
                </a:endParaRPr>
              </a:p>
              <a:p>
                <a:r>
                  <a:rPr lang="cs-CZ" sz="2400" dirty="0" smtClean="0">
                    <a:solidFill>
                      <a:schemeClr val="bg1"/>
                    </a:solidFill>
                  </a:rPr>
                  <a:t>t = 90 . 2,333 = 210 km</a:t>
                </a:r>
                <a:endParaRPr lang="cs-CZ" sz="2400" dirty="0">
                  <a:solidFill>
                    <a:schemeClr val="bg1"/>
                  </a:solidFill>
                </a:endParaRPr>
              </a:p>
              <a:p>
                <a:endParaRPr lang="cs-CZ" sz="24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39952" y="2708920"/>
                <a:ext cx="4680520" cy="2577950"/>
              </a:xfrm>
              <a:prstGeom prst="rect">
                <a:avLst/>
              </a:prstGeom>
              <a:blipFill rotWithShape="1">
                <a:blip r:embed="rId4"/>
                <a:stretch>
                  <a:fillRect l="-2468"/>
                </a:stretch>
              </a:blipFill>
              <a:ln>
                <a:solidFill>
                  <a:schemeClr val="bg2">
                    <a:lumMod val="20000"/>
                    <a:lumOff val="80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395536" y="5805264"/>
            <a:ext cx="85689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Vzdálenost z Prahy do Brna je 210 kilometrů.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059334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115616" y="476672"/>
            <a:ext cx="5360383" cy="1143000"/>
          </a:xfrm>
        </p:spPr>
        <p:txBody>
          <a:bodyPr/>
          <a:lstStyle/>
          <a:p>
            <a:r>
              <a:rPr lang="cs-CZ" dirty="0" smtClean="0"/>
              <a:t>Příklad 3 - zadání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5"/>
              <p:cNvSpPr>
                <a:spLocks noGrp="1"/>
              </p:cNvSpPr>
              <p:nvPr>
                <p:ph sz="quarter" idx="4294967295"/>
              </p:nvPr>
            </p:nvSpPr>
            <p:spPr>
              <a:xfrm>
                <a:off x="1191816" y="1864027"/>
                <a:ext cx="6908576" cy="3474720"/>
              </a:xfrm>
              <a:prstGeom prst="rect">
                <a:avLst/>
              </a:prstGeom>
            </p:spPr>
            <p:txBody>
              <a:bodyPr/>
              <a:lstStyle/>
              <a:p>
                <a:r>
                  <a:rPr lang="cs-CZ" sz="2400" dirty="0" smtClean="0"/>
                  <a:t>Kolik času vám zabere výlet na kole po cyklostezce kolem Labe z Nymburka do Kolína? Trasa je 28 kilometrů dlouhá a průměrná rychlost, kterou na kole jedete je 15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i="1"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sz="2800" i="1">
                            <a:latin typeface="Cambria Math"/>
                          </a:rPr>
                          <m:t>h</m:t>
                        </m:r>
                      </m:den>
                    </m:f>
                    <m:r>
                      <a:rPr lang="cs-CZ" sz="28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800" dirty="0" smtClean="0"/>
                  <a:t>.  </a:t>
                </a:r>
                <a:r>
                  <a:rPr lang="cs-CZ" sz="2400" dirty="0" smtClean="0"/>
                  <a:t>Cestou jste se strávili 30 minut v Poděbradech na zmrzlině.</a:t>
                </a:r>
              </a:p>
              <a:p>
                <a:pPr marL="0" indent="0">
                  <a:buNone/>
                </a:pPr>
                <a:endParaRPr lang="cs-CZ" sz="2400" dirty="0"/>
              </a:p>
            </p:txBody>
          </p:sp>
        </mc:Choice>
        <mc:Fallback xmlns="">
          <p:sp>
            <p:nvSpPr>
              <p:cNvPr id="4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4294967295"/>
              </p:nvPr>
            </p:nvSpPr>
            <p:spPr>
              <a:xfrm>
                <a:off x="1191816" y="1864027"/>
                <a:ext cx="6908576" cy="3474720"/>
              </a:xfrm>
              <a:prstGeom prst="rect">
                <a:avLst/>
              </a:prstGeom>
              <a:blipFill rotWithShape="1">
                <a:blip r:embed="rId2"/>
                <a:stretch>
                  <a:fillRect l="-1059" r="-19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669736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115616" y="476672"/>
            <a:ext cx="5360383" cy="1143000"/>
          </a:xfrm>
        </p:spPr>
        <p:txBody>
          <a:bodyPr/>
          <a:lstStyle/>
          <a:p>
            <a:r>
              <a:rPr lang="cs-CZ" dirty="0" smtClean="0"/>
              <a:t>Příklad 3 - řešení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5"/>
              <p:cNvSpPr>
                <a:spLocks noGrp="1"/>
              </p:cNvSpPr>
              <p:nvPr>
                <p:ph sz="quarter" idx="4294967295"/>
              </p:nvPr>
            </p:nvSpPr>
            <p:spPr>
              <a:xfrm>
                <a:off x="827584" y="1556792"/>
                <a:ext cx="7412632" cy="1348949"/>
              </a:xfrm>
              <a:prstGeom prst="rect">
                <a:avLst/>
              </a:prstGeom>
            </p:spPr>
            <p:txBody>
              <a:bodyPr>
                <a:normAutofit lnSpcReduction="10000"/>
              </a:bodyPr>
              <a:lstStyle/>
              <a:p>
                <a:r>
                  <a:rPr lang="cs-CZ" dirty="0"/>
                  <a:t>Kolik času vám zabere výlet na kole po cyklostezce kolem Labe z Nymburka do Kolína? Trasa je 28 kilometrů dlouhá a průměrná rychlost, kterou na kole jedete je 15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sz="2000" i="1">
                            <a:latin typeface="Cambria Math"/>
                          </a:rPr>
                          <m:t>h</m:t>
                        </m:r>
                      </m:den>
                    </m:f>
                    <m:r>
                      <a:rPr lang="cs-CZ" sz="20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000" dirty="0"/>
                  <a:t>.  </a:t>
                </a:r>
                <a:r>
                  <a:rPr lang="cs-CZ" dirty="0"/>
                  <a:t>Cestou jste se strávili 30 minut v Poděbradech na zmrzlině.</a:t>
                </a:r>
              </a:p>
            </p:txBody>
          </p:sp>
        </mc:Choice>
        <mc:Fallback xmlns=""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4294967295"/>
              </p:nvPr>
            </p:nvSpPr>
            <p:spPr>
              <a:xfrm>
                <a:off x="827584" y="1556792"/>
                <a:ext cx="7412632" cy="1348949"/>
              </a:xfrm>
              <a:prstGeom prst="rect">
                <a:avLst/>
              </a:prstGeom>
              <a:blipFill rotWithShape="1">
                <a:blip r:embed="rId2"/>
                <a:stretch>
                  <a:fillRect l="-493" r="-1563" b="-270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412439" y="2971597"/>
                <a:ext cx="3240360" cy="2467214"/>
              </a:xfrm>
              <a:prstGeom prst="rect">
                <a:avLst/>
              </a:prstGeom>
              <a:solidFill>
                <a:schemeClr val="tx2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chemeClr val="bg1"/>
                    </a:solidFill>
                  </a:rPr>
                  <a:t>Zápis: </a:t>
                </a:r>
              </a:p>
              <a:p>
                <a:r>
                  <a:rPr lang="cs-CZ" sz="2400" dirty="0" smtClean="0">
                    <a:solidFill>
                      <a:schemeClr val="bg1"/>
                    </a:solidFill>
                  </a:rPr>
                  <a:t>s = 28 km</a:t>
                </a:r>
              </a:p>
              <a:p>
                <a:r>
                  <a:rPr lang="cs-CZ" sz="2400" dirty="0" smtClean="0">
                    <a:solidFill>
                      <a:schemeClr val="bg1"/>
                    </a:solidFill>
                  </a:rPr>
                  <a:t>v = 15</a:t>
                </a:r>
                <a:r>
                  <a:rPr lang="cs-CZ" dirty="0" smtClean="0"/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endParaRPr lang="cs-CZ" dirty="0" smtClean="0">
                  <a:solidFill>
                    <a:schemeClr val="bg1"/>
                  </a:solidFill>
                </a:endParaRPr>
              </a:p>
              <a:p>
                <a:r>
                  <a:rPr lang="cs-CZ" sz="2400" dirty="0">
                    <a:solidFill>
                      <a:schemeClr val="bg1"/>
                    </a:solidFill>
                  </a:rPr>
                  <a:t>t = </a:t>
                </a:r>
                <a:r>
                  <a:rPr lang="cs-CZ" sz="2400" dirty="0" smtClean="0">
                    <a:solidFill>
                      <a:schemeClr val="bg1"/>
                    </a:solidFill>
                  </a:rPr>
                  <a:t>? + 30 </a:t>
                </a:r>
                <a:r>
                  <a:rPr lang="cs-CZ" sz="2400" dirty="0">
                    <a:solidFill>
                      <a:schemeClr val="bg1"/>
                    </a:solidFill>
                  </a:rPr>
                  <a:t>min = </a:t>
                </a:r>
                <a:r>
                  <a:rPr lang="cs-CZ" sz="2400" dirty="0" smtClean="0">
                    <a:solidFill>
                      <a:schemeClr val="bg1"/>
                    </a:solidFill>
                  </a:rPr>
                  <a:t>  ? + 0,5 </a:t>
                </a:r>
                <a:r>
                  <a:rPr lang="cs-CZ" sz="2400" dirty="0">
                    <a:solidFill>
                      <a:schemeClr val="bg1"/>
                    </a:solidFill>
                  </a:rPr>
                  <a:t>h</a:t>
                </a:r>
              </a:p>
              <a:p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2439" y="2971597"/>
                <a:ext cx="3240360" cy="2467214"/>
              </a:xfrm>
              <a:prstGeom prst="rect">
                <a:avLst/>
              </a:prstGeom>
              <a:blipFill rotWithShape="1">
                <a:blip r:embed="rId3"/>
                <a:stretch>
                  <a:fillRect l="-3013" t="-19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995936" y="2924944"/>
                <a:ext cx="4968552" cy="2259336"/>
              </a:xfrm>
              <a:prstGeom prst="rect">
                <a:avLst/>
              </a:prstGeom>
              <a:solidFill>
                <a:schemeClr val="accent3"/>
              </a:solidFill>
              <a:ln>
                <a:solidFill>
                  <a:schemeClr val="bg2">
                    <a:lumMod val="20000"/>
                    <a:lumOff val="80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chemeClr val="bg1"/>
                    </a:solidFill>
                  </a:rPr>
                  <a:t>Výpočet:</a:t>
                </a:r>
                <a:r>
                  <a:rPr lang="cs-CZ" sz="3600" dirty="0" smtClean="0">
                    <a:solidFill>
                      <a:schemeClr val="bg1"/>
                    </a:solidFill>
                  </a:rPr>
                  <a:t> </a:t>
                </a:r>
                <a:endParaRPr lang="cs-CZ" sz="3600" dirty="0" smtClean="0">
                  <a:solidFill>
                    <a:schemeClr val="bg1"/>
                  </a:solidFill>
                  <a:latin typeface="Trebuchet MS (Základní text)"/>
                </a:endParaRPr>
              </a:p>
              <a:p>
                <a:r>
                  <a:rPr lang="cs-CZ" sz="2800" dirty="0" smtClean="0">
                    <a:solidFill>
                      <a:schemeClr val="bg1"/>
                    </a:solidFill>
                  </a:rPr>
                  <a:t>t </a:t>
                </a:r>
                <a:r>
                  <a:rPr lang="cs-CZ" sz="2800" dirty="0">
                    <a:solidFill>
                      <a:schemeClr val="bg1"/>
                    </a:solidFill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i="1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i="1">
                            <a:solidFill>
                              <a:schemeClr val="bg1"/>
                            </a:solidFill>
                            <a:latin typeface="Cambria Math"/>
                          </a:rPr>
                          <m:t>𝑠</m:t>
                        </m:r>
                      </m:num>
                      <m:den>
                        <m:r>
                          <a:rPr lang="cs-CZ" sz="4000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𝑣</m:t>
                        </m:r>
                      </m:den>
                    </m:f>
                  </m:oMath>
                </a14:m>
                <a:r>
                  <a:rPr lang="cs-CZ" sz="2400" dirty="0">
                    <a:solidFill>
                      <a:schemeClr val="bg1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i="1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28</m:t>
                        </m:r>
                      </m:num>
                      <m:den>
                        <m:r>
                          <a:rPr lang="cs-CZ" sz="4000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15</m:t>
                        </m:r>
                      </m:den>
                    </m:f>
                  </m:oMath>
                </a14:m>
                <a:r>
                  <a:rPr lang="cs-CZ" sz="1400" dirty="0">
                    <a:solidFill>
                      <a:schemeClr val="bg1"/>
                    </a:solidFill>
                  </a:rPr>
                  <a:t> </a:t>
                </a:r>
                <a:r>
                  <a:rPr lang="cs-CZ" sz="2400" dirty="0" smtClean="0">
                    <a:solidFill>
                      <a:schemeClr val="bg1"/>
                    </a:solidFill>
                  </a:rPr>
                  <a:t>= 1,866 h + 0,5 h</a:t>
                </a:r>
              </a:p>
              <a:p>
                <a:endParaRPr lang="cs-CZ" sz="2400" dirty="0">
                  <a:solidFill>
                    <a:schemeClr val="bg1"/>
                  </a:solidFill>
                </a:endParaRPr>
              </a:p>
              <a:p>
                <a:r>
                  <a:rPr lang="cs-CZ" sz="2400" dirty="0" smtClean="0">
                    <a:solidFill>
                      <a:schemeClr val="bg1"/>
                    </a:solidFill>
                  </a:rPr>
                  <a:t> t = 2,36 h = 2 h a 22 minut</a:t>
                </a:r>
                <a:endParaRPr lang="cs-CZ" sz="24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95936" y="2924944"/>
                <a:ext cx="4968552" cy="2259336"/>
              </a:xfrm>
              <a:prstGeom prst="rect">
                <a:avLst/>
              </a:prstGeom>
              <a:blipFill rotWithShape="1">
                <a:blip r:embed="rId4"/>
                <a:stretch>
                  <a:fillRect l="-2448" b="-5108"/>
                </a:stretch>
              </a:blipFill>
              <a:ln>
                <a:solidFill>
                  <a:schemeClr val="bg2">
                    <a:lumMod val="20000"/>
                    <a:lumOff val="80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395536" y="5805264"/>
            <a:ext cx="85689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Cesta z Nymburka do Kolína i se zastávkou na zmrzlinu nám trvala 2 hodiny a 22 minut.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586569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1693647"/>
          </a:xfrm>
        </p:spPr>
        <p:txBody>
          <a:bodyPr/>
          <a:lstStyle/>
          <a:p>
            <a:r>
              <a:rPr lang="cs-CZ" sz="2400" dirty="0"/>
              <a:t>Materiál slouží k procvičení vztahu pro výpočet </a:t>
            </a:r>
            <a:r>
              <a:rPr lang="cs-CZ" sz="2400" dirty="0" smtClean="0"/>
              <a:t>průměrné rychlosti. </a:t>
            </a:r>
            <a:r>
              <a:rPr lang="cs-CZ" sz="2400" dirty="0"/>
              <a:t>Určeno pro žáky 7. třídy.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4769776"/>
      </p:ext>
    </p:extLst>
  </p:cSld>
  <p:clrMapOvr>
    <a:masterClrMapping/>
  </p:clrMapOvr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72</TotalTime>
  <Words>519</Words>
  <Application>Microsoft Office PowerPoint</Application>
  <PresentationFormat>Předvádění na obrazovce (4:3)</PresentationFormat>
  <Paragraphs>49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Summer</vt:lpstr>
      <vt:lpstr>PRŮMĚRNÁ RYCHLOST - PŘÍKLADY</vt:lpstr>
      <vt:lpstr>Příklad 1 - zadání</vt:lpstr>
      <vt:lpstr>Příklad 1 - řešení</vt:lpstr>
      <vt:lpstr>Příklad 2 - zadání</vt:lpstr>
      <vt:lpstr>Příklad 2 - řešení</vt:lpstr>
      <vt:lpstr>Příklad 3 - zadání</vt:lpstr>
      <vt:lpstr>Příklad 3 - řešení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PRŮMĚRNÁ RYCHLOST - PŘÍKLADY</dc:title>
  <dc:creator>Bílková Gabriela</dc:creator>
  <cp:lastModifiedBy>Gábina</cp:lastModifiedBy>
  <cp:revision>9</cp:revision>
  <dcterms:created xsi:type="dcterms:W3CDTF">2013-02-25T19:35:27Z</dcterms:created>
  <dcterms:modified xsi:type="dcterms:W3CDTF">2013-02-28T06:40:27Z</dcterms:modified>
</cp:coreProperties>
</file>