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12BE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A589B5-1701-49B5-8020-6E42A7FC9DCC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8EFD3E-3C9F-401B-821C-4C33EC5FFC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A589B5-1701-49B5-8020-6E42A7FC9DCC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8EFD3E-3C9F-401B-821C-4C33EC5FFC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A589B5-1701-49B5-8020-6E42A7FC9DCC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8EFD3E-3C9F-401B-821C-4C33EC5FFC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A589B5-1701-49B5-8020-6E42A7FC9DCC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8EFD3E-3C9F-401B-821C-4C33EC5FFC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A589B5-1701-49B5-8020-6E42A7FC9DCC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8EFD3E-3C9F-401B-821C-4C33EC5FFC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A589B5-1701-49B5-8020-6E42A7FC9DCC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8EFD3E-3C9F-401B-821C-4C33EC5FFC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A589B5-1701-49B5-8020-6E42A7FC9DCC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8EFD3E-3C9F-401B-821C-4C33EC5FFC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A589B5-1701-49B5-8020-6E42A7FC9DCC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8EFD3E-3C9F-401B-821C-4C33EC5FFC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A589B5-1701-49B5-8020-6E42A7FC9DCC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8EFD3E-3C9F-401B-821C-4C33EC5FFCD7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A589B5-1701-49B5-8020-6E42A7FC9DCC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8EFD3E-3C9F-401B-821C-4C33EC5FFC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A589B5-1701-49B5-8020-6E42A7FC9DCC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8EFD3E-3C9F-401B-821C-4C33EC5FFC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DAA589B5-1701-49B5-8020-6E42A7FC9DCC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AA8EFD3E-3C9F-401B-821C-4C33EC5FFCD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31640" y="764704"/>
            <a:ext cx="5184576" cy="1600327"/>
          </a:xfrm>
        </p:spPr>
        <p:txBody>
          <a:bodyPr>
            <a:noAutofit/>
          </a:bodyPr>
          <a:lstStyle/>
          <a:p>
            <a:r>
              <a:rPr lang="cs-CZ" dirty="0" smtClean="0"/>
              <a:t>Převody jednotek – shrnutí, procvičení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1698" y="519800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ástupný symbol pro obsah 5"/>
          <p:cNvSpPr txBox="1">
            <a:spLocks/>
          </p:cNvSpPr>
          <p:nvPr/>
        </p:nvSpPr>
        <p:spPr>
          <a:xfrm>
            <a:off x="275861" y="1988840"/>
            <a:ext cx="8798700" cy="288032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sz="2400" dirty="0" smtClean="0"/>
          </a:p>
          <a:p>
            <a:endParaRPr lang="cs-CZ" sz="2200" dirty="0" smtClean="0"/>
          </a:p>
          <a:p>
            <a:r>
              <a:rPr lang="cs-CZ" sz="2200" dirty="0" smtClean="0"/>
              <a:t>NÁZEV ŠKOLY: ZŠ  KOLÍN V., MNICHOVICKÁ 62</a:t>
            </a:r>
          </a:p>
          <a:p>
            <a:r>
              <a:rPr lang="cs-CZ" sz="2200" dirty="0" smtClean="0"/>
              <a:t>AUTOR:  Gábina Průšová</a:t>
            </a:r>
          </a:p>
          <a:p>
            <a:r>
              <a:rPr lang="cs-CZ" sz="2200" dirty="0" smtClean="0"/>
              <a:t>NÁZEV: VY_32_INOVACE_08_FY7_PREVODY_JEDNOTEK</a:t>
            </a:r>
          </a:p>
          <a:p>
            <a:r>
              <a:rPr lang="cs-CZ" sz="2200" dirty="0" smtClean="0"/>
              <a:t>TÉMA: Převody jednotek – shrnutí, </a:t>
            </a:r>
            <a:r>
              <a:rPr lang="cs-CZ" sz="2200" dirty="0" smtClean="0"/>
              <a:t>procvičení</a:t>
            </a:r>
          </a:p>
          <a:p>
            <a:r>
              <a:rPr lang="cs-CZ" sz="2200" dirty="0" smtClean="0"/>
              <a:t>DATUM: září 2012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36949586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112BE9"/>
                </a:solidFill>
              </a:rPr>
              <a:t>Délka - l</a:t>
            </a:r>
            <a:endParaRPr lang="cs-CZ" dirty="0">
              <a:solidFill>
                <a:srgbClr val="112BE9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780928"/>
            <a:ext cx="7124700" cy="3379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87624" y="1484784"/>
            <a:ext cx="7200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Základní jednotka – </a:t>
            </a:r>
            <a:r>
              <a:rPr lang="cs-CZ" sz="2400" dirty="0" smtClean="0">
                <a:solidFill>
                  <a:srgbClr val="FF0000"/>
                </a:solidFill>
              </a:rPr>
              <a:t>1 metr</a:t>
            </a:r>
            <a:r>
              <a:rPr lang="cs-CZ" sz="2400" dirty="0" smtClean="0"/>
              <a:t>, označujeme písmenem </a:t>
            </a:r>
            <a:r>
              <a:rPr lang="cs-CZ" sz="2400" dirty="0" smtClean="0">
                <a:solidFill>
                  <a:srgbClr val="FF0000"/>
                </a:solidFill>
              </a:rPr>
              <a:t>m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14252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112BE9"/>
                </a:solidFill>
              </a:rPr>
              <a:t>Hmotnost - m</a:t>
            </a:r>
            <a:endParaRPr lang="cs-CZ" dirty="0">
              <a:solidFill>
                <a:srgbClr val="112BE9"/>
              </a:solidFill>
            </a:endParaRPr>
          </a:p>
        </p:txBody>
      </p:sp>
      <p:graphicFrame>
        <p:nvGraphicFramePr>
          <p:cNvPr id="4" name="Group 5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895659408"/>
              </p:ext>
            </p:extLst>
          </p:nvPr>
        </p:nvGraphicFramePr>
        <p:xfrm>
          <a:off x="685800" y="2689006"/>
          <a:ext cx="7696200" cy="2756218"/>
        </p:xfrm>
        <a:graphic>
          <a:graphicData uri="http://schemas.openxmlformats.org/drawingml/2006/table">
            <a:tbl>
              <a:tblPr/>
              <a:tblGrid>
                <a:gridCol w="2565400"/>
                <a:gridCol w="2366963"/>
                <a:gridCol w="2763837"/>
              </a:tblGrid>
              <a:tr h="6159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Jednotka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Značka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Převody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143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tuna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1t = 1 000kg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10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gram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1g = 0,001kg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143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miligram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1mg = 0,001g = 0,000 001kg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187624" y="1484784"/>
            <a:ext cx="7200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Základní jednotka – </a:t>
            </a:r>
            <a:r>
              <a:rPr lang="cs-CZ" sz="2400" dirty="0" smtClean="0">
                <a:solidFill>
                  <a:srgbClr val="FF0000"/>
                </a:solidFill>
              </a:rPr>
              <a:t>1 kilogram</a:t>
            </a:r>
            <a:r>
              <a:rPr lang="cs-CZ" sz="2400" dirty="0" smtClean="0"/>
              <a:t>, označujeme písmeny </a:t>
            </a:r>
            <a:r>
              <a:rPr lang="cs-CZ" sz="2400" dirty="0" smtClean="0">
                <a:solidFill>
                  <a:srgbClr val="FF0000"/>
                </a:solidFill>
              </a:rPr>
              <a:t>kg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33405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112BE9"/>
                </a:solidFill>
              </a:rPr>
              <a:t>Čas - t</a:t>
            </a:r>
            <a:endParaRPr lang="cs-CZ" dirty="0">
              <a:solidFill>
                <a:srgbClr val="112BE9"/>
              </a:solidFill>
            </a:endParaRPr>
          </a:p>
        </p:txBody>
      </p:sp>
      <p:graphicFrame>
        <p:nvGraphicFramePr>
          <p:cNvPr id="4" name="Group 39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660329167"/>
              </p:ext>
            </p:extLst>
          </p:nvPr>
        </p:nvGraphicFramePr>
        <p:xfrm>
          <a:off x="683568" y="2435694"/>
          <a:ext cx="7696200" cy="3657602"/>
        </p:xfrm>
        <a:graphic>
          <a:graphicData uri="http://schemas.openxmlformats.org/drawingml/2006/table">
            <a:tbl>
              <a:tblPr/>
              <a:tblGrid>
                <a:gridCol w="2230438"/>
                <a:gridCol w="1655762"/>
                <a:gridCol w="3810000"/>
              </a:tblGrid>
              <a:tr h="7413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Jednotka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Značka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Převody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413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den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1d = 24h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81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hodina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1h = 60min = 3 600s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969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minuta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min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1min = 60s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97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milisekunda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ms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1ms = 0,001s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187624" y="1484784"/>
            <a:ext cx="7200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Základní jednotka – </a:t>
            </a:r>
            <a:r>
              <a:rPr lang="cs-CZ" sz="2400" dirty="0" smtClean="0">
                <a:solidFill>
                  <a:srgbClr val="FF0000"/>
                </a:solidFill>
              </a:rPr>
              <a:t>1 sekunda</a:t>
            </a:r>
            <a:r>
              <a:rPr lang="cs-CZ" sz="2400" dirty="0" smtClean="0"/>
              <a:t>, označujeme písmenem </a:t>
            </a:r>
            <a:r>
              <a:rPr lang="cs-CZ" sz="2400" dirty="0">
                <a:solidFill>
                  <a:srgbClr val="FF0000"/>
                </a:solidFill>
              </a:rPr>
              <a:t>s</a:t>
            </a:r>
          </a:p>
        </p:txBody>
      </p:sp>
    </p:spTree>
    <p:extLst>
      <p:ext uri="{BB962C8B-B14F-4D97-AF65-F5344CB8AC3E}">
        <p14:creationId xmlns:p14="http://schemas.microsoft.com/office/powerpoint/2010/main" val="32233781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112BE9"/>
                </a:solidFill>
              </a:rPr>
              <a:t>Rychlost - v</a:t>
            </a:r>
            <a:endParaRPr lang="cs-CZ" dirty="0">
              <a:solidFill>
                <a:srgbClr val="112BE9"/>
              </a:solidFill>
            </a:endParaRPr>
          </a:p>
        </p:txBody>
      </p:sp>
      <p:graphicFrame>
        <p:nvGraphicFramePr>
          <p:cNvPr id="4" name="Group 4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798794815"/>
              </p:ext>
            </p:extLst>
          </p:nvPr>
        </p:nvGraphicFramePr>
        <p:xfrm>
          <a:off x="755576" y="2852936"/>
          <a:ext cx="7696200" cy="3143187"/>
        </p:xfrm>
        <a:graphic>
          <a:graphicData uri="http://schemas.openxmlformats.org/drawingml/2006/table">
            <a:tbl>
              <a:tblPr/>
              <a:tblGrid>
                <a:gridCol w="2230438"/>
                <a:gridCol w="1511300"/>
                <a:gridCol w="3954462"/>
              </a:tblGrid>
              <a:tr h="7413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Jednotka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Značka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Převody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969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Kilometr za hodinu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km/h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1km/h = 1000m/3600s = 1/3,6 m/s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" charset="0"/>
                          <a:cs typeface="Arial" charset="0"/>
                        </a:rPr>
                        <a:t>1m/s = 3,6km/h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97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Kilometr za sekundu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km/s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1km/s = 1000m/s = 3600km/h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971600" y="1628800"/>
            <a:ext cx="7200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Základní jednotka – </a:t>
            </a:r>
            <a:r>
              <a:rPr lang="cs-CZ" sz="2400" dirty="0" smtClean="0">
                <a:solidFill>
                  <a:srgbClr val="FF0000"/>
                </a:solidFill>
              </a:rPr>
              <a:t>1 metr za sekundu</a:t>
            </a:r>
            <a:r>
              <a:rPr lang="cs-CZ" sz="2400" dirty="0" smtClean="0"/>
              <a:t>, označujeme písmenem </a:t>
            </a:r>
            <a:r>
              <a:rPr lang="cs-CZ" sz="2400" dirty="0" smtClean="0">
                <a:solidFill>
                  <a:srgbClr val="FF0000"/>
                </a:solidFill>
              </a:rPr>
              <a:t>m/s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37665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112BE9"/>
                </a:solidFill>
              </a:rPr>
              <a:t>Objem - V</a:t>
            </a:r>
            <a:endParaRPr lang="cs-CZ" dirty="0">
              <a:solidFill>
                <a:srgbClr val="112BE9"/>
              </a:solidFill>
            </a:endParaRPr>
          </a:p>
        </p:txBody>
      </p:sp>
      <p:graphicFrame>
        <p:nvGraphicFramePr>
          <p:cNvPr id="4" name="Group 3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81238231"/>
              </p:ext>
            </p:extLst>
          </p:nvPr>
        </p:nvGraphicFramePr>
        <p:xfrm>
          <a:off x="683568" y="2996952"/>
          <a:ext cx="7696200" cy="3122931"/>
        </p:xfrm>
        <a:graphic>
          <a:graphicData uri="http://schemas.openxmlformats.org/drawingml/2006/table">
            <a:tbl>
              <a:tblPr/>
              <a:tblGrid>
                <a:gridCol w="2230437"/>
                <a:gridCol w="1655763"/>
                <a:gridCol w="3810000"/>
              </a:tblGrid>
              <a:tr h="7413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Jednotka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Značka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Převody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413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krychlový metr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</a:t>
                      </a:r>
                      <a:r>
                        <a:rPr kumimoji="0" lang="cs-CZ" sz="2800" b="0" i="0" u="none" strike="noStrike" cap="none" normalizeH="0" baseline="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1m</a:t>
                      </a:r>
                      <a:r>
                        <a:rPr kumimoji="0" lang="cs-CZ" sz="2800" b="0" i="0" u="none" strike="noStrike" cap="none" normalizeH="0" baseline="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</a:t>
                      </a: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= 1 000dm</a:t>
                      </a:r>
                      <a:r>
                        <a:rPr kumimoji="0" lang="cs-CZ" sz="2800" b="0" i="0" u="none" strike="noStrike" cap="none" normalizeH="0" baseline="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969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litr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1l = 1dm</a:t>
                      </a:r>
                      <a:r>
                        <a:rPr kumimoji="0" lang="cs-CZ" sz="2800" b="0" i="0" u="none" strike="noStrike" cap="none" normalizeH="0" baseline="30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 </a:t>
                      </a: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= 0,001m</a:t>
                      </a:r>
                      <a:r>
                        <a:rPr kumimoji="0" lang="cs-CZ" sz="2800" b="0" i="0" u="none" strike="noStrike" cap="none" normalizeH="0" baseline="30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97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mililitr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ml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1ml = 0,001dm</a:t>
                      </a:r>
                      <a:r>
                        <a:rPr kumimoji="0" lang="cs-CZ" sz="2800" b="0" i="0" u="none" strike="noStrike" cap="none" normalizeH="0" baseline="30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971600" y="1628800"/>
            <a:ext cx="7200800" cy="7571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dirty="0" smtClean="0"/>
              <a:t>Základní jednotka – </a:t>
            </a:r>
            <a:r>
              <a:rPr lang="cs-CZ" sz="2400" dirty="0" smtClean="0">
                <a:solidFill>
                  <a:srgbClr val="FF0000"/>
                </a:solidFill>
              </a:rPr>
              <a:t>1 metr krychlový</a:t>
            </a:r>
            <a:r>
              <a:rPr lang="cs-CZ" sz="2400" dirty="0" smtClean="0"/>
              <a:t>, označujeme písmenem </a:t>
            </a:r>
            <a:r>
              <a:rPr lang="cs-CZ" sz="2400" dirty="0" smtClean="0">
                <a:solidFill>
                  <a:srgbClr val="FF0000"/>
                </a:solidFill>
                <a:latin typeface="Arial" charset="0"/>
              </a:rPr>
              <a:t>m</a:t>
            </a:r>
            <a:r>
              <a:rPr lang="cs-CZ" sz="2400" baseline="30000" dirty="0" smtClean="0">
                <a:solidFill>
                  <a:srgbClr val="FF0000"/>
                </a:solidFill>
                <a:latin typeface="Arial" charset="0"/>
              </a:rPr>
              <a:t>3</a:t>
            </a:r>
            <a:endParaRPr lang="cs-CZ" sz="2400" baseline="30000" dirty="0">
              <a:solidFill>
                <a:srgbClr val="FF0000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85907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112BE9"/>
                </a:solidFill>
              </a:rPr>
              <a:t>Síla - F</a:t>
            </a:r>
            <a:endParaRPr lang="cs-CZ" dirty="0">
              <a:solidFill>
                <a:srgbClr val="112BE9"/>
              </a:solidFill>
            </a:endParaRPr>
          </a:p>
        </p:txBody>
      </p:sp>
      <p:graphicFrame>
        <p:nvGraphicFramePr>
          <p:cNvPr id="4" name="Group 2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7408517"/>
              </p:ext>
            </p:extLst>
          </p:nvPr>
        </p:nvGraphicFramePr>
        <p:xfrm>
          <a:off x="685800" y="3038127"/>
          <a:ext cx="7696200" cy="2551113"/>
        </p:xfrm>
        <a:graphic>
          <a:graphicData uri="http://schemas.openxmlformats.org/drawingml/2006/table">
            <a:tbl>
              <a:tblPr/>
              <a:tblGrid>
                <a:gridCol w="2230438"/>
                <a:gridCol w="1655762"/>
                <a:gridCol w="3810000"/>
              </a:tblGrid>
              <a:tr h="8683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Jednotka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Značka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Převody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159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kilonewton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kN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1kN = 1 000N</a:t>
                      </a:r>
                      <a:endParaRPr kumimoji="0" lang="cs-CZ" sz="2800" b="0" i="0" u="none" strike="noStrike" cap="none" normalizeH="0" baseline="3000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667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meganewton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MN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1MN = 1 000 000N</a:t>
                      </a:r>
                      <a:endParaRPr kumimoji="0" lang="cs-CZ" sz="2800" b="0" i="0" u="none" strike="noStrike" cap="none" normalizeH="0" baseline="3000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971600" y="1628800"/>
            <a:ext cx="7200800" cy="7571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dirty="0" smtClean="0"/>
              <a:t>Základní jednotka – </a:t>
            </a:r>
            <a:r>
              <a:rPr lang="cs-CZ" sz="2400" dirty="0" smtClean="0">
                <a:solidFill>
                  <a:srgbClr val="FF0000"/>
                </a:solidFill>
              </a:rPr>
              <a:t>1 Newton</a:t>
            </a:r>
            <a:r>
              <a:rPr lang="cs-CZ" sz="2400" dirty="0" smtClean="0"/>
              <a:t>, označujeme písmenem </a:t>
            </a:r>
            <a:r>
              <a:rPr lang="cs-CZ" sz="2400" dirty="0" smtClean="0">
                <a:solidFill>
                  <a:srgbClr val="FF0000"/>
                </a:solidFill>
              </a:rPr>
              <a:t>N</a:t>
            </a:r>
            <a:endParaRPr lang="cs-CZ" sz="2400" baseline="30000" dirty="0">
              <a:solidFill>
                <a:srgbClr val="FF0000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92149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Procvičování - doplňte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700808"/>
            <a:ext cx="3562557" cy="4229998"/>
          </a:xfrm>
          <a:solidFill>
            <a:schemeClr val="bg2"/>
          </a:solidFill>
        </p:spPr>
        <p:txBody>
          <a:bodyPr>
            <a:normAutofit lnSpcReduction="10000"/>
          </a:bodyPr>
          <a:lstStyle/>
          <a:p>
            <a:r>
              <a:rPr lang="cs-CZ" sz="2200" dirty="0" smtClean="0"/>
              <a:t>10 m =        dm</a:t>
            </a:r>
          </a:p>
          <a:p>
            <a:r>
              <a:rPr lang="cs-CZ" sz="2200" dirty="0" smtClean="0"/>
              <a:t>38 cm =        m</a:t>
            </a:r>
          </a:p>
          <a:p>
            <a:r>
              <a:rPr lang="cs-CZ" sz="2200" dirty="0" smtClean="0"/>
              <a:t>1 500 kg =       t</a:t>
            </a:r>
          </a:p>
          <a:p>
            <a:r>
              <a:rPr lang="cs-CZ" sz="2200" dirty="0" smtClean="0"/>
              <a:t>5,5 kg =         g</a:t>
            </a:r>
          </a:p>
          <a:p>
            <a:r>
              <a:rPr lang="cs-CZ" sz="2200" dirty="0" smtClean="0"/>
              <a:t>2 dny =          h</a:t>
            </a:r>
          </a:p>
          <a:p>
            <a:r>
              <a:rPr lang="cs-CZ" sz="2200" dirty="0" smtClean="0"/>
              <a:t>4 min =          s</a:t>
            </a:r>
          </a:p>
          <a:p>
            <a:r>
              <a:rPr lang="cs-CZ" sz="2200" dirty="0" smtClean="0"/>
              <a:t>20 m/s =         km/h</a:t>
            </a:r>
          </a:p>
          <a:p>
            <a:pPr lvl="0"/>
            <a:r>
              <a:rPr lang="cs-CZ" sz="2200" dirty="0" smtClean="0"/>
              <a:t>1 000 litrů =       </a:t>
            </a:r>
            <a:r>
              <a:rPr lang="cs-CZ" sz="2400" dirty="0">
                <a:latin typeface="Arial" charset="0"/>
                <a:cs typeface="Arial" charset="0"/>
              </a:rPr>
              <a:t>m</a:t>
            </a:r>
            <a:r>
              <a:rPr lang="cs-CZ" sz="2400" baseline="30000" dirty="0">
                <a:latin typeface="Arial" charset="0"/>
                <a:cs typeface="Arial" charset="0"/>
              </a:rPr>
              <a:t>3</a:t>
            </a:r>
          </a:p>
          <a:p>
            <a:r>
              <a:rPr lang="cs-CZ" sz="2200" dirty="0" smtClean="0"/>
              <a:t>2 800 N =         </a:t>
            </a:r>
            <a:r>
              <a:rPr lang="cs-CZ" sz="2200" dirty="0" err="1" smtClean="0"/>
              <a:t>kN</a:t>
            </a:r>
            <a:r>
              <a:rPr lang="cs-CZ" sz="2200" dirty="0" smtClean="0"/>
              <a:t> </a:t>
            </a:r>
            <a:endParaRPr lang="cs-CZ" sz="2200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932040" y="1647274"/>
            <a:ext cx="3562557" cy="4229998"/>
          </a:xfrm>
          <a:prstGeom prst="rect">
            <a:avLst/>
          </a:prstGeom>
          <a:solidFill>
            <a:schemeClr val="bg2"/>
          </a:solidFill>
        </p:spPr>
        <p:txBody>
          <a:bodyPr vert="horz" lIns="91440" tIns="45720" rIns="91440" bIns="45720" rtlCol="0" anchor="ctr">
            <a:normAutofit lnSpcReduction="100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200" dirty="0" smtClean="0"/>
              <a:t>8,3 cm =        mm</a:t>
            </a:r>
          </a:p>
          <a:p>
            <a:r>
              <a:rPr lang="cs-CZ" sz="2200" dirty="0" smtClean="0"/>
              <a:t>56 cm =        dm</a:t>
            </a:r>
          </a:p>
          <a:p>
            <a:r>
              <a:rPr lang="cs-CZ" sz="2200" dirty="0" smtClean="0"/>
              <a:t>2,5 t =       kg</a:t>
            </a:r>
          </a:p>
          <a:p>
            <a:r>
              <a:rPr lang="cs-CZ" sz="2200" dirty="0" smtClean="0"/>
              <a:t>470 g=         kg</a:t>
            </a:r>
          </a:p>
          <a:p>
            <a:r>
              <a:rPr lang="cs-CZ" sz="2200" dirty="0" smtClean="0"/>
              <a:t>84 h =          dne</a:t>
            </a:r>
          </a:p>
          <a:p>
            <a:r>
              <a:rPr lang="cs-CZ" sz="2200" dirty="0" smtClean="0"/>
              <a:t>1 hod =          s</a:t>
            </a:r>
          </a:p>
          <a:p>
            <a:r>
              <a:rPr lang="cs-CZ" sz="2200" dirty="0" smtClean="0"/>
              <a:t>108 km/h =        m/s</a:t>
            </a:r>
          </a:p>
          <a:p>
            <a:r>
              <a:rPr lang="cs-CZ" sz="2200" dirty="0" smtClean="0"/>
              <a:t>7,5</a:t>
            </a:r>
            <a:r>
              <a:rPr lang="cs-CZ" sz="2400" dirty="0" smtClean="0"/>
              <a:t> </a:t>
            </a:r>
            <a:r>
              <a:rPr lang="cs-CZ" sz="2400" dirty="0" smtClean="0">
                <a:latin typeface="Arial" charset="0"/>
                <a:cs typeface="Arial" charset="0"/>
              </a:rPr>
              <a:t>m</a:t>
            </a:r>
            <a:r>
              <a:rPr lang="cs-CZ" sz="2400" baseline="30000" dirty="0" smtClean="0">
                <a:latin typeface="Arial" charset="0"/>
                <a:cs typeface="Arial" charset="0"/>
              </a:rPr>
              <a:t>3</a:t>
            </a:r>
            <a:r>
              <a:rPr lang="cs-CZ" sz="2400" dirty="0" smtClean="0"/>
              <a:t> </a:t>
            </a:r>
            <a:r>
              <a:rPr lang="cs-CZ" sz="2200" dirty="0" smtClean="0"/>
              <a:t>=          d</a:t>
            </a:r>
            <a:r>
              <a:rPr lang="cs-CZ" sz="2400" dirty="0" smtClean="0">
                <a:latin typeface="Arial" charset="0"/>
                <a:cs typeface="Arial" charset="0"/>
              </a:rPr>
              <a:t>m</a:t>
            </a:r>
            <a:r>
              <a:rPr lang="cs-CZ" sz="2400" baseline="30000" dirty="0" smtClean="0">
                <a:latin typeface="Arial" charset="0"/>
                <a:cs typeface="Arial" charset="0"/>
              </a:rPr>
              <a:t>3</a:t>
            </a:r>
          </a:p>
          <a:p>
            <a:r>
              <a:rPr lang="cs-CZ" sz="2200" dirty="0" smtClean="0"/>
              <a:t>8 MN =         </a:t>
            </a:r>
            <a:r>
              <a:rPr lang="cs-CZ" sz="2200" dirty="0" err="1" smtClean="0"/>
              <a:t>kN</a:t>
            </a:r>
            <a:r>
              <a:rPr lang="cs-CZ" sz="2200" dirty="0" smtClean="0"/>
              <a:t> 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5514924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Procvičování 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700808"/>
            <a:ext cx="3562557" cy="4229998"/>
          </a:xfrm>
          <a:solidFill>
            <a:schemeClr val="bg2"/>
          </a:solidFill>
        </p:spPr>
        <p:txBody>
          <a:bodyPr>
            <a:normAutofit lnSpcReduction="10000"/>
          </a:bodyPr>
          <a:lstStyle/>
          <a:p>
            <a:r>
              <a:rPr lang="cs-CZ" sz="2200" dirty="0" smtClean="0"/>
              <a:t>10 m = </a:t>
            </a:r>
            <a:r>
              <a:rPr lang="cs-CZ" sz="2200" dirty="0" smtClean="0">
                <a:solidFill>
                  <a:srgbClr val="112BE9"/>
                </a:solidFill>
              </a:rPr>
              <a:t>100 </a:t>
            </a:r>
            <a:r>
              <a:rPr lang="cs-CZ" sz="2200" dirty="0" smtClean="0"/>
              <a:t>dm</a:t>
            </a:r>
          </a:p>
          <a:p>
            <a:r>
              <a:rPr lang="cs-CZ" sz="2200" dirty="0" smtClean="0"/>
              <a:t>38 cm = </a:t>
            </a:r>
            <a:r>
              <a:rPr lang="cs-CZ" sz="2200" dirty="0" smtClean="0">
                <a:solidFill>
                  <a:srgbClr val="112BE9"/>
                </a:solidFill>
              </a:rPr>
              <a:t>0,38 </a:t>
            </a:r>
            <a:r>
              <a:rPr lang="cs-CZ" sz="2200" dirty="0" smtClean="0"/>
              <a:t>m</a:t>
            </a:r>
          </a:p>
          <a:p>
            <a:r>
              <a:rPr lang="cs-CZ" sz="2200" dirty="0" smtClean="0"/>
              <a:t>1 500 kg =  1,5 t</a:t>
            </a:r>
          </a:p>
          <a:p>
            <a:r>
              <a:rPr lang="cs-CZ" sz="2200" dirty="0" smtClean="0"/>
              <a:t>5,5 kg =  </a:t>
            </a:r>
            <a:r>
              <a:rPr lang="cs-CZ" sz="2200" dirty="0" smtClean="0">
                <a:solidFill>
                  <a:srgbClr val="112BE9"/>
                </a:solidFill>
              </a:rPr>
              <a:t>5 500 </a:t>
            </a:r>
            <a:r>
              <a:rPr lang="cs-CZ" sz="2200" dirty="0" smtClean="0"/>
              <a:t>g</a:t>
            </a:r>
          </a:p>
          <a:p>
            <a:r>
              <a:rPr lang="cs-CZ" sz="2200" dirty="0" smtClean="0"/>
              <a:t>2 dny = </a:t>
            </a:r>
            <a:r>
              <a:rPr lang="cs-CZ" sz="2200" dirty="0" smtClean="0">
                <a:solidFill>
                  <a:srgbClr val="112BE9"/>
                </a:solidFill>
              </a:rPr>
              <a:t>48</a:t>
            </a:r>
            <a:r>
              <a:rPr lang="cs-CZ" sz="2200" dirty="0" smtClean="0"/>
              <a:t> h</a:t>
            </a:r>
          </a:p>
          <a:p>
            <a:r>
              <a:rPr lang="cs-CZ" sz="2200" dirty="0" smtClean="0"/>
              <a:t>4 min = </a:t>
            </a:r>
            <a:r>
              <a:rPr lang="cs-CZ" sz="2200" dirty="0" smtClean="0">
                <a:solidFill>
                  <a:srgbClr val="112BE9"/>
                </a:solidFill>
              </a:rPr>
              <a:t>240 </a:t>
            </a:r>
            <a:r>
              <a:rPr lang="cs-CZ" sz="2200" dirty="0" smtClean="0"/>
              <a:t>s</a:t>
            </a:r>
          </a:p>
          <a:p>
            <a:r>
              <a:rPr lang="cs-CZ" sz="2200" dirty="0" smtClean="0"/>
              <a:t>20 m/s = </a:t>
            </a:r>
            <a:r>
              <a:rPr lang="cs-CZ" sz="2200" dirty="0" smtClean="0">
                <a:solidFill>
                  <a:srgbClr val="112BE9"/>
                </a:solidFill>
              </a:rPr>
              <a:t>72</a:t>
            </a:r>
            <a:r>
              <a:rPr lang="cs-CZ" sz="2200" dirty="0" smtClean="0"/>
              <a:t> km/h</a:t>
            </a:r>
          </a:p>
          <a:p>
            <a:pPr lvl="0"/>
            <a:r>
              <a:rPr lang="cs-CZ" sz="2200" dirty="0" smtClean="0"/>
              <a:t>1 000 litrů = </a:t>
            </a:r>
            <a:r>
              <a:rPr lang="cs-CZ" sz="2200" dirty="0" smtClean="0">
                <a:solidFill>
                  <a:srgbClr val="112BE9"/>
                </a:solidFill>
              </a:rPr>
              <a:t>1 </a:t>
            </a:r>
            <a:r>
              <a:rPr lang="cs-CZ" sz="2400" dirty="0">
                <a:latin typeface="Arial" charset="0"/>
                <a:cs typeface="Arial" charset="0"/>
              </a:rPr>
              <a:t>m</a:t>
            </a:r>
            <a:r>
              <a:rPr lang="cs-CZ" sz="2400" baseline="30000" dirty="0">
                <a:latin typeface="Arial" charset="0"/>
                <a:cs typeface="Arial" charset="0"/>
              </a:rPr>
              <a:t>3</a:t>
            </a:r>
          </a:p>
          <a:p>
            <a:r>
              <a:rPr lang="cs-CZ" sz="2200" dirty="0" smtClean="0"/>
              <a:t>2 800 N = </a:t>
            </a:r>
            <a:r>
              <a:rPr lang="cs-CZ" sz="2200" dirty="0" smtClean="0">
                <a:solidFill>
                  <a:srgbClr val="112BE9"/>
                </a:solidFill>
              </a:rPr>
              <a:t>2,8</a:t>
            </a:r>
            <a:r>
              <a:rPr lang="cs-CZ" sz="2200" dirty="0" smtClean="0"/>
              <a:t> </a:t>
            </a:r>
            <a:r>
              <a:rPr lang="cs-CZ" sz="2200" dirty="0" err="1" smtClean="0"/>
              <a:t>kN</a:t>
            </a:r>
            <a:r>
              <a:rPr lang="cs-CZ" sz="2200" dirty="0" smtClean="0"/>
              <a:t> </a:t>
            </a:r>
            <a:endParaRPr lang="cs-CZ" sz="2200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932040" y="1647274"/>
            <a:ext cx="3562557" cy="4229998"/>
          </a:xfrm>
          <a:prstGeom prst="rect">
            <a:avLst/>
          </a:prstGeom>
          <a:solidFill>
            <a:schemeClr val="bg2"/>
          </a:solidFill>
        </p:spPr>
        <p:txBody>
          <a:bodyPr vert="horz" lIns="91440" tIns="45720" rIns="91440" bIns="45720" rtlCol="0" anchor="ctr">
            <a:normAutofit lnSpcReduction="100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200" dirty="0" smtClean="0"/>
              <a:t>8,3 cm = </a:t>
            </a:r>
            <a:r>
              <a:rPr lang="cs-CZ" sz="2200" dirty="0" smtClean="0">
                <a:solidFill>
                  <a:srgbClr val="112BE9"/>
                </a:solidFill>
              </a:rPr>
              <a:t>83 </a:t>
            </a:r>
            <a:r>
              <a:rPr lang="cs-CZ" sz="2200" dirty="0" smtClean="0"/>
              <a:t>mm</a:t>
            </a:r>
          </a:p>
          <a:p>
            <a:r>
              <a:rPr lang="cs-CZ" sz="2200" dirty="0" smtClean="0"/>
              <a:t>56 cm = </a:t>
            </a:r>
            <a:r>
              <a:rPr lang="cs-CZ" sz="2200" dirty="0" smtClean="0">
                <a:solidFill>
                  <a:srgbClr val="112BE9"/>
                </a:solidFill>
              </a:rPr>
              <a:t>5,6</a:t>
            </a:r>
            <a:r>
              <a:rPr lang="cs-CZ" sz="2200" dirty="0" smtClean="0"/>
              <a:t> dm</a:t>
            </a:r>
          </a:p>
          <a:p>
            <a:r>
              <a:rPr lang="cs-CZ" sz="2200" dirty="0" smtClean="0"/>
              <a:t>2,5 t =  </a:t>
            </a:r>
            <a:r>
              <a:rPr lang="cs-CZ" sz="2200" dirty="0" smtClean="0">
                <a:solidFill>
                  <a:srgbClr val="112BE9"/>
                </a:solidFill>
              </a:rPr>
              <a:t>2 500 </a:t>
            </a:r>
            <a:r>
              <a:rPr lang="cs-CZ" sz="2200" dirty="0" smtClean="0"/>
              <a:t>kg</a:t>
            </a:r>
          </a:p>
          <a:p>
            <a:r>
              <a:rPr lang="cs-CZ" sz="2200" dirty="0" smtClean="0"/>
              <a:t>470 g= </a:t>
            </a:r>
            <a:r>
              <a:rPr lang="cs-CZ" sz="2200" dirty="0" smtClean="0">
                <a:solidFill>
                  <a:srgbClr val="112BE9"/>
                </a:solidFill>
              </a:rPr>
              <a:t>0,47</a:t>
            </a:r>
            <a:r>
              <a:rPr lang="cs-CZ" sz="2200" dirty="0" smtClean="0"/>
              <a:t> kg</a:t>
            </a:r>
          </a:p>
          <a:p>
            <a:r>
              <a:rPr lang="cs-CZ" sz="2200" dirty="0" smtClean="0"/>
              <a:t>84 h = </a:t>
            </a:r>
            <a:r>
              <a:rPr lang="cs-CZ" sz="2200" dirty="0" smtClean="0">
                <a:solidFill>
                  <a:srgbClr val="112BE9"/>
                </a:solidFill>
              </a:rPr>
              <a:t>3,5</a:t>
            </a:r>
            <a:r>
              <a:rPr lang="cs-CZ" sz="2200" dirty="0" smtClean="0"/>
              <a:t> dne</a:t>
            </a:r>
          </a:p>
          <a:p>
            <a:r>
              <a:rPr lang="cs-CZ" sz="2200" dirty="0" smtClean="0"/>
              <a:t>1 hod = </a:t>
            </a:r>
            <a:r>
              <a:rPr lang="cs-CZ" sz="2200" dirty="0" smtClean="0">
                <a:solidFill>
                  <a:srgbClr val="112BE9"/>
                </a:solidFill>
              </a:rPr>
              <a:t>3 600 </a:t>
            </a:r>
            <a:r>
              <a:rPr lang="cs-CZ" sz="2200" dirty="0" smtClean="0"/>
              <a:t>s</a:t>
            </a:r>
          </a:p>
          <a:p>
            <a:r>
              <a:rPr lang="cs-CZ" sz="2200" dirty="0" smtClean="0"/>
              <a:t>108 km/h = </a:t>
            </a:r>
            <a:r>
              <a:rPr lang="cs-CZ" sz="2200" dirty="0" smtClean="0">
                <a:solidFill>
                  <a:srgbClr val="112BE9"/>
                </a:solidFill>
              </a:rPr>
              <a:t>30</a:t>
            </a:r>
            <a:r>
              <a:rPr lang="cs-CZ" sz="2200" dirty="0" smtClean="0"/>
              <a:t> m/s</a:t>
            </a:r>
          </a:p>
          <a:p>
            <a:r>
              <a:rPr lang="cs-CZ" sz="2200" dirty="0" smtClean="0"/>
              <a:t>7,5</a:t>
            </a:r>
            <a:r>
              <a:rPr lang="cs-CZ" sz="2400" dirty="0" smtClean="0"/>
              <a:t> </a:t>
            </a:r>
            <a:r>
              <a:rPr lang="cs-CZ" sz="2400" dirty="0" smtClean="0">
                <a:latin typeface="Arial" charset="0"/>
                <a:cs typeface="Arial" charset="0"/>
              </a:rPr>
              <a:t>m</a:t>
            </a:r>
            <a:r>
              <a:rPr lang="cs-CZ" sz="2400" baseline="30000" dirty="0" smtClean="0">
                <a:latin typeface="Arial" charset="0"/>
                <a:cs typeface="Arial" charset="0"/>
              </a:rPr>
              <a:t>3</a:t>
            </a:r>
            <a:r>
              <a:rPr lang="cs-CZ" sz="2400" dirty="0" smtClean="0"/>
              <a:t> </a:t>
            </a:r>
            <a:r>
              <a:rPr lang="cs-CZ" sz="2200" dirty="0" smtClean="0"/>
              <a:t>= </a:t>
            </a:r>
            <a:r>
              <a:rPr lang="cs-CZ" sz="2200" dirty="0" smtClean="0">
                <a:solidFill>
                  <a:srgbClr val="112BE9"/>
                </a:solidFill>
              </a:rPr>
              <a:t>7 500 </a:t>
            </a:r>
            <a:r>
              <a:rPr lang="cs-CZ" sz="2200" dirty="0" smtClean="0"/>
              <a:t>d</a:t>
            </a:r>
            <a:r>
              <a:rPr lang="cs-CZ" sz="2400" dirty="0" smtClean="0">
                <a:latin typeface="Arial" charset="0"/>
                <a:cs typeface="Arial" charset="0"/>
              </a:rPr>
              <a:t>m</a:t>
            </a:r>
            <a:r>
              <a:rPr lang="cs-CZ" sz="2400" baseline="30000" dirty="0" smtClean="0">
                <a:latin typeface="Arial" charset="0"/>
                <a:cs typeface="Arial" charset="0"/>
              </a:rPr>
              <a:t>3</a:t>
            </a:r>
          </a:p>
          <a:p>
            <a:r>
              <a:rPr lang="cs-CZ" sz="2200" dirty="0" smtClean="0"/>
              <a:t>8 MN = </a:t>
            </a:r>
            <a:r>
              <a:rPr lang="cs-CZ" sz="2200" dirty="0" smtClean="0">
                <a:solidFill>
                  <a:srgbClr val="112BE9"/>
                </a:solidFill>
              </a:rPr>
              <a:t>8 000 </a:t>
            </a:r>
            <a:r>
              <a:rPr lang="cs-CZ" sz="2200" dirty="0" err="1" smtClean="0"/>
              <a:t>kN</a:t>
            </a:r>
            <a:r>
              <a:rPr lang="cs-CZ" sz="2200" dirty="0" smtClean="0"/>
              <a:t> 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18742679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183766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Materiál slouží žákům ke shrnutí a procvičení převodů jednotek. Určeno pro žáky 7. třídy.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1091540"/>
      </p:ext>
    </p:extLst>
  </p:cSld>
  <p:clrMapOvr>
    <a:masterClrMapping/>
  </p:clrMapOvr>
</p:sld>
</file>

<file path=ppt/theme/theme1.xml><?xml version="1.0" encoding="utf-8"?>
<a:theme xmlns:a="http://schemas.openxmlformats.org/drawingml/2006/main" name="Spring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41</TotalTime>
  <Words>417</Words>
  <Application>Microsoft Office PowerPoint</Application>
  <PresentationFormat>Předvádění na obrazovce (4:3)</PresentationFormat>
  <Paragraphs>118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Spring</vt:lpstr>
      <vt:lpstr>Převody jednotek – shrnutí, procvičení</vt:lpstr>
      <vt:lpstr>Délka - l</vt:lpstr>
      <vt:lpstr>Hmotnost - m</vt:lpstr>
      <vt:lpstr>Čas - t</vt:lpstr>
      <vt:lpstr>Rychlost - v</vt:lpstr>
      <vt:lpstr>Objem - V</vt:lpstr>
      <vt:lpstr>Síla - F</vt:lpstr>
      <vt:lpstr>Procvičování - doplňte</vt:lpstr>
      <vt:lpstr>Procvičování - řešení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Převody jednotek - procvičování</dc:title>
  <dc:creator>Bílková Gabriela</dc:creator>
  <cp:lastModifiedBy>Gábina</cp:lastModifiedBy>
  <cp:revision>6</cp:revision>
  <dcterms:created xsi:type="dcterms:W3CDTF">2013-02-25T20:47:49Z</dcterms:created>
  <dcterms:modified xsi:type="dcterms:W3CDTF">2013-02-28T06:42:02Z</dcterms:modified>
</cp:coreProperties>
</file>