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A7726E6-10DF-499B-B35E-460310FFEAD6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AB5E0BA-F42A-4C7B-AB06-F6820CE07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1659359"/>
            <a:ext cx="8062912" cy="1121569"/>
          </a:xfrm>
        </p:spPr>
        <p:txBody>
          <a:bodyPr/>
          <a:lstStyle/>
          <a:p>
            <a:pPr algn="l"/>
            <a:r>
              <a:rPr lang="cs-CZ" b="1" dirty="0" smtClean="0"/>
              <a:t>PRÁCE - PŘÍKLADY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9311" y="47667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9" y="2132856"/>
            <a:ext cx="8798700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VY_32_INOVACE_09_FY8_PRACE</a:t>
            </a:r>
          </a:p>
          <a:p>
            <a:r>
              <a:rPr lang="cs-CZ" sz="2200" dirty="0" smtClean="0"/>
              <a:t>TÉMA: Práce – příklady</a:t>
            </a:r>
          </a:p>
          <a:p>
            <a:r>
              <a:rPr lang="cs-CZ" sz="2200" dirty="0" smtClean="0"/>
              <a:t>DATUM: září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4038237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1731647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Vypočítejte práci potřebnou k posunutí automobilu o vzdálenost 0,1 km. Na automobil působíme silou 750 N a její směr a trajektorie jsou shodné.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6959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355632" cy="1227591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Vypočítejte práci potřebnou k posunutí automobilu o vzdálenost 0,1 km. Na automobil působíme silou 750 N a její směr a trajektorie jsou shodné.</a:t>
            </a: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52"/>
            <a:ext cx="3528392" cy="16927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Zápis: 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F = 750 N</a:t>
            </a:r>
            <a:endParaRPr lang="cs-CZ" sz="2600" dirty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s = 0,1 km = 100 m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W = ? J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2312" y="2973558"/>
            <a:ext cx="4680520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Výpočet: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endParaRPr lang="cs-CZ" sz="2600" dirty="0" smtClean="0">
              <a:solidFill>
                <a:schemeClr val="tx1"/>
              </a:solidFill>
              <a:latin typeface="Trebuchet MS (Základní text)"/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W = F . s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/>
              <a:t>W = 750 . 100 = </a:t>
            </a:r>
            <a:r>
              <a:rPr lang="cs-CZ" sz="2800" u="sng" dirty="0" smtClean="0"/>
              <a:t>75 000 J</a:t>
            </a:r>
            <a:endParaRPr lang="cs-CZ" sz="2400" u="sng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7781" y="5806955"/>
            <a:ext cx="8568952" cy="49244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Práce potřebná k posunutí automobilu je 75 000 J.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523254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1731647"/>
          </a:xfrm>
        </p:spPr>
        <p:txBody>
          <a:bodyPr>
            <a:normAutofit/>
          </a:bodyPr>
          <a:lstStyle/>
          <a:p>
            <a:r>
              <a:rPr lang="cs-CZ" sz="2800" dirty="0"/>
              <a:t>Vypočítejte </a:t>
            </a:r>
            <a:r>
              <a:rPr lang="cs-CZ" sz="2800" dirty="0" smtClean="0"/>
              <a:t>sílu a hmotnost činky, kterou zvedl vzpěrač do výšky dvou metrů. Vykonal při tom práci 3 </a:t>
            </a:r>
            <a:r>
              <a:rPr lang="cs-CZ" sz="2800" dirty="0" err="1" smtClean="0"/>
              <a:t>kJ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8838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355632" cy="1227591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Vypočítejte sílu a hmotnost činky, kterou zvedl vzpěrač do výšky dvou metrů. Vykonal při tom práci 3 </a:t>
            </a:r>
            <a:r>
              <a:rPr lang="cs-CZ" sz="24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kJ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3528392" cy="20928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Zápis: 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W = 3 </a:t>
            </a:r>
            <a:r>
              <a:rPr lang="cs-CZ" sz="2600" dirty="0" err="1" smtClean="0">
                <a:solidFill>
                  <a:schemeClr val="tx1"/>
                </a:solidFill>
              </a:rPr>
              <a:t>kJ</a:t>
            </a:r>
            <a:r>
              <a:rPr lang="cs-CZ" sz="2600" dirty="0" smtClean="0">
                <a:solidFill>
                  <a:schemeClr val="tx1"/>
                </a:solidFill>
              </a:rPr>
              <a:t> = 3 000 J</a:t>
            </a:r>
            <a:endParaRPr lang="cs-CZ" sz="2600" dirty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s = 2 m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F = ? N</a:t>
            </a:r>
          </a:p>
          <a:p>
            <a:r>
              <a:rPr lang="cs-CZ" sz="2600" dirty="0" smtClean="0"/>
              <a:t>m = ? kg</a:t>
            </a:r>
            <a:endParaRPr lang="cs-CZ" sz="26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132312" y="2492896"/>
                <a:ext cx="4680520" cy="3090141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tx1"/>
                    </a:solidFill>
                  </a:rPr>
                  <a:t>Výpočet: </a:t>
                </a:r>
                <a:endParaRPr lang="cs-CZ" sz="2600" dirty="0" smtClean="0">
                  <a:solidFill>
                    <a:schemeClr val="tx1"/>
                  </a:solidFill>
                  <a:latin typeface="Trebuchet MS (Základní text)"/>
                </a:endParaRPr>
              </a:p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W = F . s</a:t>
                </a:r>
              </a:p>
              <a:p>
                <a:r>
                  <a:rPr lang="cs-CZ" sz="4000" dirty="0"/>
                  <a:t>F</a:t>
                </a:r>
                <a:r>
                  <a:rPr lang="cs-CZ" sz="40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4000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3000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  <a:r>
                  <a:rPr lang="cs-CZ" sz="2800" u="sng" dirty="0" smtClean="0">
                    <a:solidFill>
                      <a:schemeClr val="tx1"/>
                    </a:solidFill>
                  </a:rPr>
                  <a:t>1 500N</a:t>
                </a:r>
              </a:p>
              <a:p>
                <a:endParaRPr lang="cs-CZ" sz="2800" dirty="0" smtClean="0">
                  <a:solidFill>
                    <a:schemeClr val="tx1"/>
                  </a:solidFill>
                </a:endParaRPr>
              </a:p>
              <a:p>
                <a:r>
                  <a:rPr lang="cs-CZ" sz="2800" dirty="0" smtClean="0"/>
                  <a:t>m = F : g </a:t>
                </a:r>
              </a:p>
              <a:p>
                <a:r>
                  <a:rPr lang="cs-CZ" sz="2800" dirty="0" smtClean="0"/>
                  <a:t>M = 1 500 : 10 = </a:t>
                </a:r>
                <a:r>
                  <a:rPr lang="cs-CZ" sz="2800" u="sng" dirty="0" smtClean="0"/>
                  <a:t>150kg</a:t>
                </a:r>
                <a:endParaRPr lang="cs-CZ" sz="2800" u="sng" dirty="0" smtClean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2312" y="2492896"/>
                <a:ext cx="4680520" cy="309014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545" t="-1179" r="-1429" b="-4322"/>
                </a:stretch>
              </a:blip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17781" y="5733256"/>
            <a:ext cx="8568952" cy="89255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600" smtClean="0"/>
              <a:t>Síla </a:t>
            </a:r>
            <a:r>
              <a:rPr lang="cs-CZ" sz="2600" dirty="0" smtClean="0"/>
              <a:t>potřebná ke zvednutí činky je 1 500N, hmotnost činky je 150 kg.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4288613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173164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jak vysoký strom vylezla kočka o hmotnosti 2 500 g? Při lezení vykonala práci 200 J.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060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355632" cy="1227591"/>
          </a:xfrm>
        </p:spPr>
        <p:txBody>
          <a:bodyPr>
            <a:normAutofit/>
          </a:bodyPr>
          <a:lstStyle/>
          <a:p>
            <a:r>
              <a:rPr lang="cs-CZ" sz="2400" dirty="0"/>
              <a:t>Na jak vysoký strom vylezla kočka o hmotnosti 2 500 g? Při lezení vykonala práci 200 J.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996952"/>
            <a:ext cx="3744416" cy="20928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Zápis: 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m = 2 500g = 2,5 kg</a:t>
            </a:r>
            <a:endParaRPr lang="cs-CZ" sz="2600" dirty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W = 200 J</a:t>
            </a:r>
          </a:p>
          <a:p>
            <a:r>
              <a:rPr lang="cs-CZ" sz="2600" dirty="0" smtClean="0"/>
              <a:t>F = ?</a:t>
            </a:r>
          </a:p>
          <a:p>
            <a:r>
              <a:rPr lang="cs-CZ" sz="2600" dirty="0" smtClean="0"/>
              <a:t>s = ?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806955"/>
            <a:ext cx="8568952" cy="89255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Strom, </a:t>
            </a:r>
            <a:r>
              <a:rPr lang="cs-CZ" sz="2600" dirty="0" smtClean="0"/>
              <a:t>na který kočka </a:t>
            </a:r>
            <a:r>
              <a:rPr lang="cs-CZ" sz="2600" dirty="0" smtClean="0"/>
              <a:t>vylezla, </a:t>
            </a:r>
            <a:r>
              <a:rPr lang="cs-CZ" sz="2600" dirty="0" smtClean="0"/>
              <a:t>byl osm metrů vysoký.</a:t>
            </a:r>
            <a:endParaRPr lang="cs-CZ" sz="26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3995936" y="2503849"/>
                <a:ext cx="5148064" cy="3140988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tx1"/>
                    </a:solidFill>
                  </a:rPr>
                  <a:t>Výpočet: </a:t>
                </a:r>
                <a:endParaRPr lang="cs-CZ" sz="2600" dirty="0" smtClean="0">
                  <a:solidFill>
                    <a:schemeClr val="tx1"/>
                  </a:solidFill>
                  <a:latin typeface="Trebuchet MS (Základní text)"/>
                </a:endParaRPr>
              </a:p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F = m . g = 2,5 . 10 = 25 N</a:t>
                </a:r>
              </a:p>
              <a:p>
                <a:endParaRPr lang="cs-CZ" sz="2800" dirty="0" smtClean="0">
                  <a:solidFill>
                    <a:schemeClr val="tx1"/>
                  </a:solidFill>
                </a:endParaRPr>
              </a:p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W = F . s</a:t>
                </a:r>
              </a:p>
              <a:p>
                <a:r>
                  <a:rPr lang="cs-CZ" sz="4000" dirty="0" smtClean="0"/>
                  <a:t>s</a:t>
                </a:r>
                <a:r>
                  <a:rPr lang="cs-CZ" sz="40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4000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𝐹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200</m:t>
                        </m:r>
                      </m:num>
                      <m:den>
                        <m:r>
                          <a:rPr lang="cs-CZ" sz="4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  <a:r>
                  <a:rPr lang="cs-CZ" sz="2800" u="sng" dirty="0" smtClean="0">
                    <a:solidFill>
                      <a:schemeClr val="tx1"/>
                    </a:solidFill>
                  </a:rPr>
                  <a:t>8 m</a:t>
                </a:r>
              </a:p>
              <a:p>
                <a:endParaRPr lang="cs-CZ" sz="2800" dirty="0" smtClean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503849"/>
                <a:ext cx="5148064" cy="314098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137" t="-1161"/>
                </a:stretch>
              </a:blipFill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987099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Materiál slouží k procvičení vztahu pro výpočet </a:t>
            </a:r>
            <a:r>
              <a:rPr lang="cs-CZ" sz="2800" dirty="0" smtClean="0"/>
              <a:t>práce. </a:t>
            </a:r>
            <a:r>
              <a:rPr lang="cs-CZ" sz="2800" dirty="0"/>
              <a:t>Určeno pro žáky </a:t>
            </a:r>
            <a:r>
              <a:rPr lang="cs-CZ" sz="2800" dirty="0" smtClean="0"/>
              <a:t>8. </a:t>
            </a:r>
            <a:r>
              <a:rPr lang="cs-CZ" sz="2800" dirty="0"/>
              <a:t>třídy.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39397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62</TotalTime>
  <Words>311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PRÁCE 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- PŘÍKLADY</dc:title>
  <dc:creator>Bílková Gabriela</dc:creator>
  <cp:lastModifiedBy>Dum</cp:lastModifiedBy>
  <cp:revision>8</cp:revision>
  <dcterms:created xsi:type="dcterms:W3CDTF">2013-02-26T19:40:17Z</dcterms:created>
  <dcterms:modified xsi:type="dcterms:W3CDTF">2013-10-02T13:07:17Z</dcterms:modified>
</cp:coreProperties>
</file>