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AD08-F757-4814-A962-4D7128823D3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AE639-51F2-44F0-B5C6-88BB0F12191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AD08-F757-4814-A962-4D7128823D3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AE639-51F2-44F0-B5C6-88BB0F121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AD08-F757-4814-A962-4D7128823D3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99AE639-51F2-44F0-B5C6-88BB0F12191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AD08-F757-4814-A962-4D7128823D3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AE639-51F2-44F0-B5C6-88BB0F121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AD08-F757-4814-A962-4D7128823D3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AE639-51F2-44F0-B5C6-88BB0F121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AD08-F757-4814-A962-4D7128823D3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AE639-51F2-44F0-B5C6-88BB0F121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AD08-F757-4814-A962-4D7128823D3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AE639-51F2-44F0-B5C6-88BB0F121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AD08-F757-4814-A962-4D7128823D3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AE639-51F2-44F0-B5C6-88BB0F121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AD08-F757-4814-A962-4D7128823D3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AE639-51F2-44F0-B5C6-88BB0F121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AD08-F757-4814-A962-4D7128823D3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AE639-51F2-44F0-B5C6-88BB0F121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AD08-F757-4814-A962-4D7128823D3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AE639-51F2-44F0-B5C6-88BB0F1219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B02AD08-F757-4814-A962-4D7128823D3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99AE639-51F2-44F0-B5C6-88BB0F12191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44824"/>
            <a:ext cx="7772400" cy="1470025"/>
          </a:xfrm>
        </p:spPr>
        <p:txBody>
          <a:bodyPr/>
          <a:lstStyle/>
          <a:p>
            <a:r>
              <a:rPr lang="cs-CZ" dirty="0" smtClean="0"/>
              <a:t>VÝKON - PŘÍKLADY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9366" y="999753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5"/>
          <p:cNvSpPr txBox="1">
            <a:spLocks/>
          </p:cNvSpPr>
          <p:nvPr/>
        </p:nvSpPr>
        <p:spPr>
          <a:xfrm>
            <a:off x="1029884" y="3140968"/>
            <a:ext cx="8798700" cy="29523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400" dirty="0" smtClean="0"/>
          </a:p>
          <a:p>
            <a:endParaRPr lang="cs-CZ" sz="2200" dirty="0" smtClean="0"/>
          </a:p>
          <a:p>
            <a:r>
              <a:rPr lang="cs-CZ" sz="2200" dirty="0" smtClean="0"/>
              <a:t>NÁZEV ŠKOLY: ZŠ  KOLÍN V., MNICHOVICKÁ 62</a:t>
            </a:r>
          </a:p>
          <a:p>
            <a:r>
              <a:rPr lang="cs-CZ" sz="2200" dirty="0" smtClean="0"/>
              <a:t>AUTOR:  Gábina Průšová</a:t>
            </a:r>
          </a:p>
          <a:p>
            <a:r>
              <a:rPr lang="cs-CZ" sz="2200" dirty="0" smtClean="0"/>
              <a:t>NÁZEV: VY_32_INOVACE_10_FY8_VYKON</a:t>
            </a:r>
          </a:p>
          <a:p>
            <a:r>
              <a:rPr lang="cs-CZ" sz="2200" dirty="0" smtClean="0"/>
              <a:t>TÉMA: Výkon – příklady</a:t>
            </a:r>
          </a:p>
          <a:p>
            <a:r>
              <a:rPr lang="cs-CZ" sz="2200" dirty="0" smtClean="0"/>
              <a:t>DATUM</a:t>
            </a:r>
            <a:r>
              <a:rPr lang="cs-CZ" sz="2200" smtClean="0"/>
              <a:t>: </a:t>
            </a:r>
            <a:r>
              <a:rPr lang="cs-CZ" sz="2200" smtClean="0"/>
              <a:t>září</a:t>
            </a:r>
            <a:r>
              <a:rPr lang="cs-CZ" sz="2200" smtClean="0"/>
              <a:t> </a:t>
            </a:r>
            <a:r>
              <a:rPr lang="cs-CZ" sz="2200" dirty="0" smtClean="0"/>
              <a:t>2012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30672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1 -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283152" cy="118072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Vypočítejte výkon motoru, který za 1 hodinu vykonal práci  162 MJ.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339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1180728"/>
          </a:xfrm>
        </p:spPr>
        <p:txBody>
          <a:bodyPr/>
          <a:lstStyle/>
          <a:p>
            <a:r>
              <a:rPr lang="cs-CZ" dirty="0" smtClean="0"/>
              <a:t>Vypočítejte výkon motoru, který za 1 hodinu vykonal práci  162 MJ.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991525"/>
            <a:ext cx="4104456" cy="16927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7030A0"/>
                </a:solidFill>
              </a:rPr>
              <a:t>Zápis: </a:t>
            </a:r>
          </a:p>
          <a:p>
            <a:r>
              <a:rPr lang="cs-CZ" sz="2600" dirty="0" smtClean="0">
                <a:solidFill>
                  <a:srgbClr val="7030A0"/>
                </a:solidFill>
              </a:rPr>
              <a:t>W = 162 MJ= 162 000 000 J</a:t>
            </a:r>
            <a:endParaRPr lang="cs-CZ" sz="2600" dirty="0">
              <a:solidFill>
                <a:srgbClr val="7030A0"/>
              </a:solidFill>
            </a:endParaRPr>
          </a:p>
          <a:p>
            <a:r>
              <a:rPr lang="cs-CZ" sz="2600" dirty="0" smtClean="0">
                <a:solidFill>
                  <a:srgbClr val="7030A0"/>
                </a:solidFill>
              </a:rPr>
              <a:t>t = 1 h = 3 600s</a:t>
            </a:r>
          </a:p>
          <a:p>
            <a:r>
              <a:rPr lang="cs-CZ" sz="2600" dirty="0" smtClean="0">
                <a:solidFill>
                  <a:srgbClr val="7030A0"/>
                </a:solidFill>
              </a:rPr>
              <a:t>P = ? W</a:t>
            </a:r>
            <a:endParaRPr lang="cs-CZ" sz="2600" dirty="0">
              <a:solidFill>
                <a:srgbClr val="7030A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499992" y="2713770"/>
                <a:ext cx="4312840" cy="265944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accent6">
                    <a:lumMod val="20000"/>
                    <a:lumOff val="8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600" dirty="0" smtClean="0">
                    <a:solidFill>
                      <a:schemeClr val="tx2">
                        <a:lumMod val="50000"/>
                      </a:schemeClr>
                    </a:solidFill>
                  </a:rPr>
                  <a:t>Výpočet: </a:t>
                </a:r>
                <a:endParaRPr lang="cs-CZ" sz="2600" dirty="0" smtClean="0">
                  <a:solidFill>
                    <a:schemeClr val="tx2">
                      <a:lumMod val="50000"/>
                    </a:schemeClr>
                  </a:solidFill>
                  <a:latin typeface="Trebuchet MS (Základní text)"/>
                </a:endParaRPr>
              </a:p>
              <a:p>
                <a:r>
                  <a:rPr lang="cs-CZ" sz="4000" dirty="0" smtClean="0">
                    <a:solidFill>
                      <a:schemeClr val="tx2">
                        <a:lumMod val="50000"/>
                      </a:schemeClr>
                    </a:solidFill>
                  </a:rPr>
                  <a:t>P </a:t>
                </a:r>
                <a:r>
                  <a:rPr lang="cs-CZ" sz="4000" dirty="0">
                    <a:solidFill>
                      <a:schemeClr val="tx2">
                        <a:lumMod val="50000"/>
                      </a:schemeClr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𝑊</m:t>
                        </m:r>
                      </m:num>
                      <m:den>
                        <m:r>
                          <a:rPr lang="cs-CZ" sz="40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2400" dirty="0">
                    <a:solidFill>
                      <a:schemeClr val="tx2">
                        <a:lumMod val="50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162000000</m:t>
                        </m:r>
                      </m:num>
                      <m:den>
                        <m:r>
                          <a:rPr lang="cs-CZ" sz="40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3600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</a:p>
              <a:p>
                <a:endParaRPr lang="cs-CZ" sz="2800" dirty="0" smtClean="0">
                  <a:solidFill>
                    <a:schemeClr val="tx2">
                      <a:lumMod val="50000"/>
                    </a:schemeClr>
                  </a:solidFill>
                </a:endParaRPr>
              </a:p>
              <a:p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P = </a:t>
                </a:r>
                <a:r>
                  <a:rPr lang="cs-CZ" sz="2800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45 000 W = 45 kW</a:t>
                </a:r>
              </a:p>
              <a:p>
                <a:endParaRPr lang="cs-CZ" sz="2800" u="sng" dirty="0" smtClean="0">
                  <a:solidFill>
                    <a:schemeClr val="tx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2713770"/>
                <a:ext cx="4312840" cy="2659446"/>
              </a:xfrm>
              <a:prstGeom prst="rect">
                <a:avLst/>
              </a:prstGeom>
              <a:blipFill rotWithShape="1">
                <a:blip r:embed="rId2"/>
                <a:stretch>
                  <a:fillRect l="-4789" t="-1598"/>
                </a:stretch>
              </a:blipFill>
              <a:ln>
                <a:solidFill>
                  <a:schemeClr val="accent6">
                    <a:lumMod val="20000"/>
                    <a:lumOff val="8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517781" y="5733256"/>
            <a:ext cx="8568952" cy="52322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Výkon motoru je 45 000 wattů</a:t>
            </a:r>
            <a:r>
              <a:rPr lang="cs-CZ" sz="2600" dirty="0" smtClean="0"/>
              <a:t>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2645987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2 -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859216" cy="118072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Vypočítejte jakou práci vykoná 60 W žárovka, která svítí od 8 do 13 hodin.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24872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1180728"/>
          </a:xfrm>
        </p:spPr>
        <p:txBody>
          <a:bodyPr/>
          <a:lstStyle/>
          <a:p>
            <a:r>
              <a:rPr lang="cs-CZ" dirty="0"/>
              <a:t>Vypočítejte jakou práci vykoná 60 W žárovka, která svítí od 8 do 13 hodin.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2991525"/>
            <a:ext cx="4104456" cy="16927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7030A0"/>
                </a:solidFill>
              </a:rPr>
              <a:t>Zápis: </a:t>
            </a:r>
          </a:p>
          <a:p>
            <a:r>
              <a:rPr lang="cs-CZ" sz="2600" dirty="0" smtClean="0">
                <a:solidFill>
                  <a:srgbClr val="7030A0"/>
                </a:solidFill>
              </a:rPr>
              <a:t>P = 60 W</a:t>
            </a:r>
            <a:endParaRPr lang="cs-CZ" sz="2600" dirty="0">
              <a:solidFill>
                <a:srgbClr val="7030A0"/>
              </a:solidFill>
            </a:endParaRPr>
          </a:p>
          <a:p>
            <a:r>
              <a:rPr lang="cs-CZ" sz="2600" dirty="0" smtClean="0">
                <a:solidFill>
                  <a:srgbClr val="7030A0"/>
                </a:solidFill>
              </a:rPr>
              <a:t>t = 5 h = 18 000 s </a:t>
            </a:r>
          </a:p>
          <a:p>
            <a:r>
              <a:rPr lang="cs-CZ" sz="2600" dirty="0" smtClean="0">
                <a:solidFill>
                  <a:srgbClr val="7030A0"/>
                </a:solidFill>
              </a:rPr>
              <a:t>W = ? J</a:t>
            </a:r>
            <a:endParaRPr lang="cs-CZ" sz="2600" dirty="0">
              <a:solidFill>
                <a:srgbClr val="7030A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44008" y="2800873"/>
                <a:ext cx="4312840" cy="339785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accent6">
                    <a:lumMod val="20000"/>
                    <a:lumOff val="8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600" dirty="0" smtClean="0">
                    <a:solidFill>
                      <a:schemeClr val="tx2">
                        <a:lumMod val="50000"/>
                      </a:schemeClr>
                    </a:solidFill>
                  </a:rPr>
                  <a:t>Výpočet: </a:t>
                </a:r>
                <a:endParaRPr lang="cs-CZ" sz="2600" dirty="0" smtClean="0">
                  <a:solidFill>
                    <a:schemeClr val="tx2">
                      <a:lumMod val="50000"/>
                    </a:schemeClr>
                  </a:solidFill>
                  <a:latin typeface="Trebuchet MS (Základní text)"/>
                </a:endParaRPr>
              </a:p>
              <a:p>
                <a:r>
                  <a:rPr lang="cs-CZ" sz="4000" dirty="0" smtClean="0">
                    <a:solidFill>
                      <a:schemeClr val="tx2">
                        <a:lumMod val="50000"/>
                      </a:schemeClr>
                    </a:solidFill>
                  </a:rPr>
                  <a:t>P </a:t>
                </a:r>
                <a:r>
                  <a:rPr lang="cs-CZ" sz="4000" dirty="0">
                    <a:solidFill>
                      <a:schemeClr val="tx2">
                        <a:lumMod val="50000"/>
                      </a:schemeClr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𝑊</m:t>
                        </m:r>
                      </m:num>
                      <m:den>
                        <m:r>
                          <a:rPr lang="cs-CZ" sz="40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2400" dirty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:endParaRPr lang="cs-CZ" sz="2400" dirty="0" smtClean="0">
                  <a:solidFill>
                    <a:schemeClr val="tx2">
                      <a:lumMod val="50000"/>
                    </a:schemeClr>
                  </a:solidFill>
                </a:endParaRPr>
              </a:p>
              <a:p>
                <a:endParaRPr lang="cs-CZ" sz="2400" dirty="0">
                  <a:solidFill>
                    <a:schemeClr val="tx2">
                      <a:lumMod val="50000"/>
                    </a:schemeClr>
                  </a:solidFill>
                </a:endParaRPr>
              </a:p>
              <a:p>
                <a:r>
                  <a:rPr lang="cs-CZ" sz="2400" dirty="0" smtClean="0">
                    <a:solidFill>
                      <a:schemeClr val="tx2">
                        <a:lumMod val="50000"/>
                      </a:schemeClr>
                    </a:solidFill>
                  </a:rPr>
                  <a:t>W = P . t = 60 . 18 000</a:t>
                </a:r>
                <a:endParaRPr lang="cs-CZ" sz="2800" dirty="0" smtClean="0">
                  <a:solidFill>
                    <a:schemeClr val="tx2">
                      <a:lumMod val="50000"/>
                    </a:schemeClr>
                  </a:solidFill>
                </a:endParaRPr>
              </a:p>
              <a:p>
                <a:endParaRPr lang="cs-CZ" sz="2800" dirty="0" smtClean="0">
                  <a:solidFill>
                    <a:schemeClr val="tx2">
                      <a:lumMod val="50000"/>
                    </a:schemeClr>
                  </a:solidFill>
                </a:endParaRPr>
              </a:p>
              <a:p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W = 1 080 000 J = 1,08 MJ</a:t>
                </a:r>
                <a:endParaRPr lang="cs-CZ" sz="2800" u="sng" dirty="0" smtClean="0">
                  <a:solidFill>
                    <a:schemeClr val="tx2">
                      <a:lumMod val="50000"/>
                    </a:schemeClr>
                  </a:solidFill>
                </a:endParaRPr>
              </a:p>
              <a:p>
                <a:endParaRPr lang="cs-CZ" sz="2800" u="sng" dirty="0" smtClean="0">
                  <a:solidFill>
                    <a:schemeClr val="tx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2800873"/>
                <a:ext cx="4312840" cy="3397853"/>
              </a:xfrm>
              <a:prstGeom prst="rect">
                <a:avLst/>
              </a:prstGeom>
              <a:blipFill rotWithShape="1">
                <a:blip r:embed="rId2"/>
                <a:stretch>
                  <a:fillRect l="-4937" t="-1250"/>
                </a:stretch>
              </a:blipFill>
              <a:ln>
                <a:solidFill>
                  <a:schemeClr val="accent6">
                    <a:lumMod val="20000"/>
                    <a:lumOff val="8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517781" y="5733256"/>
            <a:ext cx="8568952" cy="52322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Žárovka vykoná práci 1,08 MJ.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826694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3 -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643192" cy="2016224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Martin pracoval výkonem 20 W a vykonal práci 144 </a:t>
            </a:r>
            <a:r>
              <a:rPr lang="cs-CZ" sz="3200" dirty="0" err="1" smtClean="0"/>
              <a:t>kJ</a:t>
            </a:r>
            <a:r>
              <a:rPr lang="cs-CZ" sz="3200" dirty="0" smtClean="0"/>
              <a:t>. Petr pracoval výkonem 25 W a vykonal práci 180 </a:t>
            </a:r>
            <a:r>
              <a:rPr lang="cs-CZ" sz="3200" dirty="0" err="1" smtClean="0"/>
              <a:t>kJ</a:t>
            </a:r>
            <a:r>
              <a:rPr lang="cs-CZ" sz="3200" dirty="0" smtClean="0"/>
              <a:t>. Který z kluků pracoval delší dobu?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6585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cs-CZ" dirty="0" smtClean="0"/>
              <a:t>Příklad 3 -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1180728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Martin pracoval výkonem 20 W a vykonal práci 144 </a:t>
            </a:r>
            <a:r>
              <a:rPr lang="cs-CZ" dirty="0" err="1"/>
              <a:t>kJ</a:t>
            </a:r>
            <a:r>
              <a:rPr lang="cs-CZ" dirty="0"/>
              <a:t>. Petr pracoval výkonem 25 W a vykonal práci 180 </a:t>
            </a:r>
            <a:r>
              <a:rPr lang="cs-CZ" dirty="0" err="1"/>
              <a:t>kJ</a:t>
            </a:r>
            <a:r>
              <a:rPr lang="cs-CZ" dirty="0"/>
              <a:t>. Který z kluků pracoval delší dobu?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5" y="2276872"/>
            <a:ext cx="4104456" cy="329320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7030A0"/>
                </a:solidFill>
              </a:rPr>
              <a:t>Zápis: </a:t>
            </a:r>
          </a:p>
          <a:p>
            <a:r>
              <a:rPr lang="cs-CZ" sz="2600" dirty="0" err="1" smtClean="0">
                <a:solidFill>
                  <a:srgbClr val="7030A0"/>
                </a:solidFill>
              </a:rPr>
              <a:t>W</a:t>
            </a:r>
            <a:r>
              <a:rPr lang="cs-CZ" sz="2600" baseline="-25000" dirty="0" err="1" smtClean="0">
                <a:solidFill>
                  <a:srgbClr val="7030A0"/>
                </a:solidFill>
              </a:rPr>
              <a:t>Martin</a:t>
            </a:r>
            <a:r>
              <a:rPr lang="cs-CZ" sz="2600" dirty="0" smtClean="0">
                <a:solidFill>
                  <a:srgbClr val="7030A0"/>
                </a:solidFill>
              </a:rPr>
              <a:t> = 144 </a:t>
            </a:r>
            <a:r>
              <a:rPr lang="cs-CZ" sz="2600" dirty="0" err="1" smtClean="0">
                <a:solidFill>
                  <a:srgbClr val="7030A0"/>
                </a:solidFill>
              </a:rPr>
              <a:t>kJ</a:t>
            </a:r>
            <a:r>
              <a:rPr lang="cs-CZ" sz="2600" dirty="0" smtClean="0">
                <a:solidFill>
                  <a:srgbClr val="7030A0"/>
                </a:solidFill>
              </a:rPr>
              <a:t> = 144 000J</a:t>
            </a:r>
            <a:endParaRPr lang="cs-CZ" sz="2600" dirty="0">
              <a:solidFill>
                <a:srgbClr val="7030A0"/>
              </a:solidFill>
            </a:endParaRPr>
          </a:p>
          <a:p>
            <a:r>
              <a:rPr lang="cs-CZ" sz="2600" dirty="0" err="1" smtClean="0">
                <a:solidFill>
                  <a:srgbClr val="7030A0"/>
                </a:solidFill>
              </a:rPr>
              <a:t>P</a:t>
            </a:r>
            <a:r>
              <a:rPr lang="cs-CZ" sz="2600" baseline="-25000" dirty="0" err="1" smtClean="0">
                <a:solidFill>
                  <a:srgbClr val="7030A0"/>
                </a:solidFill>
              </a:rPr>
              <a:t>Martin</a:t>
            </a:r>
            <a:r>
              <a:rPr lang="cs-CZ" sz="2600" dirty="0" smtClean="0">
                <a:solidFill>
                  <a:srgbClr val="7030A0"/>
                </a:solidFill>
              </a:rPr>
              <a:t> = 20 W</a:t>
            </a:r>
          </a:p>
          <a:p>
            <a:r>
              <a:rPr lang="cs-CZ" sz="2600" dirty="0" smtClean="0">
                <a:solidFill>
                  <a:srgbClr val="7030A0"/>
                </a:solidFill>
              </a:rPr>
              <a:t>t</a:t>
            </a:r>
            <a:r>
              <a:rPr lang="cs-CZ" sz="2600" baseline="-25000" dirty="0" smtClean="0">
                <a:solidFill>
                  <a:srgbClr val="7030A0"/>
                </a:solidFill>
              </a:rPr>
              <a:t>Martin</a:t>
            </a:r>
            <a:r>
              <a:rPr lang="cs-CZ" sz="2600" dirty="0" smtClean="0">
                <a:solidFill>
                  <a:srgbClr val="7030A0"/>
                </a:solidFill>
              </a:rPr>
              <a:t> = ? s = ? h</a:t>
            </a:r>
          </a:p>
          <a:p>
            <a:endParaRPr lang="cs-CZ" sz="2600" dirty="0" smtClean="0">
              <a:solidFill>
                <a:srgbClr val="7030A0"/>
              </a:solidFill>
            </a:endParaRPr>
          </a:p>
          <a:p>
            <a:r>
              <a:rPr lang="cs-CZ" sz="2600" dirty="0" err="1" smtClean="0">
                <a:solidFill>
                  <a:srgbClr val="7030A0"/>
                </a:solidFill>
              </a:rPr>
              <a:t>W</a:t>
            </a:r>
            <a:r>
              <a:rPr lang="cs-CZ" sz="2600" baseline="-25000" dirty="0" err="1" smtClean="0">
                <a:solidFill>
                  <a:srgbClr val="7030A0"/>
                </a:solidFill>
              </a:rPr>
              <a:t>Petr</a:t>
            </a:r>
            <a:r>
              <a:rPr lang="cs-CZ" sz="2600" dirty="0" smtClean="0">
                <a:solidFill>
                  <a:srgbClr val="7030A0"/>
                </a:solidFill>
              </a:rPr>
              <a:t> = 180 </a:t>
            </a:r>
            <a:r>
              <a:rPr lang="cs-CZ" sz="2600" dirty="0" err="1" smtClean="0">
                <a:solidFill>
                  <a:srgbClr val="7030A0"/>
                </a:solidFill>
              </a:rPr>
              <a:t>kJ</a:t>
            </a:r>
            <a:r>
              <a:rPr lang="cs-CZ" sz="2600" dirty="0" smtClean="0">
                <a:solidFill>
                  <a:srgbClr val="7030A0"/>
                </a:solidFill>
              </a:rPr>
              <a:t> = 180 000J</a:t>
            </a:r>
          </a:p>
          <a:p>
            <a:r>
              <a:rPr lang="cs-CZ" sz="2600" dirty="0" err="1" smtClean="0">
                <a:solidFill>
                  <a:srgbClr val="7030A0"/>
                </a:solidFill>
              </a:rPr>
              <a:t>P</a:t>
            </a:r>
            <a:r>
              <a:rPr lang="cs-CZ" sz="2600" baseline="-25000" dirty="0" err="1" smtClean="0">
                <a:solidFill>
                  <a:srgbClr val="7030A0"/>
                </a:solidFill>
              </a:rPr>
              <a:t>Petr</a:t>
            </a:r>
            <a:r>
              <a:rPr lang="cs-CZ" sz="2600" dirty="0" smtClean="0">
                <a:solidFill>
                  <a:srgbClr val="7030A0"/>
                </a:solidFill>
              </a:rPr>
              <a:t> = 25 W</a:t>
            </a:r>
          </a:p>
          <a:p>
            <a:r>
              <a:rPr lang="cs-CZ" sz="2600" dirty="0">
                <a:solidFill>
                  <a:srgbClr val="7030A0"/>
                </a:solidFill>
              </a:rPr>
              <a:t>t</a:t>
            </a:r>
            <a:r>
              <a:rPr lang="cs-CZ" sz="2600" baseline="-25000" dirty="0" smtClean="0">
                <a:solidFill>
                  <a:srgbClr val="7030A0"/>
                </a:solidFill>
              </a:rPr>
              <a:t>Petr</a:t>
            </a:r>
            <a:r>
              <a:rPr lang="cs-CZ" sz="2600" dirty="0" smtClean="0">
                <a:solidFill>
                  <a:srgbClr val="7030A0"/>
                </a:solidFill>
              </a:rPr>
              <a:t> = ? s = ? h</a:t>
            </a:r>
            <a:endParaRPr lang="cs-CZ" sz="2600" dirty="0">
              <a:solidFill>
                <a:srgbClr val="7030A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355976" y="2276872"/>
                <a:ext cx="4752528" cy="4294509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accent6">
                    <a:lumMod val="20000"/>
                    <a:lumOff val="8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600" dirty="0" smtClean="0">
                    <a:solidFill>
                      <a:schemeClr val="tx2">
                        <a:lumMod val="50000"/>
                      </a:schemeClr>
                    </a:solidFill>
                  </a:rPr>
                  <a:t>Výpočet: </a:t>
                </a:r>
                <a:endParaRPr lang="cs-CZ" sz="2600" dirty="0" smtClean="0">
                  <a:solidFill>
                    <a:schemeClr val="tx2">
                      <a:lumMod val="50000"/>
                    </a:schemeClr>
                  </a:solidFill>
                  <a:latin typeface="Trebuchet MS (Základní text)"/>
                </a:endParaRPr>
              </a:p>
              <a:p>
                <a:r>
                  <a:rPr lang="cs-CZ" sz="4000" dirty="0" smtClean="0">
                    <a:solidFill>
                      <a:schemeClr val="tx2">
                        <a:lumMod val="50000"/>
                      </a:schemeClr>
                    </a:solidFill>
                  </a:rPr>
                  <a:t>P </a:t>
                </a:r>
                <a:r>
                  <a:rPr lang="cs-CZ" sz="4000" dirty="0">
                    <a:solidFill>
                      <a:schemeClr val="tx2">
                        <a:lumMod val="50000"/>
                      </a:schemeClr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𝑊</m:t>
                        </m:r>
                      </m:num>
                      <m:den>
                        <m:r>
                          <a:rPr lang="cs-CZ" sz="40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2400" dirty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:r>
                  <a:rPr lang="cs-CZ" sz="2400" dirty="0" smtClean="0">
                    <a:solidFill>
                      <a:schemeClr val="tx2">
                        <a:lumMod val="50000"/>
                      </a:schemeClr>
                    </a:solidFill>
                  </a:rPr>
                  <a:t>=&gt;</a:t>
                </a:r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:r>
                  <a:rPr lang="cs-CZ" sz="4000" dirty="0">
                    <a:solidFill>
                      <a:schemeClr val="tx2">
                        <a:lumMod val="50000"/>
                      </a:schemeClr>
                    </a:solidFill>
                  </a:rPr>
                  <a:t>t</a:t>
                </a:r>
                <a:r>
                  <a:rPr lang="cs-CZ" sz="4000" dirty="0" smtClean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:r>
                  <a:rPr lang="cs-CZ" sz="4000" dirty="0">
                    <a:solidFill>
                      <a:schemeClr val="tx2">
                        <a:lumMod val="50000"/>
                      </a:schemeClr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𝑊</m:t>
                        </m:r>
                      </m:num>
                      <m:den>
                        <m:r>
                          <a:rPr lang="cs-CZ" sz="40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𝑃</m:t>
                        </m:r>
                      </m:den>
                    </m:f>
                  </m:oMath>
                </a14:m>
                <a:endParaRPr lang="cs-CZ" sz="2800" dirty="0" smtClean="0">
                  <a:solidFill>
                    <a:schemeClr val="tx2">
                      <a:lumMod val="50000"/>
                    </a:schemeClr>
                  </a:solidFill>
                </a:endParaRPr>
              </a:p>
              <a:p>
                <a:endParaRPr lang="cs-CZ" sz="2800" dirty="0" smtClean="0">
                  <a:solidFill>
                    <a:schemeClr val="tx2">
                      <a:lumMod val="50000"/>
                    </a:schemeClr>
                  </a:solidFill>
                </a:endParaRPr>
              </a:p>
              <a:p>
                <a:r>
                  <a:rPr lang="cs-CZ" sz="3600" dirty="0" smtClean="0">
                    <a:solidFill>
                      <a:schemeClr val="tx2">
                        <a:lumMod val="50000"/>
                      </a:schemeClr>
                    </a:solidFill>
                  </a:rPr>
                  <a:t>t</a:t>
                </a:r>
                <a:r>
                  <a:rPr lang="cs-CZ" sz="3600" baseline="-25000" dirty="0" smtClean="0">
                    <a:solidFill>
                      <a:schemeClr val="tx2">
                        <a:lumMod val="50000"/>
                      </a:schemeClr>
                    </a:solidFill>
                  </a:rPr>
                  <a:t>Martin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144 000</m:t>
                        </m:r>
                      </m:num>
                      <m:den>
                        <m:r>
                          <a:rPr lang="cs-CZ" sz="36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000" dirty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:r>
                  <a:rPr lang="cs-CZ" sz="3600" baseline="-25000" dirty="0" smtClean="0">
                    <a:solidFill>
                      <a:schemeClr val="tx2">
                        <a:lumMod val="50000"/>
                      </a:schemeClr>
                    </a:solidFill>
                  </a:rPr>
                  <a:t>=</a:t>
                </a:r>
                <a:r>
                  <a:rPr lang="cs-CZ" sz="3600" dirty="0" smtClean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:r>
                  <a:rPr lang="cs-CZ" sz="3600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7 200 s</a:t>
                </a:r>
              </a:p>
              <a:p>
                <a:endParaRPr lang="cs-CZ" sz="3600" u="sng" dirty="0" smtClean="0">
                  <a:solidFill>
                    <a:schemeClr val="tx2">
                      <a:lumMod val="50000"/>
                    </a:schemeClr>
                  </a:solidFill>
                </a:endParaRPr>
              </a:p>
              <a:p>
                <a:r>
                  <a:rPr lang="cs-CZ" sz="3600" dirty="0" smtClean="0">
                    <a:solidFill>
                      <a:schemeClr val="tx2">
                        <a:lumMod val="50000"/>
                      </a:schemeClr>
                    </a:solidFill>
                  </a:rPr>
                  <a:t>t</a:t>
                </a:r>
                <a:r>
                  <a:rPr lang="cs-CZ" sz="3600" baseline="-25000" dirty="0" smtClean="0">
                    <a:solidFill>
                      <a:schemeClr val="tx2">
                        <a:lumMod val="50000"/>
                      </a:schemeClr>
                    </a:solidFill>
                  </a:rPr>
                  <a:t>Petr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180 000</m:t>
                        </m:r>
                      </m:num>
                      <m:den>
                        <m:r>
                          <a:rPr lang="cs-CZ" sz="36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r>
                  <a:rPr lang="cs-CZ" sz="2000" dirty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:r>
                  <a:rPr lang="cs-CZ" sz="3600" baseline="-25000" dirty="0" smtClean="0">
                    <a:solidFill>
                      <a:schemeClr val="tx2">
                        <a:lumMod val="50000"/>
                      </a:schemeClr>
                    </a:solidFill>
                  </a:rPr>
                  <a:t>=</a:t>
                </a:r>
                <a:r>
                  <a:rPr lang="cs-CZ" sz="3600" dirty="0" smtClean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:r>
                  <a:rPr lang="cs-CZ" sz="3600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7 200 s</a:t>
                </a:r>
              </a:p>
              <a:p>
                <a:endParaRPr lang="cs-CZ" sz="3600" baseline="-25000" dirty="0" smtClean="0">
                  <a:solidFill>
                    <a:schemeClr val="tx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2276872"/>
                <a:ext cx="4752528" cy="4294509"/>
              </a:xfrm>
              <a:prstGeom prst="rect">
                <a:avLst/>
              </a:prstGeom>
              <a:blipFill rotWithShape="1">
                <a:blip r:embed="rId2"/>
                <a:stretch>
                  <a:fillRect l="-4481" t="-992"/>
                </a:stretch>
              </a:blipFill>
              <a:ln>
                <a:solidFill>
                  <a:schemeClr val="accent6">
                    <a:lumMod val="20000"/>
                    <a:lumOff val="8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539552" y="6248925"/>
            <a:ext cx="8568952" cy="52322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Martin i Petr pracovali stejnou dobu – 2 hodiny.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904409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slouží k procvičení vztahu pro výpočet </a:t>
            </a:r>
            <a:r>
              <a:rPr lang="cs-CZ" dirty="0" smtClean="0"/>
              <a:t>výkonu. </a:t>
            </a:r>
            <a:r>
              <a:rPr lang="cs-CZ" dirty="0"/>
              <a:t>Určeno pro žáky 8. třídy.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18729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48</TotalTime>
  <Words>378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VÝKON - PŘÍKLADY</vt:lpstr>
      <vt:lpstr>Příklad 1 - zadání</vt:lpstr>
      <vt:lpstr>Příklad 1 - řešení</vt:lpstr>
      <vt:lpstr>Příklad 2 - zadání</vt:lpstr>
      <vt:lpstr>Příklad 2 - řešení</vt:lpstr>
      <vt:lpstr>Příklad 3 - zadání</vt:lpstr>
      <vt:lpstr>Příklad 3 - řešení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VÝKON - PŘÍKLADY</dc:title>
  <dc:creator>Bílková Gabriela</dc:creator>
  <cp:lastModifiedBy>Bílková Gabriela</cp:lastModifiedBy>
  <cp:revision>7</cp:revision>
  <dcterms:created xsi:type="dcterms:W3CDTF">2013-02-26T20:36:57Z</dcterms:created>
  <dcterms:modified xsi:type="dcterms:W3CDTF">2013-05-28T15:35:13Z</dcterms:modified>
</cp:coreProperties>
</file>