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5265F562-99B9-4BC1-8DF9-F10135AAE8A8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FF27A277-B1BE-4267-BB29-6288D3822C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265F562-99B9-4BC1-8DF9-F10135AAE8A8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FF27A277-B1BE-4267-BB29-6288D3822C2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5265F562-99B9-4BC1-8DF9-F10135AAE8A8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FF27A277-B1BE-4267-BB29-6288D3822C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5F562-99B9-4BC1-8DF9-F10135AAE8A8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7A277-B1BE-4267-BB29-6288D3822C2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5F562-99B9-4BC1-8DF9-F10135AAE8A8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7A277-B1BE-4267-BB29-6288D3822C2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265F562-99B9-4BC1-8DF9-F10135AAE8A8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F27A277-B1BE-4267-BB29-6288D3822C2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5F562-99B9-4BC1-8DF9-F10135AAE8A8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7A277-B1BE-4267-BB29-6288D3822C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265F562-99B9-4BC1-8DF9-F10135AAE8A8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FF27A277-B1BE-4267-BB29-6288D3822C2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265F562-99B9-4BC1-8DF9-F10135AAE8A8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F27A277-B1BE-4267-BB29-6288D3822C2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5F562-99B9-4BC1-8DF9-F10135AAE8A8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7A277-B1BE-4267-BB29-6288D3822C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5F562-99B9-4BC1-8DF9-F10135AAE8A8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7A277-B1BE-4267-BB29-6288D3822C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265F562-99B9-4BC1-8DF9-F10135AAE8A8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FF27A277-B1BE-4267-BB29-6288D3822C2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691680" y="1844824"/>
            <a:ext cx="7344816" cy="1102274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tx1"/>
                </a:solidFill>
              </a:rPr>
              <a:t>Polohová Energie - příklady</a:t>
            </a:r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19366" y="620688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Zástupný symbol pro obsah 5"/>
          <p:cNvSpPr txBox="1">
            <a:spLocks/>
          </p:cNvSpPr>
          <p:nvPr/>
        </p:nvSpPr>
        <p:spPr>
          <a:xfrm>
            <a:off x="2195736" y="3789040"/>
            <a:ext cx="6552728" cy="252028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200" dirty="0" smtClean="0"/>
              <a:t>NÁZEV ŠKOLY: ZŠ  KOLÍN V., MNICHOVICKÁ 62</a:t>
            </a:r>
          </a:p>
          <a:p>
            <a:r>
              <a:rPr lang="cs-CZ" sz="2200" dirty="0" smtClean="0"/>
              <a:t>AUTOR:  Gábina Průšová</a:t>
            </a:r>
          </a:p>
          <a:p>
            <a:r>
              <a:rPr lang="cs-CZ" sz="2200" dirty="0" smtClean="0"/>
              <a:t>NÁZEV: VY_32_INOVACE_11_FY8_POL_ENERGIE</a:t>
            </a:r>
            <a:endParaRPr lang="cs-CZ" sz="2200" dirty="0"/>
          </a:p>
          <a:p>
            <a:r>
              <a:rPr lang="cs-CZ" sz="2200" dirty="0" smtClean="0"/>
              <a:t>TÉMA: Polohová energie – příklady</a:t>
            </a:r>
          </a:p>
          <a:p>
            <a:r>
              <a:rPr lang="cs-CZ" sz="2200" dirty="0" smtClean="0"/>
              <a:t>DATUM</a:t>
            </a:r>
            <a:r>
              <a:rPr lang="cs-CZ" sz="2200" smtClean="0"/>
              <a:t>: září 2012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xmlns="" val="34870453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1 - zadání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Vypočítejte polohovou energii 115g hrušky visící na stromě ve výšce </a:t>
            </a:r>
            <a:r>
              <a:rPr lang="cs-CZ" sz="3200" dirty="0" smtClean="0"/>
              <a:t>               16 </a:t>
            </a:r>
            <a:r>
              <a:rPr lang="cs-CZ" sz="3200" dirty="0" smtClean="0"/>
              <a:t>metrů.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0020990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99392"/>
            <a:ext cx="7467600" cy="1143000"/>
          </a:xfrm>
        </p:spPr>
        <p:txBody>
          <a:bodyPr/>
          <a:lstStyle/>
          <a:p>
            <a:r>
              <a:rPr lang="cs-CZ" dirty="0" smtClean="0"/>
              <a:t>Příklad 1 -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96752"/>
            <a:ext cx="7467600" cy="1036712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6"/>
                </a:solidFill>
              </a:rPr>
              <a:t>Vypočítejte polohovou energii 115g hrušky visící na stromě ve výšce 16 metrů</a:t>
            </a:r>
            <a:r>
              <a:rPr lang="cs-CZ" sz="3200" dirty="0" smtClean="0"/>
              <a:t>.</a:t>
            </a:r>
            <a:endParaRPr lang="cs-CZ" sz="32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4" name="TextovéPole 3"/>
              <p:cNvSpPr txBox="1"/>
              <p:nvPr/>
            </p:nvSpPr>
            <p:spPr>
              <a:xfrm>
                <a:off x="668016" y="3356992"/>
                <a:ext cx="3096344" cy="2136290"/>
              </a:xfrm>
              <a:prstGeom prst="rect">
                <a:avLst/>
              </a:prstGeom>
              <a:solidFill>
                <a:schemeClr val="bg2"/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Zápis:</a:t>
                </a:r>
              </a:p>
              <a:p>
                <a:r>
                  <a:rPr lang="cs-CZ" sz="2400" dirty="0" smtClean="0"/>
                  <a:t>m = 115g = 0,115kg</a:t>
                </a:r>
              </a:p>
              <a:p>
                <a:r>
                  <a:rPr lang="cs-CZ" sz="2400" dirty="0" smtClean="0"/>
                  <a:t>h = 16 m</a:t>
                </a:r>
              </a:p>
              <a:p>
                <a:r>
                  <a:rPr lang="cs-CZ" sz="2400" dirty="0" smtClean="0"/>
                  <a:t>g = 10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𝑁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𝑘𝑔</m:t>
                        </m:r>
                      </m:den>
                    </m:f>
                  </m:oMath>
                </a14:m>
                <a:endParaRPr lang="cs-CZ" dirty="0" smtClean="0"/>
              </a:p>
              <a:p>
                <a:r>
                  <a:rPr lang="cs-CZ" sz="2400" dirty="0" smtClean="0"/>
                  <a:t>E</a:t>
                </a:r>
                <a:r>
                  <a:rPr lang="cs-CZ" sz="2400" baseline="-25000" dirty="0" smtClean="0"/>
                  <a:t>p</a:t>
                </a:r>
                <a:r>
                  <a:rPr lang="cs-CZ" sz="2400" dirty="0" smtClean="0"/>
                  <a:t> = ? J</a:t>
                </a:r>
                <a:endParaRPr lang="cs-CZ" sz="2400" dirty="0"/>
              </a:p>
            </p:txBody>
          </p:sp>
        </mc:Choice>
        <mc:Fallback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8016" y="3356992"/>
                <a:ext cx="3096344" cy="2136290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3150" t="-2286" b="-571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ovéPole 4"/>
          <p:cNvSpPr txBox="1"/>
          <p:nvPr/>
        </p:nvSpPr>
        <p:spPr>
          <a:xfrm>
            <a:off x="2248710" y="2348880"/>
            <a:ext cx="33123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E</a:t>
            </a:r>
            <a:r>
              <a:rPr lang="cs-CZ" sz="3600" baseline="-25000" dirty="0" smtClean="0"/>
              <a:t>p</a:t>
            </a:r>
            <a:r>
              <a:rPr lang="cs-CZ" sz="3600" dirty="0" smtClean="0"/>
              <a:t> = m . g . h 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499992" y="3356992"/>
            <a:ext cx="3384376" cy="184665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Výpočet:</a:t>
            </a:r>
          </a:p>
          <a:p>
            <a:r>
              <a:rPr lang="cs-CZ" sz="2400" dirty="0" smtClean="0"/>
              <a:t>E</a:t>
            </a:r>
            <a:r>
              <a:rPr lang="cs-CZ" sz="2400" baseline="-25000" dirty="0" smtClean="0"/>
              <a:t>p</a:t>
            </a:r>
            <a:r>
              <a:rPr lang="cs-CZ" sz="2400" dirty="0" smtClean="0"/>
              <a:t> = 0,115 . 16 . 10</a:t>
            </a:r>
          </a:p>
          <a:p>
            <a:endParaRPr lang="cs-CZ" sz="2400" dirty="0" smtClean="0"/>
          </a:p>
          <a:p>
            <a:r>
              <a:rPr lang="cs-CZ" sz="2400" u="sng" baseline="-25000" dirty="0" smtClean="0"/>
              <a:t> </a:t>
            </a:r>
            <a:r>
              <a:rPr lang="cs-CZ" sz="2400" u="sng" dirty="0" smtClean="0"/>
              <a:t>E</a:t>
            </a:r>
            <a:r>
              <a:rPr lang="cs-CZ" sz="2400" u="sng" baseline="-25000" dirty="0" smtClean="0"/>
              <a:t>p</a:t>
            </a:r>
            <a:r>
              <a:rPr lang="cs-CZ" sz="2400" u="sng" dirty="0" smtClean="0"/>
              <a:t> = 18,4 J</a:t>
            </a:r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1560" y="5661248"/>
            <a:ext cx="73448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Polohová energie 115g hrušky visící v 16 metrech je 18,4 Joulů.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9446787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2 - zadání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Vypočítejte hmotnost závaží hodin, které visí ve výšce 2 metry. Jeho polohová energie je 0,001 </a:t>
            </a:r>
            <a:r>
              <a:rPr lang="cs-CZ" sz="3200" dirty="0" err="1" smtClean="0"/>
              <a:t>kJ</a:t>
            </a:r>
            <a:r>
              <a:rPr lang="cs-CZ" sz="3200" dirty="0" smtClean="0"/>
              <a:t>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4291040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99392"/>
            <a:ext cx="7467600" cy="1143000"/>
          </a:xfrm>
        </p:spPr>
        <p:txBody>
          <a:bodyPr/>
          <a:lstStyle/>
          <a:p>
            <a:r>
              <a:rPr lang="cs-CZ" dirty="0" smtClean="0"/>
              <a:t>Příklad 2 -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68152"/>
            <a:ext cx="7467600" cy="1036712"/>
          </a:xfrm>
        </p:spPr>
        <p:txBody>
          <a:bodyPr>
            <a:normAutofit/>
          </a:bodyPr>
          <a:lstStyle/>
          <a:p>
            <a:r>
              <a:rPr lang="cs-CZ" dirty="0">
                <a:solidFill>
                  <a:schemeClr val="accent6"/>
                </a:solidFill>
              </a:rPr>
              <a:t>Vypočítejte hmotnost závaží hodin, které visí ve výšce 2 metry. Jeho polohová energie je </a:t>
            </a:r>
            <a:r>
              <a:rPr lang="cs-CZ" dirty="0" smtClean="0">
                <a:solidFill>
                  <a:schemeClr val="accent6"/>
                </a:solidFill>
              </a:rPr>
              <a:t>0,001 </a:t>
            </a:r>
            <a:r>
              <a:rPr lang="cs-CZ" dirty="0" err="1" smtClean="0">
                <a:solidFill>
                  <a:schemeClr val="accent6"/>
                </a:solidFill>
              </a:rPr>
              <a:t>kJ</a:t>
            </a:r>
            <a:r>
              <a:rPr lang="cs-CZ" dirty="0">
                <a:solidFill>
                  <a:schemeClr val="accent6"/>
                </a:solidFill>
              </a:rPr>
              <a:t>.</a:t>
            </a: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4" name="TextovéPole 3"/>
              <p:cNvSpPr txBox="1"/>
              <p:nvPr/>
            </p:nvSpPr>
            <p:spPr>
              <a:xfrm>
                <a:off x="539552" y="3284984"/>
                <a:ext cx="3024336" cy="2136290"/>
              </a:xfrm>
              <a:prstGeom prst="rect">
                <a:avLst/>
              </a:prstGeom>
              <a:solidFill>
                <a:schemeClr val="bg2"/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Zápis:</a:t>
                </a:r>
              </a:p>
              <a:p>
                <a:r>
                  <a:rPr lang="cs-CZ" sz="2400" dirty="0" smtClean="0"/>
                  <a:t>E</a:t>
                </a:r>
                <a:r>
                  <a:rPr lang="cs-CZ" sz="2400" baseline="-25000" dirty="0" smtClean="0"/>
                  <a:t>p</a:t>
                </a:r>
                <a:r>
                  <a:rPr lang="cs-CZ" sz="2400" dirty="0" smtClean="0"/>
                  <a:t> = 0,001 </a:t>
                </a:r>
                <a:r>
                  <a:rPr lang="cs-CZ" sz="2400" dirty="0" err="1" smtClean="0"/>
                  <a:t>kJ</a:t>
                </a:r>
                <a:r>
                  <a:rPr lang="cs-CZ" sz="2400" dirty="0" smtClean="0"/>
                  <a:t> = 10 J </a:t>
                </a:r>
              </a:p>
              <a:p>
                <a:r>
                  <a:rPr lang="cs-CZ" sz="2400" dirty="0" smtClean="0"/>
                  <a:t>h = 2 m</a:t>
                </a:r>
              </a:p>
              <a:p>
                <a:r>
                  <a:rPr lang="cs-CZ" sz="2400" dirty="0" smtClean="0"/>
                  <a:t>g = 10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𝑁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𝑘𝑔</m:t>
                        </m:r>
                      </m:den>
                    </m:f>
                  </m:oMath>
                </a14:m>
                <a:endParaRPr lang="cs-CZ" dirty="0" smtClean="0"/>
              </a:p>
              <a:p>
                <a:r>
                  <a:rPr lang="cs-CZ" sz="2400" dirty="0" smtClean="0"/>
                  <a:t>m = ? kg</a:t>
                </a:r>
                <a:endParaRPr lang="cs-CZ" dirty="0"/>
              </a:p>
            </p:txBody>
          </p:sp>
        </mc:Choice>
        <mc:Fallback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3284984"/>
                <a:ext cx="3024336" cy="2136290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3226" t="-2286" r="-5645" b="-571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7" name="TextovéPole 6"/>
              <p:cNvSpPr txBox="1"/>
              <p:nvPr/>
            </p:nvSpPr>
            <p:spPr>
              <a:xfrm>
                <a:off x="4499992" y="3319824"/>
                <a:ext cx="3384376" cy="2118400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Výpočet:</a:t>
                </a:r>
              </a:p>
              <a:p>
                <a:r>
                  <a:rPr lang="cs-CZ" sz="2400" dirty="0" smtClean="0"/>
                  <a:t>m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𝐸</m:t>
                        </m:r>
                        <m:r>
                          <a:rPr lang="cs-CZ" sz="2800" b="0" i="1" baseline="-25000" smtClean="0">
                            <a:latin typeface="Cambria Math"/>
                          </a:rPr>
                          <m:t>𝑝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h</m:t>
                        </m:r>
                        <m:r>
                          <a:rPr lang="cs-CZ" sz="2800" b="0" i="1" smtClean="0">
                            <a:latin typeface="Cambria Math"/>
                          </a:rPr>
                          <m:t> .  </m:t>
                        </m:r>
                        <m:r>
                          <a:rPr lang="cs-CZ" sz="2800" b="0" i="1" smtClean="0">
                            <a:latin typeface="Cambria Math"/>
                          </a:rPr>
                          <m:t>𝑔</m:t>
                        </m:r>
                      </m:den>
                    </m:f>
                  </m:oMath>
                </a14:m>
                <a:endParaRPr lang="cs-CZ" sz="2400" dirty="0" smtClean="0"/>
              </a:p>
              <a:p>
                <a:endParaRPr lang="cs-CZ" sz="2400" dirty="0"/>
              </a:p>
              <a:p>
                <a:r>
                  <a:rPr lang="cs-CZ" sz="2400" dirty="0" smtClean="0"/>
                  <a:t>m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10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2 . 10</m:t>
                        </m:r>
                      </m:den>
                    </m:f>
                  </m:oMath>
                </a14:m>
                <a:r>
                  <a:rPr lang="cs-CZ" dirty="0" smtClean="0"/>
                  <a:t> </a:t>
                </a:r>
                <a:r>
                  <a:rPr lang="cs-CZ" sz="2400" dirty="0" smtClean="0"/>
                  <a:t>= </a:t>
                </a:r>
                <a:r>
                  <a:rPr lang="cs-CZ" sz="2400" u="sng" dirty="0" smtClean="0"/>
                  <a:t>0,5 kg</a:t>
                </a:r>
                <a:endParaRPr lang="cs-CZ" u="sng" dirty="0"/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99992" y="3319824"/>
                <a:ext cx="3384376" cy="2118400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2703" t="-2305" b="-28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ovéPole 7"/>
          <p:cNvSpPr txBox="1"/>
          <p:nvPr/>
        </p:nvSpPr>
        <p:spPr>
          <a:xfrm>
            <a:off x="539552" y="5877272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Hmotnost závaží hodin je 0,5 kilogramů.</a:t>
            </a:r>
            <a:endParaRPr lang="cs-CZ" sz="24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9" name="TextovéPole 8"/>
              <p:cNvSpPr txBox="1"/>
              <p:nvPr/>
            </p:nvSpPr>
            <p:spPr>
              <a:xfrm>
                <a:off x="1756115" y="2132856"/>
                <a:ext cx="5976664" cy="94230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600" dirty="0" smtClean="0"/>
                  <a:t>E</a:t>
                </a:r>
                <a:r>
                  <a:rPr lang="cs-CZ" sz="3600" baseline="-25000" dirty="0" smtClean="0"/>
                  <a:t>p</a:t>
                </a:r>
                <a:r>
                  <a:rPr lang="cs-CZ" sz="3600" dirty="0" smtClean="0"/>
                  <a:t> = m . g . h =&gt; m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smtClean="0">
                            <a:latin typeface="Cambria Math"/>
                          </a:rPr>
                          <m:t>𝐸</m:t>
                        </m:r>
                        <m:r>
                          <a:rPr lang="cs-CZ" sz="3600" b="0" i="1" baseline="-25000" smtClean="0">
                            <a:latin typeface="Cambria Math"/>
                          </a:rPr>
                          <m:t>𝑝</m:t>
                        </m:r>
                      </m:num>
                      <m:den>
                        <m:r>
                          <a:rPr lang="cs-CZ" sz="3600" b="0" i="1" smtClean="0">
                            <a:latin typeface="Cambria Math"/>
                          </a:rPr>
                          <m:t>h</m:t>
                        </m:r>
                        <m:r>
                          <a:rPr lang="cs-CZ" sz="3600" b="0" i="1" smtClean="0">
                            <a:latin typeface="Cambria Math"/>
                          </a:rPr>
                          <m:t> .  </m:t>
                        </m:r>
                        <m:r>
                          <a:rPr lang="cs-CZ" sz="3600" b="0" i="1" smtClean="0">
                            <a:latin typeface="Cambria Math"/>
                          </a:rPr>
                          <m:t>𝑔</m:t>
                        </m:r>
                      </m:den>
                    </m:f>
                  </m:oMath>
                </a14:m>
                <a:endParaRPr lang="cs-CZ" sz="3600" dirty="0"/>
              </a:p>
            </p:txBody>
          </p:sp>
        </mc:Choice>
        <mc:Fallback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56115" y="2132856"/>
                <a:ext cx="5976664" cy="942309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l="-3058" b="-32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12234745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3 - zadání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Vypočítejte v jaké výšce visí obraz, jehož hmotnost je 2 500 g a jeho polohová energie je 37,5 J.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750114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99392"/>
            <a:ext cx="7467600" cy="1143000"/>
          </a:xfrm>
        </p:spPr>
        <p:txBody>
          <a:bodyPr/>
          <a:lstStyle/>
          <a:p>
            <a:r>
              <a:rPr lang="cs-CZ" dirty="0" smtClean="0"/>
              <a:t>Příklad 3 -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24744"/>
            <a:ext cx="7467600" cy="1036712"/>
          </a:xfrm>
        </p:spPr>
        <p:txBody>
          <a:bodyPr>
            <a:normAutofit/>
          </a:bodyPr>
          <a:lstStyle/>
          <a:p>
            <a:r>
              <a:rPr lang="cs-CZ" dirty="0">
                <a:solidFill>
                  <a:schemeClr val="accent6"/>
                </a:solidFill>
              </a:rPr>
              <a:t>Vypočítejte v jaké výšce visí obraz, jehož hmotnost je 2 500 g a jeho polohová energie je 37,5 J.</a:t>
            </a: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5" name="TextovéPole 4"/>
              <p:cNvSpPr txBox="1"/>
              <p:nvPr/>
            </p:nvSpPr>
            <p:spPr>
              <a:xfrm>
                <a:off x="1756115" y="2204864"/>
                <a:ext cx="5976664" cy="94230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600" dirty="0" smtClean="0"/>
                  <a:t>E</a:t>
                </a:r>
                <a:r>
                  <a:rPr lang="cs-CZ" sz="3600" baseline="-25000" dirty="0" smtClean="0"/>
                  <a:t>p</a:t>
                </a:r>
                <a:r>
                  <a:rPr lang="cs-CZ" sz="3600" dirty="0" smtClean="0"/>
                  <a:t> = m . g . h =&gt; h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smtClean="0">
                            <a:latin typeface="Cambria Math"/>
                          </a:rPr>
                          <m:t>𝐸</m:t>
                        </m:r>
                        <m:r>
                          <a:rPr lang="cs-CZ" sz="3600" b="0" i="1" baseline="-25000" smtClean="0">
                            <a:latin typeface="Cambria Math"/>
                          </a:rPr>
                          <m:t>𝑝</m:t>
                        </m:r>
                      </m:num>
                      <m:den>
                        <m:r>
                          <a:rPr lang="cs-CZ" sz="3600" b="0" i="1" smtClean="0">
                            <a:latin typeface="Cambria Math"/>
                          </a:rPr>
                          <m:t>𝑚</m:t>
                        </m:r>
                        <m:r>
                          <a:rPr lang="cs-CZ" sz="3600" b="0" i="1" smtClean="0">
                            <a:latin typeface="Cambria Math"/>
                          </a:rPr>
                          <m:t> .  </m:t>
                        </m:r>
                        <m:r>
                          <a:rPr lang="cs-CZ" sz="3600" b="0" i="1" smtClean="0">
                            <a:latin typeface="Cambria Math"/>
                          </a:rPr>
                          <m:t>𝑔</m:t>
                        </m:r>
                      </m:den>
                    </m:f>
                  </m:oMath>
                </a14:m>
                <a:endParaRPr lang="cs-CZ" sz="3600" dirty="0"/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56115" y="2204864"/>
                <a:ext cx="5976664" cy="942309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3058" b="-32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ovéPole 7"/>
          <p:cNvSpPr txBox="1"/>
          <p:nvPr/>
        </p:nvSpPr>
        <p:spPr>
          <a:xfrm>
            <a:off x="539552" y="5877272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Obraz visí ve výšce 1,5 metru.</a:t>
            </a:r>
            <a:endParaRPr lang="cs-CZ" sz="24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9" name="TextovéPole 8"/>
              <p:cNvSpPr txBox="1"/>
              <p:nvPr/>
            </p:nvSpPr>
            <p:spPr>
              <a:xfrm>
                <a:off x="539552" y="3284984"/>
                <a:ext cx="3024336" cy="2136290"/>
              </a:xfrm>
              <a:prstGeom prst="rect">
                <a:avLst/>
              </a:prstGeom>
              <a:solidFill>
                <a:schemeClr val="bg2"/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Zápis:</a:t>
                </a:r>
              </a:p>
              <a:p>
                <a:r>
                  <a:rPr lang="cs-CZ" sz="2400" dirty="0" smtClean="0"/>
                  <a:t>E</a:t>
                </a:r>
                <a:r>
                  <a:rPr lang="cs-CZ" sz="2400" baseline="-25000" dirty="0" smtClean="0"/>
                  <a:t>p</a:t>
                </a:r>
                <a:r>
                  <a:rPr lang="cs-CZ" sz="2400" dirty="0" smtClean="0"/>
                  <a:t> = 37,5 J </a:t>
                </a:r>
              </a:p>
              <a:p>
                <a:r>
                  <a:rPr lang="cs-CZ" sz="2400" dirty="0" smtClean="0"/>
                  <a:t>g = 10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𝑁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𝑘𝑔</m:t>
                        </m:r>
                      </m:den>
                    </m:f>
                  </m:oMath>
                </a14:m>
                <a:endParaRPr lang="cs-CZ" dirty="0" smtClean="0"/>
              </a:p>
              <a:p>
                <a:r>
                  <a:rPr lang="cs-CZ" sz="2400" dirty="0" smtClean="0"/>
                  <a:t>m = 2 500 g = 2,5 kg</a:t>
                </a:r>
              </a:p>
              <a:p>
                <a:r>
                  <a:rPr lang="cs-CZ" sz="2400" dirty="0" smtClean="0"/>
                  <a:t>h = ? m</a:t>
                </a:r>
                <a:endParaRPr lang="cs-CZ" dirty="0"/>
              </a:p>
            </p:txBody>
          </p:sp>
        </mc:Choice>
        <mc:Fallback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3284984"/>
                <a:ext cx="3024336" cy="2136290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3226" t="-2286" r="-3024" b="-571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0" name="TextovéPole 9"/>
              <p:cNvSpPr txBox="1"/>
              <p:nvPr/>
            </p:nvSpPr>
            <p:spPr>
              <a:xfrm>
                <a:off x="4499992" y="3319824"/>
                <a:ext cx="3384376" cy="2157194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Výpočet:</a:t>
                </a:r>
              </a:p>
              <a:p>
                <a:r>
                  <a:rPr lang="cs-CZ" sz="2400" dirty="0" smtClean="0"/>
                  <a:t>h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𝐸</m:t>
                        </m:r>
                        <m:r>
                          <a:rPr lang="cs-CZ" sz="2800" b="0" i="1" baseline="-25000" smtClean="0">
                            <a:latin typeface="Cambria Math"/>
                          </a:rPr>
                          <m:t>𝑝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𝑚</m:t>
                        </m:r>
                        <m:r>
                          <a:rPr lang="cs-CZ" sz="2800" b="0" i="1" smtClean="0">
                            <a:latin typeface="Cambria Math"/>
                          </a:rPr>
                          <m:t> .  </m:t>
                        </m:r>
                        <m:r>
                          <a:rPr lang="cs-CZ" sz="2800" b="0" i="1" smtClean="0">
                            <a:latin typeface="Cambria Math"/>
                          </a:rPr>
                          <m:t>𝑔</m:t>
                        </m:r>
                      </m:den>
                    </m:f>
                  </m:oMath>
                </a14:m>
                <a:endParaRPr lang="cs-CZ" sz="2400" dirty="0" smtClean="0"/>
              </a:p>
              <a:p>
                <a:endParaRPr lang="cs-CZ" sz="2400" dirty="0"/>
              </a:p>
              <a:p>
                <a:r>
                  <a:rPr lang="cs-CZ" sz="2400" dirty="0" smtClean="0"/>
                  <a:t>h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37,5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2,5 . 10</m:t>
                        </m:r>
                      </m:den>
                    </m:f>
                  </m:oMath>
                </a14:m>
                <a:r>
                  <a:rPr lang="cs-CZ" dirty="0" smtClean="0"/>
                  <a:t> </a:t>
                </a:r>
                <a:r>
                  <a:rPr lang="cs-CZ" sz="2400" dirty="0" smtClean="0"/>
                  <a:t>= </a:t>
                </a:r>
                <a:r>
                  <a:rPr lang="cs-CZ" sz="2400" u="sng" dirty="0" smtClean="0"/>
                  <a:t>1,5 m</a:t>
                </a:r>
                <a:endParaRPr lang="cs-CZ" u="sng" dirty="0"/>
              </a:p>
            </p:txBody>
          </p:sp>
        </mc:Choice>
        <mc:Fallback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99992" y="3319824"/>
                <a:ext cx="3384376" cy="2157194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l="-2703" t="-226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7454653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Materiál slouží k procvičení vztahu pro výpočet </a:t>
            </a:r>
            <a:r>
              <a:rPr lang="cs-CZ" dirty="0" smtClean="0"/>
              <a:t>polohové energie. </a:t>
            </a:r>
            <a:r>
              <a:rPr lang="cs-CZ" dirty="0"/>
              <a:t>Určeno pro žáky 8. třídy.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0724248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46</TotalTime>
  <Words>225</Words>
  <Application>Microsoft Office PowerPoint</Application>
  <PresentationFormat>Předvádění na obrazovce (4:3)</PresentationFormat>
  <Paragraphs>35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Polohová Energie - příklady</vt:lpstr>
      <vt:lpstr>Příklad 1 - zadání</vt:lpstr>
      <vt:lpstr>Příklad 1 - řešení</vt:lpstr>
      <vt:lpstr>Příklad 2 - zadání</vt:lpstr>
      <vt:lpstr>Příklad 2 - řešení</vt:lpstr>
      <vt:lpstr>Příklad 3 - zadání</vt:lpstr>
      <vt:lpstr>Příklad 3 - řešení</vt:lpstr>
      <vt:lpstr>Anotace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Polohová Energie - příklady</dc:title>
  <dc:creator>Bílková Gabriela</dc:creator>
  <cp:lastModifiedBy>Dum</cp:lastModifiedBy>
  <cp:revision>9</cp:revision>
  <dcterms:created xsi:type="dcterms:W3CDTF">2013-03-28T18:09:36Z</dcterms:created>
  <dcterms:modified xsi:type="dcterms:W3CDTF">2013-10-02T13:12:26Z</dcterms:modified>
</cp:coreProperties>
</file>