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706A8A6-0408-420B-9322-5A5DE9EBD2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9D1E360-E16C-4DC0-B443-28AC43099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706A8A6-0408-420B-9322-5A5DE9EBD2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9D1E360-E16C-4DC0-B443-28AC430997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706A8A6-0408-420B-9322-5A5DE9EBD2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9D1E360-E16C-4DC0-B443-28AC43099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6A8A6-0408-420B-9322-5A5DE9EBD2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1E360-E16C-4DC0-B443-28AC430997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6A8A6-0408-420B-9322-5A5DE9EBD2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1E360-E16C-4DC0-B443-28AC430997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706A8A6-0408-420B-9322-5A5DE9EBD2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9D1E360-E16C-4DC0-B443-28AC430997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6A8A6-0408-420B-9322-5A5DE9EBD2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1E360-E16C-4DC0-B443-28AC43099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706A8A6-0408-420B-9322-5A5DE9EBD2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9D1E360-E16C-4DC0-B443-28AC430997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706A8A6-0408-420B-9322-5A5DE9EBD2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9D1E360-E16C-4DC0-B443-28AC430997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6A8A6-0408-420B-9322-5A5DE9EBD2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1E360-E16C-4DC0-B443-28AC43099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6A8A6-0408-420B-9322-5A5DE9EBD2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1E360-E16C-4DC0-B443-28AC43099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706A8A6-0408-420B-9322-5A5DE9EBD2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9D1E360-E16C-4DC0-B443-28AC43099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691680" y="1844824"/>
            <a:ext cx="7344816" cy="110227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Pohybová Energie - příklady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9366" y="620688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5"/>
          <p:cNvSpPr txBox="1">
            <a:spLocks/>
          </p:cNvSpPr>
          <p:nvPr/>
        </p:nvSpPr>
        <p:spPr>
          <a:xfrm>
            <a:off x="2339752" y="3645024"/>
            <a:ext cx="6552728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/>
              <a:t>NÁZEV ŠKOLY: ZŠ  KOLÍN V., MNICHOVICKÁ 62</a:t>
            </a:r>
          </a:p>
          <a:p>
            <a:r>
              <a:rPr lang="cs-CZ" sz="2200" dirty="0" smtClean="0"/>
              <a:t>AUTOR:  Gábina Průšová</a:t>
            </a:r>
          </a:p>
          <a:p>
            <a:r>
              <a:rPr lang="cs-CZ" sz="2200" dirty="0" smtClean="0"/>
              <a:t>NÁZEV: VY_32_INOVACE_12_FY8_POH_ENERGIE</a:t>
            </a:r>
            <a:endParaRPr lang="cs-CZ" sz="2200" dirty="0"/>
          </a:p>
          <a:p>
            <a:r>
              <a:rPr lang="cs-CZ" sz="2200" dirty="0" smtClean="0"/>
              <a:t>TÉMA: Pohybová energie – příklady</a:t>
            </a:r>
          </a:p>
          <a:p>
            <a:r>
              <a:rPr lang="cs-CZ" sz="2200" dirty="0" smtClean="0"/>
              <a:t>DATUM: září 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3367592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1 - zadání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Vypočítej pohybovou energii 150 g jablka padajícího ze stromu rychlostí 2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  <m:r>
                          <a:rPr lang="cs-CZ" b="0" i="1" smtClean="0">
                            <a:latin typeface="Cambria Math"/>
                          </a:rPr>
                          <m:t>.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 cstate="print"/>
                <a:stretch>
                  <a:fillRect l="-327" t="-40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419321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7467600" cy="868958"/>
          </a:xfrm>
        </p:spPr>
        <p:txBody>
          <a:bodyPr/>
          <a:lstStyle/>
          <a:p>
            <a:r>
              <a:rPr lang="cs-CZ" dirty="0" smtClean="0"/>
              <a:t>Příklad 1 -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457200" y="1412776"/>
                <a:ext cx="7467600" cy="820688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dirty="0" smtClean="0">
                    <a:solidFill>
                      <a:schemeClr val="bg1">
                        <a:lumMod val="50000"/>
                      </a:schemeClr>
                    </a:solidFill>
                  </a:rPr>
                  <a:t>Vypočítej pohybovou energii 150 g jablka padajícího ze stromu rychlostí 2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i="1" smtClean="0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/>
                          </a:rPr>
                          <m:t>𝑠</m:t>
                        </m:r>
                        <m:r>
                          <a:rPr lang="cs-CZ" b="0" i="1" smtClean="0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457200" y="1412776"/>
                <a:ext cx="7467600" cy="820688"/>
              </a:xfrm>
              <a:blipFill rotWithShape="1">
                <a:blip r:embed="rId2" cstate="print"/>
                <a:stretch>
                  <a:fillRect l="-327" t="-32836" b="-1029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539552" y="3284984"/>
                <a:ext cx="3041848" cy="1569660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Zápis:</a:t>
                </a:r>
              </a:p>
              <a:p>
                <a:r>
                  <a:rPr lang="cs-CZ" sz="2400" dirty="0" err="1" smtClean="0"/>
                  <a:t>E</a:t>
                </a:r>
                <a:r>
                  <a:rPr lang="cs-CZ" sz="2400" baseline="-25000" dirty="0" err="1" smtClean="0"/>
                  <a:t>k</a:t>
                </a:r>
                <a:r>
                  <a:rPr lang="cs-CZ" sz="2400" dirty="0" smtClean="0"/>
                  <a:t> </a:t>
                </a:r>
                <a:r>
                  <a:rPr lang="cs-CZ" sz="2400" dirty="0" smtClean="0"/>
                  <a:t>= </a:t>
                </a:r>
                <a:r>
                  <a:rPr lang="cs-CZ" sz="2400" dirty="0" smtClean="0"/>
                  <a:t>? J </a:t>
                </a:r>
                <a:endParaRPr lang="cs-CZ" sz="2400" dirty="0" smtClean="0"/>
              </a:p>
              <a:p>
                <a:r>
                  <a:rPr lang="cs-CZ" sz="2400" dirty="0" smtClean="0"/>
                  <a:t>m </a:t>
                </a:r>
                <a:r>
                  <a:rPr lang="cs-CZ" sz="2400" dirty="0" smtClean="0"/>
                  <a:t>= </a:t>
                </a:r>
                <a:r>
                  <a:rPr lang="cs-CZ" sz="2400" dirty="0" smtClean="0"/>
                  <a:t>150g = 0,15kg</a:t>
                </a:r>
                <a:endParaRPr lang="cs-CZ" sz="2400" dirty="0" smtClean="0"/>
              </a:p>
              <a:p>
                <a:r>
                  <a:rPr lang="cs-CZ" sz="2400" dirty="0" smtClean="0"/>
                  <a:t>v = 2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𝑠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.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284984"/>
                <a:ext cx="3041848" cy="156966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206" t="-3113" b="-571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477207" y="3319824"/>
                <a:ext cx="3384376" cy="2185214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Výpočet:</a:t>
                </a:r>
              </a:p>
              <a:p>
                <a:r>
                  <a:rPr lang="cs-CZ" sz="2400" dirty="0"/>
                  <a:t>E</a:t>
                </a:r>
                <a:r>
                  <a:rPr lang="cs-CZ" sz="2400" baseline="-25000" dirty="0" err="1"/>
                  <a:t>k</a:t>
                </a:r>
                <a:r>
                  <a:rPr lang="cs-CZ" sz="2400" dirty="0"/>
                  <a:t> =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i="1">
                        <a:solidFill>
                          <a:schemeClr val="bg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. m </a:t>
                </a:r>
                <a:r>
                  <a:rPr lang="cs-CZ" sz="2400" dirty="0"/>
                  <a:t>. v</a:t>
                </a:r>
                <a:r>
                  <a:rPr lang="cs-CZ" sz="2400" baseline="30000" dirty="0"/>
                  <a:t>2</a:t>
                </a:r>
                <a:endParaRPr lang="cs-CZ" sz="2400" dirty="0"/>
              </a:p>
              <a:p>
                <a:endParaRPr lang="cs-CZ" sz="2400" dirty="0"/>
              </a:p>
              <a:p>
                <a:r>
                  <a:rPr lang="cs-CZ" sz="2400" dirty="0"/>
                  <a:t>E</a:t>
                </a:r>
                <a:r>
                  <a:rPr lang="cs-CZ" sz="2400" baseline="-25000" dirty="0" err="1"/>
                  <a:t>k</a:t>
                </a:r>
                <a:r>
                  <a:rPr lang="cs-CZ" sz="2400" dirty="0"/>
                  <a:t> =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i="1">
                        <a:solidFill>
                          <a:schemeClr val="bg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.</m:t>
                    </m:r>
                    <m:r>
                      <a:rPr lang="cs-CZ" sz="2400" b="0" i="0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400" b="0" i="0" smtClean="0">
                        <a:solidFill>
                          <a:schemeClr val="tx1"/>
                        </a:solidFill>
                        <a:latin typeface="Cambria Math"/>
                      </a:rPr>
                      <m:t>0,15</m:t>
                    </m:r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/>
                  <a:t>. </a:t>
                </a:r>
                <a:r>
                  <a:rPr lang="cs-CZ" sz="2400" dirty="0" smtClean="0"/>
                  <a:t>2</a:t>
                </a:r>
                <a:r>
                  <a:rPr lang="cs-CZ" sz="2400" baseline="30000" dirty="0" smtClean="0"/>
                  <a:t>2</a:t>
                </a:r>
              </a:p>
              <a:p>
                <a:endParaRPr lang="cs-CZ" sz="2400" baseline="30000" dirty="0"/>
              </a:p>
              <a:p>
                <a:r>
                  <a:rPr lang="cs-CZ" sz="2400" dirty="0" err="1"/>
                  <a:t>E</a:t>
                </a:r>
                <a:r>
                  <a:rPr lang="cs-CZ" sz="2400" baseline="-25000" dirty="0" err="1"/>
                  <a:t>k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= 0,3 J</a:t>
                </a:r>
                <a:endParaRPr lang="cs-CZ" sz="24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7207" y="3319824"/>
                <a:ext cx="3384376" cy="218521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2698" t="-9218" b="-125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2627784" y="2300401"/>
                <a:ext cx="345638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E</a:t>
                </a:r>
                <a:r>
                  <a:rPr lang="cs-CZ" sz="3600" baseline="-25000" dirty="0" err="1" smtClean="0"/>
                  <a:t>k</a:t>
                </a:r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sz="36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3600" b="0" i="1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3600" b="0" i="1" smtClean="0">
                        <a:solidFill>
                          <a:schemeClr val="tx1"/>
                        </a:solidFill>
                        <a:latin typeface="Cambria Math"/>
                      </a:rPr>
                      <m:t>. </m:t>
                    </m:r>
                  </m:oMath>
                </a14:m>
                <a:r>
                  <a:rPr lang="cs-CZ" sz="3600" dirty="0" smtClean="0"/>
                  <a:t>m . </a:t>
                </a:r>
                <a:r>
                  <a:rPr lang="cs-CZ" sz="3600" dirty="0" smtClean="0"/>
                  <a:t>v</a:t>
                </a:r>
                <a:r>
                  <a:rPr lang="cs-CZ" sz="3600" baseline="30000" dirty="0" smtClean="0"/>
                  <a:t>2</a:t>
                </a:r>
                <a:endParaRPr lang="cs-CZ" sz="3600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300401"/>
                <a:ext cx="3456384" cy="6463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5291" t="-15094" r="-176" b="-339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539552" y="6021288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Pohybová energie jablka je 0,3 J.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43546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Vypočítej rychlost jakou padá 0,5 kg kámen </a:t>
            </a:r>
            <a:r>
              <a:rPr lang="cs-CZ" dirty="0" smtClean="0"/>
              <a:t>ze </a:t>
            </a:r>
            <a:r>
              <a:rPr lang="cs-CZ" dirty="0" smtClean="0"/>
              <a:t>skály, když jeho pohybová energie je 75 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66822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7467600" cy="868958"/>
          </a:xfrm>
        </p:spPr>
        <p:txBody>
          <a:bodyPr/>
          <a:lstStyle/>
          <a:p>
            <a:r>
              <a:rPr lang="cs-CZ" dirty="0" smtClean="0"/>
              <a:t>Příklad 2 -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467600" cy="820688"/>
          </a:xfrm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Vypočítej rychlost jakou padá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500 g kámen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ze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skály, když jeho pohybová energie je 75 J.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539552" y="3452950"/>
                <a:ext cx="3024336" cy="1569660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Zápis:</a:t>
                </a:r>
              </a:p>
              <a:p>
                <a:r>
                  <a:rPr lang="cs-CZ" sz="2400" dirty="0" err="1" smtClean="0"/>
                  <a:t>E</a:t>
                </a:r>
                <a:r>
                  <a:rPr lang="cs-CZ" sz="2400" baseline="-25000" dirty="0" err="1" smtClean="0"/>
                  <a:t>k</a:t>
                </a:r>
                <a:r>
                  <a:rPr lang="cs-CZ" sz="2400" dirty="0" smtClean="0"/>
                  <a:t> </a:t>
                </a:r>
                <a:r>
                  <a:rPr lang="cs-CZ" sz="2400" dirty="0" smtClean="0"/>
                  <a:t>= </a:t>
                </a:r>
                <a:r>
                  <a:rPr lang="cs-CZ" sz="2400" dirty="0" smtClean="0"/>
                  <a:t>75 </a:t>
                </a:r>
                <a:r>
                  <a:rPr lang="cs-CZ" sz="2400" dirty="0" smtClean="0"/>
                  <a:t>J </a:t>
                </a:r>
              </a:p>
              <a:p>
                <a:r>
                  <a:rPr lang="cs-CZ" sz="2400" dirty="0" smtClean="0"/>
                  <a:t>m </a:t>
                </a:r>
                <a:r>
                  <a:rPr lang="cs-CZ" sz="2400" dirty="0" smtClean="0"/>
                  <a:t>= </a:t>
                </a:r>
                <a:r>
                  <a:rPr lang="cs-CZ" sz="2400" dirty="0" smtClean="0"/>
                  <a:t>500 g = 0,5 kg</a:t>
                </a:r>
                <a:endParaRPr lang="cs-CZ" sz="2400" dirty="0" smtClean="0"/>
              </a:p>
              <a:p>
                <a:r>
                  <a:rPr lang="cs-CZ" sz="2400" dirty="0" smtClean="0"/>
                  <a:t>v </a:t>
                </a:r>
                <a:r>
                  <a:rPr lang="cs-CZ" sz="2400" dirty="0" smtClean="0"/>
                  <a:t>= ?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452950"/>
                <a:ext cx="3024336" cy="156966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226" t="-3101" b="-565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572000" y="3471163"/>
                <a:ext cx="3384376" cy="1954381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Výpočet:</a:t>
                </a:r>
              </a:p>
              <a:p>
                <a:r>
                  <a:rPr lang="cs-CZ" sz="2400" dirty="0"/>
                  <a:t>v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i="1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𝐸</m:t>
                            </m:r>
                            <m:r>
                              <a:rPr lang="cs-CZ" sz="2400" i="1" baseline="-25000">
                                <a:latin typeface="Cambria Math"/>
                              </a:rPr>
                              <m:t>𝑘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0,5 .  </m:t>
                            </m:r>
                            <m:r>
                              <a:rPr lang="cs-CZ" sz="2400" i="1">
                                <a:latin typeface="Cambria Math"/>
                              </a:rPr>
                              <m:t>𝑚</m:t>
                            </m:r>
                          </m:den>
                        </m:f>
                      </m:e>
                    </m:rad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400" i="1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75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0,5 .  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0,5</m:t>
                            </m:r>
                          </m:den>
                        </m:f>
                      </m:e>
                    </m:rad>
                  </m:oMath>
                </a14:m>
                <a:endParaRPr lang="cs-CZ" sz="2400" dirty="0" smtClean="0"/>
              </a:p>
              <a:p>
                <a:endParaRPr lang="cs-CZ" sz="2400" dirty="0"/>
              </a:p>
              <a:p>
                <a:r>
                  <a:rPr lang="cs-CZ" sz="2400" dirty="0"/>
                  <a:t>v </a:t>
                </a:r>
                <a:r>
                  <a:rPr lang="cs-CZ" sz="2400" dirty="0" smtClean="0"/>
                  <a:t>= 17,32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u="sng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3471163"/>
                <a:ext cx="3384376" cy="195438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703" t="-2492" b="-323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259632" y="2132856"/>
                <a:ext cx="6473147" cy="12196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E</a:t>
                </a:r>
                <a:r>
                  <a:rPr lang="cs-CZ" sz="3600" baseline="-25000" dirty="0" err="1" smtClean="0"/>
                  <a:t>k</a:t>
                </a:r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sz="36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2.</m:t>
                        </m:r>
                      </m:den>
                    </m:f>
                    <m:r>
                      <a:rPr lang="cs-CZ" sz="3600" b="0" i="1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3600" dirty="0" smtClean="0"/>
                  <a:t>m . v</a:t>
                </a:r>
                <a:r>
                  <a:rPr lang="cs-CZ" sz="3600" baseline="30000" dirty="0" smtClean="0"/>
                  <a:t>2</a:t>
                </a:r>
                <a:r>
                  <a:rPr lang="cs-CZ" sz="3600" dirty="0" smtClean="0"/>
                  <a:t> =&gt; v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36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0" i="1" smtClean="0">
                                <a:latin typeface="Cambria Math"/>
                              </a:rPr>
                              <m:t>𝐸</m:t>
                            </m:r>
                            <m:r>
                              <a:rPr lang="cs-CZ" sz="3600" b="0" i="1" baseline="-25000" smtClean="0">
                                <a:latin typeface="Cambria Math"/>
                              </a:rPr>
                              <m:t>𝑘</m:t>
                            </m:r>
                          </m:num>
                          <m:den>
                            <m:r>
                              <a:rPr lang="cs-CZ" sz="3600" b="0" i="1" smtClean="0">
                                <a:latin typeface="Cambria Math"/>
                              </a:rPr>
                              <m:t>0,5 .  </m:t>
                            </m:r>
                            <m:r>
                              <a:rPr lang="cs-CZ" sz="3600" b="0" i="1" smtClean="0">
                                <a:latin typeface="Cambria Math"/>
                              </a:rPr>
                              <m:t>𝑚</m:t>
                            </m:r>
                          </m:den>
                        </m:f>
                      </m:e>
                    </m:rad>
                  </m:oMath>
                </a14:m>
                <a:r>
                  <a:rPr lang="cs-CZ" sz="3600" dirty="0" smtClean="0"/>
                  <a:t> </a:t>
                </a:r>
                <a:endParaRPr lang="cs-CZ" sz="3600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132856"/>
                <a:ext cx="6473147" cy="121969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29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755576" y="6021287"/>
                <a:ext cx="604867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cs-CZ" sz="2400" dirty="0" smtClean="0"/>
                  <a:t>Rychlost padajícího kamene je 17,32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r>
                  <a:rPr lang="cs-CZ" sz="2400" dirty="0" smtClean="0"/>
                  <a:t>.</a:t>
                </a:r>
                <a:endParaRPr lang="cs-CZ" sz="2400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6021287"/>
                <a:ext cx="6048672" cy="461665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t="-122667" r="-11593" b="-198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738847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3 - zadání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Vypočítej hmotnost šišky (v gramech), která padá ze stromu rychlostí 18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dirty="0" smtClean="0"/>
                  <a:t>. Její pohybová energie je 0,6 J.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 cstate="print"/>
                <a:stretch>
                  <a:fillRect l="-327" t="-4255" r="-17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3969506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7467600" cy="868958"/>
          </a:xfrm>
        </p:spPr>
        <p:txBody>
          <a:bodyPr/>
          <a:lstStyle/>
          <a:p>
            <a:r>
              <a:rPr lang="cs-CZ" dirty="0" smtClean="0"/>
              <a:t>Příklad 3 -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457200" y="1412776"/>
                <a:ext cx="7467600" cy="820688"/>
              </a:xfrm>
            </p:spPr>
            <p:txBody>
              <a:bodyPr>
                <a:normAutofit fontScale="85000" lnSpcReduction="10000"/>
              </a:bodyPr>
              <a:lstStyle/>
              <a:p>
                <a:r>
                  <a:rPr lang="cs-CZ" dirty="0" smtClean="0">
                    <a:solidFill>
                      <a:schemeClr val="bg1">
                        <a:lumMod val="50000"/>
                      </a:schemeClr>
                    </a:solidFill>
                  </a:rPr>
                  <a:t>Vypočítej hmotnost šišky (v gramech), která padá ze stromu rychlostí 18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i="1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i="1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chemeClr val="bg1">
                        <a:lumMod val="50000"/>
                      </a:schemeClr>
                    </a:solidFill>
                  </a:rPr>
                  <a:t>. </a:t>
                </a:r>
                <a:r>
                  <a:rPr lang="cs-CZ" dirty="0">
                    <a:solidFill>
                      <a:schemeClr val="bg1">
                        <a:lumMod val="50000"/>
                      </a:schemeClr>
                    </a:solidFill>
                  </a:rPr>
                  <a:t>Její pohybová energie je 0,6 J</a:t>
                </a:r>
                <a:r>
                  <a:rPr lang="cs-CZ" dirty="0" smtClean="0">
                    <a:solidFill>
                      <a:schemeClr val="bg1">
                        <a:lumMod val="50000"/>
                      </a:schemeClr>
                    </a:solidFill>
                  </a:rPr>
                  <a:t>.</a:t>
                </a:r>
                <a:endParaRPr lang="cs-CZ" dirty="0">
                  <a:solidFill>
                    <a:schemeClr val="bg1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457200" y="1412776"/>
                <a:ext cx="7467600" cy="820688"/>
              </a:xfrm>
              <a:blipFill rotWithShape="1">
                <a:blip r:embed="rId2" cstate="print"/>
                <a:stretch>
                  <a:fillRect l="-82" t="-26866" b="-671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539552" y="3284984"/>
                <a:ext cx="3312368" cy="1591911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Zápis:</a:t>
                </a:r>
              </a:p>
              <a:p>
                <a:r>
                  <a:rPr lang="cs-CZ" sz="2400" dirty="0" err="1" smtClean="0"/>
                  <a:t>E</a:t>
                </a:r>
                <a:r>
                  <a:rPr lang="cs-CZ" sz="2400" baseline="-25000" dirty="0" err="1" smtClean="0"/>
                  <a:t>k</a:t>
                </a:r>
                <a:r>
                  <a:rPr lang="cs-CZ" sz="2400" dirty="0" smtClean="0"/>
                  <a:t> </a:t>
                </a:r>
                <a:r>
                  <a:rPr lang="cs-CZ" sz="2400" dirty="0" smtClean="0"/>
                  <a:t>= </a:t>
                </a:r>
                <a:r>
                  <a:rPr lang="cs-CZ" sz="2400" dirty="0" smtClean="0"/>
                  <a:t>0,6 J </a:t>
                </a:r>
                <a:endParaRPr lang="cs-CZ" sz="2400" dirty="0" smtClean="0"/>
              </a:p>
              <a:p>
                <a:r>
                  <a:rPr lang="cs-CZ" sz="2400" dirty="0" smtClean="0"/>
                  <a:t>v 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= </a:t>
                </a:r>
                <a:r>
                  <a:rPr lang="cs-CZ" sz="2400" dirty="0">
                    <a:solidFill>
                      <a:schemeClr val="tx1"/>
                    </a:solidFill>
                  </a:rPr>
                  <a:t>18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h</m:t>
                        </m:r>
                      </m:den>
                    </m:f>
                    <m:r>
                      <m:rPr>
                        <m:nor/>
                      </m:rPr>
                      <a:rPr lang="cs-CZ" sz="2400" b="0" i="0" smtClean="0">
                        <a:solidFill>
                          <a:schemeClr val="tx1"/>
                        </a:solidFill>
                        <a:latin typeface="Cambria Math"/>
                      </a:rPr>
                      <m:t>= </m:t>
                    </m:r>
                    <m:r>
                      <m:rPr>
                        <m:nor/>
                      </m:rPr>
                      <a:rPr lang="cs-CZ" sz="2400" b="0" i="0" dirty="0" smtClean="0">
                        <a:solidFill>
                          <a:schemeClr val="tx1"/>
                        </a:solidFill>
                      </a:rPr>
                      <m:t>5</m:t>
                    </m:r>
                    <m:r>
                      <m:rPr>
                        <m:nor/>
                      </m:rPr>
                      <a:rPr lang="cs-CZ" sz="2400" dirty="0">
                        <a:solidFill>
                          <a:schemeClr val="tx1"/>
                        </a:solidFill>
                      </a:rPr>
                      <m:t> </m:t>
                    </m:r>
                    <m:f>
                      <m:fPr>
                        <m:type m:val="skw"/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sz="2400" dirty="0" smtClean="0"/>
                  <a:t>m = ? </a:t>
                </a:r>
                <a:r>
                  <a:rPr lang="cs-CZ" sz="2400" dirty="0" smtClean="0"/>
                  <a:t>g</a:t>
                </a:r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284984"/>
                <a:ext cx="3312368" cy="159191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947" t="-3065" r="-9208" b="-314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499992" y="3319824"/>
                <a:ext cx="3384376" cy="2183996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Výpočet:</a:t>
                </a:r>
              </a:p>
              <a:p>
                <a:endParaRPr lang="cs-CZ" sz="2400" dirty="0"/>
              </a:p>
              <a:p>
                <a:r>
                  <a:rPr lang="cs-CZ" sz="2400" dirty="0" smtClean="0"/>
                  <a:t>m </a:t>
                </a:r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𝐸</m:t>
                        </m:r>
                        <m:r>
                          <a:rPr lang="cs-CZ" sz="2400" i="1" baseline="-25000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0,5 .</m:t>
                        </m:r>
                        <m:r>
                          <m:rPr>
                            <m:nor/>
                          </m:rPr>
                          <a:rPr lang="cs-CZ" sz="2400" dirty="0">
                            <a:latin typeface="Cambria Math" pitchFamily="18" charset="0"/>
                            <a:ea typeface="Cambria Math" pitchFamily="18" charset="0"/>
                          </a:rPr>
                          <m:t>v</m:t>
                        </m:r>
                        <m:r>
                          <m:rPr>
                            <m:nor/>
                          </m:rPr>
                          <a:rPr lang="cs-CZ" sz="2400" baseline="30000" dirty="0">
                            <a:latin typeface="Cambria Math" pitchFamily="18" charset="0"/>
                            <a:ea typeface="Cambria Math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 </a:t>
                </a:r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0,6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0,5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. 5</m:t>
                        </m:r>
                        <m:r>
                          <m:rPr>
                            <m:nor/>
                          </m:rPr>
                          <a:rPr lang="cs-CZ" sz="2400" baseline="30000" dirty="0">
                            <a:latin typeface="Cambria Math" pitchFamily="18" charset="0"/>
                            <a:ea typeface="Cambria Math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/>
              </a:p>
              <a:p>
                <a:endParaRPr lang="cs-CZ" sz="2400" dirty="0"/>
              </a:p>
              <a:p>
                <a:r>
                  <a:rPr lang="cs-CZ" sz="2400" dirty="0" smtClean="0"/>
                  <a:t>m </a:t>
                </a:r>
                <a:r>
                  <a:rPr lang="cs-CZ" sz="2400" dirty="0" smtClean="0"/>
                  <a:t>=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</a:rPr>
                      <m:t>0</m:t>
                    </m:r>
                    <m:r>
                      <a:rPr lang="cs-CZ" sz="2800" b="0" i="1" smtClean="0">
                        <a:latin typeface="Cambria Math"/>
                      </a:rPr>
                      <m:t>,048 </m:t>
                    </m:r>
                    <m:r>
                      <a:rPr lang="cs-CZ" sz="2800" b="0" i="1" smtClean="0">
                        <a:latin typeface="Cambria Math"/>
                      </a:rPr>
                      <m:t>𝑘𝑔</m:t>
                    </m:r>
                    <m:r>
                      <a:rPr lang="cs-CZ" sz="2800" b="0" i="1" smtClean="0">
                        <a:latin typeface="Cambria Math"/>
                      </a:rPr>
                      <m:t>=48 </m:t>
                    </m:r>
                    <m:r>
                      <a:rPr lang="cs-CZ" sz="2800" b="0" i="1" smtClean="0">
                        <a:latin typeface="Cambria Math"/>
                      </a:rPr>
                      <m:t>𝑔</m:t>
                    </m:r>
                  </m:oMath>
                </a14:m>
                <a:endParaRPr lang="cs-CZ" u="sng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3319824"/>
                <a:ext cx="3384376" cy="218399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2703" t="-2235" b="-50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259632" y="2132856"/>
                <a:ext cx="6473147" cy="9215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E</a:t>
                </a:r>
                <a:r>
                  <a:rPr lang="cs-CZ" sz="3600" baseline="-25000" dirty="0" err="1" smtClean="0"/>
                  <a:t>k</a:t>
                </a:r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sz="36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2.</m:t>
                        </m:r>
                      </m:den>
                    </m:f>
                    <m:r>
                      <a:rPr lang="cs-CZ" sz="3600" b="0" i="1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3600" dirty="0" smtClean="0"/>
                  <a:t>m . v</a:t>
                </a:r>
                <a:r>
                  <a:rPr lang="cs-CZ" sz="3600" baseline="30000" dirty="0" smtClean="0"/>
                  <a:t>2</a:t>
                </a:r>
                <a:r>
                  <a:rPr lang="cs-CZ" sz="3600" dirty="0" smtClean="0"/>
                  <a:t> =&gt; </a:t>
                </a:r>
                <a:r>
                  <a:rPr lang="cs-CZ" sz="3600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latin typeface="Cambria Math"/>
                          </a:rPr>
                          <m:t>𝐸</m:t>
                        </m:r>
                        <m:r>
                          <a:rPr lang="cs-CZ" sz="3600" i="1" baseline="-25000">
                            <a:latin typeface="Cambria Math"/>
                          </a:rPr>
                          <m:t>𝑘</m:t>
                        </m:r>
                      </m:num>
                      <m:den>
                        <m:r>
                          <a:rPr lang="cs-CZ" sz="3600" i="1">
                            <a:latin typeface="Cambria Math"/>
                          </a:rPr>
                          <m:t>0,5 .</m:t>
                        </m:r>
                        <m:r>
                          <m:rPr>
                            <m:nor/>
                          </m:rPr>
                          <a:rPr lang="cs-CZ" sz="3600" dirty="0">
                            <a:latin typeface="Cambria Math" pitchFamily="18" charset="0"/>
                            <a:ea typeface="Cambria Math" pitchFamily="18" charset="0"/>
                          </a:rPr>
                          <m:t>v</m:t>
                        </m:r>
                        <m:r>
                          <m:rPr>
                            <m:nor/>
                          </m:rPr>
                          <a:rPr lang="cs-CZ" sz="3600" baseline="30000" dirty="0">
                            <a:latin typeface="Cambria Math" pitchFamily="18" charset="0"/>
                            <a:ea typeface="Cambria Math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132856"/>
                <a:ext cx="6473147" cy="92159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2919" b="-52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4860032" y="476671"/>
                <a:ext cx="3312368" cy="10944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v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𝐸</m:t>
                            </m:r>
                            <m:r>
                              <a:rPr lang="cs-CZ" sz="3200" b="0" i="1" baseline="-25000" smtClean="0">
                                <a:latin typeface="Cambria Math"/>
                              </a:rPr>
                              <m:t>𝑘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</a:rPr>
                              <m:t>0,5 .  </m:t>
                            </m:r>
                            <m:r>
                              <a:rPr lang="cs-CZ" sz="3200" b="0" i="1" smtClean="0">
                                <a:latin typeface="Cambria Math"/>
                              </a:rPr>
                              <m:t>𝑚</m:t>
                            </m:r>
                          </m:den>
                        </m:f>
                      </m:e>
                    </m:rad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76671"/>
                <a:ext cx="3312368" cy="1094467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45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755576" y="602128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Hmotnost šišky je 48 gramů.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98542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slouží k procvičení vztahu pro výpočet </a:t>
            </a:r>
            <a:r>
              <a:rPr lang="cs-CZ" dirty="0" smtClean="0"/>
              <a:t>pohybové (kinetické) </a:t>
            </a:r>
            <a:r>
              <a:rPr lang="cs-CZ" dirty="0"/>
              <a:t>energie. Určeno pro žáky 8. třídy.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64847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250</TotalTime>
  <Words>124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Pohybová Energie - příklady</vt:lpstr>
      <vt:lpstr>Příklad 1 - zadání</vt:lpstr>
      <vt:lpstr>Příklad 1 - řešení</vt:lpstr>
      <vt:lpstr>Příklad 2 - zadání</vt:lpstr>
      <vt:lpstr>Příklad 2 - řešení</vt:lpstr>
      <vt:lpstr>Příklad 3 - zadání</vt:lpstr>
      <vt:lpstr>Příklad 3 - řešení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Pohybová Energie - příklady</dc:title>
  <dc:creator>Bílková Gabriela</dc:creator>
  <cp:lastModifiedBy>Dum</cp:lastModifiedBy>
  <cp:revision>11</cp:revision>
  <dcterms:created xsi:type="dcterms:W3CDTF">2013-03-28T18:56:14Z</dcterms:created>
  <dcterms:modified xsi:type="dcterms:W3CDTF">2013-10-02T13:11:29Z</dcterms:modified>
</cp:coreProperties>
</file>