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3ECC90-0226-438B-BCC2-3E4E1832E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3ECC90-0226-438B-BCC2-3E4E1832E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E3ECC90-0226-438B-BCC2-3E4E1832E2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B100FBC-BB2F-42B8-8AA2-E08F319D69E3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3ECC90-0226-438B-BCC2-3E4E1832E27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844824"/>
            <a:ext cx="7344816" cy="1102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Jednozvratná páka - příklady</a:t>
            </a:r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868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5"/>
          <p:cNvSpPr txBox="1">
            <a:spLocks/>
          </p:cNvSpPr>
          <p:nvPr/>
        </p:nvSpPr>
        <p:spPr>
          <a:xfrm>
            <a:off x="1763688" y="3140968"/>
            <a:ext cx="6552728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/>
              <a:t>NÁZEV ŠKOLY: ZŠ  KOLÍN V., MNICHOVICKÁ 62</a:t>
            </a:r>
          </a:p>
          <a:p>
            <a:r>
              <a:rPr lang="cs-CZ" sz="2200" dirty="0" smtClean="0"/>
              <a:t>AUTOR:  Gábina Průšová</a:t>
            </a:r>
          </a:p>
          <a:p>
            <a:r>
              <a:rPr lang="cs-CZ" sz="2200" dirty="0" smtClean="0"/>
              <a:t>NÁZEV: </a:t>
            </a:r>
            <a:r>
              <a:rPr lang="cs-CZ" sz="2200" dirty="0" smtClean="0"/>
              <a:t>VY_32_INOVACE_13_FY8_JEDNOZV_PAKA</a:t>
            </a:r>
            <a:endParaRPr lang="cs-CZ" sz="2200" dirty="0"/>
          </a:p>
          <a:p>
            <a:r>
              <a:rPr lang="cs-CZ" sz="2200" dirty="0" smtClean="0"/>
              <a:t>TÉMA: </a:t>
            </a:r>
            <a:r>
              <a:rPr lang="cs-CZ" sz="2200" dirty="0" smtClean="0"/>
              <a:t>Jednozvratná páka– </a:t>
            </a:r>
            <a:r>
              <a:rPr lang="cs-CZ" sz="2200" dirty="0" smtClean="0"/>
              <a:t>příklady</a:t>
            </a:r>
          </a:p>
          <a:p>
            <a:r>
              <a:rPr lang="cs-CZ" sz="2200" dirty="0" smtClean="0"/>
              <a:t>DATUM: </a:t>
            </a:r>
            <a:r>
              <a:rPr lang="cs-CZ" sz="2200" dirty="0" smtClean="0"/>
              <a:t>říjen 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103620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Jednozvratná páka – princip činnosti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187624" y="4886020"/>
            <a:ext cx="6912768" cy="0"/>
          </a:xfrm>
          <a:prstGeom prst="line">
            <a:avLst/>
          </a:prstGeom>
          <a:ln w="1016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6" name="Násobení 5"/>
          <p:cNvSpPr/>
          <p:nvPr/>
        </p:nvSpPr>
        <p:spPr>
          <a:xfrm>
            <a:off x="1193662" y="4706020"/>
            <a:ext cx="401805" cy="360000"/>
          </a:xfrm>
          <a:prstGeom prst="mathMultiply">
            <a:avLst/>
          </a:prstGeom>
          <a:solidFill>
            <a:schemeClr val="tx1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1394564" y="2221724"/>
            <a:ext cx="4041532" cy="2664296"/>
          </a:xfrm>
          <a:prstGeom prst="line">
            <a:avLst/>
          </a:prstGeom>
          <a:ln w="539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5076056" y="1789676"/>
            <a:ext cx="360040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ravá složená závorka 12"/>
          <p:cNvSpPr/>
          <p:nvPr/>
        </p:nvSpPr>
        <p:spPr>
          <a:xfrm rot="3369474">
            <a:off x="3334982" y="1312745"/>
            <a:ext cx="436590" cy="4859577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á složená závorka 13"/>
          <p:cNvSpPr/>
          <p:nvPr/>
        </p:nvSpPr>
        <p:spPr>
          <a:xfrm rot="3369474" flipH="1">
            <a:off x="1541285" y="3922405"/>
            <a:ext cx="378835" cy="1039167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69949" y="5066020"/>
            <a:ext cx="2251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Osa otáčení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3861048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– rameno síly F</a:t>
            </a:r>
            <a:r>
              <a:rPr lang="cs-CZ" sz="2000" b="1" baseline="-25000" dirty="0" smtClean="0"/>
              <a:t>1</a:t>
            </a:r>
            <a:endParaRPr lang="cs-CZ" sz="2000" b="1" baseline="-25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2048" y="3848657"/>
            <a:ext cx="1475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– rameno </a:t>
            </a:r>
          </a:p>
          <a:p>
            <a:r>
              <a:rPr lang="cs-CZ" sz="2000" b="1" dirty="0" smtClean="0"/>
              <a:t>síly F</a:t>
            </a:r>
            <a:r>
              <a:rPr lang="cs-CZ" sz="2000" b="1" baseline="-25000" dirty="0" smtClean="0"/>
              <a:t>2</a:t>
            </a:r>
            <a:endParaRPr lang="cs-CZ" sz="2000" b="1" baseline="-25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25620" y="2828797"/>
            <a:ext cx="937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síla F</a:t>
            </a:r>
            <a:r>
              <a:rPr lang="cs-CZ" sz="2000" b="1" baseline="-25000" dirty="0"/>
              <a:t>2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076978" y="1589621"/>
            <a:ext cx="937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síla F</a:t>
            </a:r>
            <a:r>
              <a:rPr lang="cs-CZ" sz="2000" b="1" baseline="-25000" dirty="0" smtClean="0"/>
              <a:t>1</a:t>
            </a:r>
            <a:endParaRPr lang="cs-CZ" sz="2000" b="1" baseline="-250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394564" y="3301844"/>
            <a:ext cx="873180" cy="100811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995936" y="5127575"/>
            <a:ext cx="633670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Páka bude v rovnováze pokud: </a:t>
            </a:r>
          </a:p>
          <a:p>
            <a:endParaRPr lang="cs-CZ" sz="2400" b="1" dirty="0"/>
          </a:p>
          <a:p>
            <a:r>
              <a:rPr lang="cs-CZ" sz="3200" b="1" dirty="0" smtClean="0">
                <a:solidFill>
                  <a:srgbClr val="FF0000"/>
                </a:solidFill>
              </a:rPr>
              <a:t>F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3200" b="1" dirty="0" smtClean="0">
                <a:solidFill>
                  <a:srgbClr val="FF0000"/>
                </a:solidFill>
              </a:rPr>
              <a:t> . r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1  </a:t>
            </a:r>
            <a:r>
              <a:rPr lang="cs-CZ" sz="3200" b="1" dirty="0" smtClean="0">
                <a:solidFill>
                  <a:srgbClr val="FF0000"/>
                </a:solidFill>
              </a:rPr>
              <a:t>=  F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 . r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</a:p>
          <a:p>
            <a:endParaRPr lang="cs-CZ" b="1" baseline="-25000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5198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 1 - zadání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187624" y="4886020"/>
            <a:ext cx="6912768" cy="0"/>
          </a:xfrm>
          <a:prstGeom prst="line">
            <a:avLst/>
          </a:prstGeom>
          <a:ln w="1016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6" name="Násobení 5"/>
          <p:cNvSpPr/>
          <p:nvPr/>
        </p:nvSpPr>
        <p:spPr>
          <a:xfrm>
            <a:off x="1193662" y="4706020"/>
            <a:ext cx="401805" cy="360000"/>
          </a:xfrm>
          <a:prstGeom prst="mathMultiply">
            <a:avLst/>
          </a:prstGeom>
          <a:solidFill>
            <a:schemeClr val="tx1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1394564" y="2221724"/>
            <a:ext cx="4041532" cy="2664296"/>
          </a:xfrm>
          <a:prstGeom prst="line">
            <a:avLst/>
          </a:prstGeom>
          <a:ln w="539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5076056" y="1789676"/>
            <a:ext cx="360040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ravá složená závorka 12"/>
          <p:cNvSpPr/>
          <p:nvPr/>
        </p:nvSpPr>
        <p:spPr>
          <a:xfrm rot="3369474">
            <a:off x="3334982" y="1312745"/>
            <a:ext cx="436590" cy="4859577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á složená závorka 13"/>
          <p:cNvSpPr/>
          <p:nvPr/>
        </p:nvSpPr>
        <p:spPr>
          <a:xfrm rot="3369474" flipH="1">
            <a:off x="1600817" y="3810810"/>
            <a:ext cx="409706" cy="1198990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69949" y="5066020"/>
            <a:ext cx="2251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Osa otáčení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3861048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= ?</a:t>
            </a:r>
            <a:endParaRPr lang="cs-CZ" sz="2000" b="1" baseline="-25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8072" y="3848657"/>
            <a:ext cx="1475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= 5 cm</a:t>
            </a:r>
            <a:endParaRPr lang="cs-CZ" sz="2000" b="1" baseline="-25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3266" y="2828797"/>
            <a:ext cx="13024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F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 10 N</a:t>
            </a:r>
            <a:endParaRPr lang="cs-CZ" sz="20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544501" y="3238477"/>
            <a:ext cx="873180" cy="100811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741808" y="1605590"/>
            <a:ext cx="15142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F</a:t>
            </a:r>
            <a:r>
              <a:rPr lang="cs-CZ" sz="2000" b="1" baseline="-25000" dirty="0"/>
              <a:t>1</a:t>
            </a:r>
            <a:r>
              <a:rPr lang="cs-CZ" sz="2000" b="1" baseline="-25000" dirty="0" smtClean="0"/>
              <a:t> </a:t>
            </a:r>
            <a:r>
              <a:rPr lang="cs-CZ" sz="2000" b="1" dirty="0" smtClean="0"/>
              <a:t>= 2,5 N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5327630"/>
            <a:ext cx="5256584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Dopočítej rameno síly </a:t>
            </a:r>
            <a:r>
              <a:rPr lang="cs-CZ" sz="2400" b="1" dirty="0" smtClean="0"/>
              <a:t>F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tak, aby platila podmínka rovnováhy na jednozvratné páce.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45771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 1 -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6067212" y="2924944"/>
                <a:ext cx="2969283" cy="21008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1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. r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1  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=  F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. r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2</a:t>
                </a:r>
                <a:endParaRPr lang="cs-CZ" sz="3200" b="1" baseline="-25000" dirty="0">
                  <a:solidFill>
                    <a:srgbClr val="FF0000"/>
                  </a:solidFill>
                </a:endParaRPr>
              </a:p>
              <a:p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r</a:t>
                </a:r>
                <a:r>
                  <a:rPr lang="cs-CZ" sz="2800" b="1" baseline="-25000" dirty="0" smtClean="0">
                    <a:solidFill>
                      <a:srgbClr val="FF0000"/>
                    </a:solidFill>
                  </a:rPr>
                  <a:t>1 </a:t>
                </a:r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F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rgbClr val="FF0000"/>
                            </a:solidFill>
                          </a:rPr>
                          <m:t>2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 . 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rgbClr val="FF0000"/>
                            </a:solidFill>
                          </a:rPr>
                          <m:t>2 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F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rgbClr val="FF0000"/>
                            </a:solidFill>
                          </a:rPr>
                          <m:t>1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7212" y="2924944"/>
                <a:ext cx="2969283" cy="2100896"/>
              </a:xfrm>
              <a:prstGeom prst="rect">
                <a:avLst/>
              </a:prstGeom>
              <a:blipFill rotWithShape="1">
                <a:blip r:embed="rId2"/>
                <a:stretch>
                  <a:fillRect l="-5133" t="-34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>
            <a:off x="1206644" y="4641702"/>
            <a:ext cx="6912768" cy="0"/>
          </a:xfrm>
          <a:prstGeom prst="line">
            <a:avLst/>
          </a:prstGeom>
          <a:ln w="1016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2" name="Násobení 21"/>
          <p:cNvSpPr/>
          <p:nvPr/>
        </p:nvSpPr>
        <p:spPr>
          <a:xfrm>
            <a:off x="1212682" y="4461702"/>
            <a:ext cx="401805" cy="360000"/>
          </a:xfrm>
          <a:prstGeom prst="mathMultiply">
            <a:avLst/>
          </a:prstGeom>
          <a:solidFill>
            <a:schemeClr val="tx1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 flipV="1">
            <a:off x="1413584" y="1977406"/>
            <a:ext cx="4041532" cy="2664296"/>
          </a:xfrm>
          <a:prstGeom prst="line">
            <a:avLst/>
          </a:prstGeom>
          <a:ln w="539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5095076" y="1545358"/>
            <a:ext cx="360040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ravá složená závorka 24"/>
          <p:cNvSpPr/>
          <p:nvPr/>
        </p:nvSpPr>
        <p:spPr>
          <a:xfrm rot="3369474">
            <a:off x="3354002" y="1068427"/>
            <a:ext cx="436590" cy="4859577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ravá složená závorka 25"/>
          <p:cNvSpPr/>
          <p:nvPr/>
        </p:nvSpPr>
        <p:spPr>
          <a:xfrm rot="3369474" flipH="1">
            <a:off x="1619837" y="3566492"/>
            <a:ext cx="409706" cy="1198990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88969" y="4821702"/>
            <a:ext cx="2251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Osa otáčení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366884" y="3616730"/>
            <a:ext cx="11510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= ?</a:t>
            </a:r>
            <a:endParaRPr lang="cs-CZ" sz="2000" b="1" baseline="-25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7092" y="3604339"/>
            <a:ext cx="1475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= 5 cm</a:t>
            </a:r>
            <a:endParaRPr lang="cs-CZ" sz="2000" b="1" baseline="-25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912286" y="2584479"/>
            <a:ext cx="13024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F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 10 N</a:t>
            </a:r>
            <a:endParaRPr lang="cs-CZ" sz="2000" b="1" dirty="0"/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1563521" y="2994159"/>
            <a:ext cx="873180" cy="100811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760828" y="1361272"/>
            <a:ext cx="15142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F</a:t>
            </a:r>
            <a:r>
              <a:rPr lang="cs-CZ" sz="2000" b="1" baseline="-25000" dirty="0"/>
              <a:t>1</a:t>
            </a:r>
            <a:r>
              <a:rPr lang="cs-CZ" sz="2000" b="1" baseline="-25000" dirty="0" smtClean="0"/>
              <a:t> </a:t>
            </a:r>
            <a:r>
              <a:rPr lang="cs-CZ" sz="2000" b="1" dirty="0" smtClean="0"/>
              <a:t>= 2,5 N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012160" y="1124744"/>
            <a:ext cx="3113299" cy="156966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Dopočítej rameno síly </a:t>
            </a:r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F</a:t>
            </a:r>
            <a:r>
              <a:rPr lang="cs-CZ" sz="2400" b="1" baseline="-25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</a:t>
            </a:r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tak, aby platila podmínka rovnováhy na jednozvratné páce.</a:t>
            </a:r>
            <a:endParaRPr lang="cs-CZ" sz="2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3851920" y="5050892"/>
                <a:ext cx="4807466" cy="826380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</a:rPr>
                  <a:t>r</a:t>
                </a:r>
                <a:r>
                  <a:rPr lang="cs-CZ" sz="2800" b="1" baseline="-25000" dirty="0" smtClean="0">
                    <a:solidFill>
                      <a:schemeClr val="tx1"/>
                    </a:solidFill>
                  </a:rPr>
                  <a:t>1 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F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chemeClr val="tx1"/>
                            </a:solidFill>
                          </a:rPr>
                          <m:t>2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 . 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chemeClr val="tx1"/>
                            </a:solidFill>
                          </a:rPr>
                          <m:t>2 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F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chemeClr val="tx1"/>
                            </a:solidFill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10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 . </m:t>
                        </m:r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5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chemeClr val="tx1"/>
                            </a:solidFill>
                          </a:rPr>
                          <m:t> 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2,5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:r>
                  <a:rPr lang="cs-CZ" sz="2800" b="1" u="sng" dirty="0" smtClean="0"/>
                  <a:t>20 cm </a:t>
                </a:r>
                <a:endParaRPr lang="cs-CZ" sz="2800" b="1" u="sng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5050892"/>
                <a:ext cx="4807466" cy="826380"/>
              </a:xfrm>
              <a:prstGeom prst="rect">
                <a:avLst/>
              </a:prstGeom>
              <a:blipFill rotWithShape="1">
                <a:blip r:embed="rId3"/>
                <a:stretch>
                  <a:fillRect l="-2662" b="-37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23528" y="6237312"/>
            <a:ext cx="8535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Aby byla splněna podmínka rovnováhy, je rameno síly </a:t>
            </a:r>
            <a:r>
              <a:rPr lang="cs-CZ" sz="2400" b="1" dirty="0" smtClean="0"/>
              <a:t>F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 20 cm.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50162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 2 - zadání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187624" y="4886020"/>
            <a:ext cx="6912768" cy="0"/>
          </a:xfrm>
          <a:prstGeom prst="line">
            <a:avLst/>
          </a:prstGeom>
          <a:ln w="1016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6" name="Násobení 5"/>
          <p:cNvSpPr/>
          <p:nvPr/>
        </p:nvSpPr>
        <p:spPr>
          <a:xfrm>
            <a:off x="1193662" y="4706020"/>
            <a:ext cx="401805" cy="360000"/>
          </a:xfrm>
          <a:prstGeom prst="mathMultiply">
            <a:avLst/>
          </a:prstGeom>
          <a:solidFill>
            <a:schemeClr val="tx1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1394564" y="2221724"/>
            <a:ext cx="4041532" cy="2664296"/>
          </a:xfrm>
          <a:prstGeom prst="line">
            <a:avLst/>
          </a:prstGeom>
          <a:ln w="539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5076056" y="1789676"/>
            <a:ext cx="360040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ravá složená závorka 12"/>
          <p:cNvSpPr/>
          <p:nvPr/>
        </p:nvSpPr>
        <p:spPr>
          <a:xfrm rot="3369474">
            <a:off x="3334982" y="1312745"/>
            <a:ext cx="436590" cy="4859577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á složená závorka 13"/>
          <p:cNvSpPr/>
          <p:nvPr/>
        </p:nvSpPr>
        <p:spPr>
          <a:xfrm rot="3369474" flipH="1">
            <a:off x="1600817" y="3810810"/>
            <a:ext cx="409706" cy="1198990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69949" y="5066020"/>
            <a:ext cx="2251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Osa otáčení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3861048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= 400 cm</a:t>
            </a:r>
            <a:endParaRPr lang="cs-CZ" sz="2000" b="1" baseline="-25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8072" y="3848657"/>
            <a:ext cx="1475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= 1 m</a:t>
            </a:r>
            <a:endParaRPr lang="cs-CZ" sz="2000" b="1" baseline="-25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3266" y="2828797"/>
            <a:ext cx="13024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F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 ? N</a:t>
            </a:r>
            <a:endParaRPr lang="cs-CZ" sz="20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544501" y="3238477"/>
            <a:ext cx="873180" cy="100811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741808" y="1605590"/>
            <a:ext cx="15142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F</a:t>
            </a:r>
            <a:r>
              <a:rPr lang="cs-CZ" sz="2000" b="1" baseline="-25000" dirty="0"/>
              <a:t>1</a:t>
            </a:r>
            <a:r>
              <a:rPr lang="cs-CZ" sz="2000" b="1" baseline="-25000" dirty="0" smtClean="0"/>
              <a:t> </a:t>
            </a:r>
            <a:r>
              <a:rPr lang="cs-CZ" sz="2000" b="1" dirty="0" smtClean="0"/>
              <a:t>= 15 N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5327630"/>
            <a:ext cx="5256584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Dopočítej sílu </a:t>
            </a:r>
            <a:r>
              <a:rPr lang="cs-CZ" sz="2400" b="1" dirty="0" smtClean="0"/>
              <a:t>F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tak, aby platila podmínka rovnováhy na jednozvratné páce.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43423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026" y="358552"/>
            <a:ext cx="8686800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Příklad 2 -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6067212" y="2924944"/>
                <a:ext cx="2969283" cy="21008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1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. r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1  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=  F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. r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2</a:t>
                </a:r>
                <a:endParaRPr lang="cs-CZ" sz="3200" b="1" baseline="-25000" dirty="0">
                  <a:solidFill>
                    <a:srgbClr val="FF0000"/>
                  </a:solidFill>
                </a:endParaRPr>
              </a:p>
              <a:p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2800" b="1" baseline="-25000" dirty="0" smtClean="0">
                    <a:solidFill>
                      <a:srgbClr val="FF0000"/>
                    </a:solidFill>
                  </a:rPr>
                  <a:t>2 </a:t>
                </a:r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F</m:t>
                        </m:r>
                        <m:r>
                          <m:rPr>
                            <m:nor/>
                          </m:rPr>
                          <a:rPr lang="cs-CZ" sz="2800" b="1" i="0" baseline="-25000" dirty="0" smtClean="0">
                            <a:solidFill>
                              <a:srgbClr val="FF0000"/>
                            </a:solidFill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 . 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800" b="1" i="0" baseline="-25000" dirty="0" smtClean="0">
                            <a:solidFill>
                              <a:srgbClr val="FF0000"/>
                            </a:solidFill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rgbClr val="FF0000"/>
                            </a:solidFill>
                          </a:rPr>
                          <m:t> 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rgbClr val="FF0000"/>
                            </a:solidFill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800" b="1" i="0" baseline="-25000" dirty="0" smtClean="0">
                            <a:solidFill>
                              <a:srgbClr val="FF0000"/>
                            </a:solidFill>
                          </a:rPr>
                          <m:t>2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7212" y="2924944"/>
                <a:ext cx="2969283" cy="2100896"/>
              </a:xfrm>
              <a:prstGeom prst="rect">
                <a:avLst/>
              </a:prstGeom>
              <a:blipFill rotWithShape="1">
                <a:blip r:embed="rId2"/>
                <a:stretch>
                  <a:fillRect l="-5133" t="-34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488969" y="4821702"/>
            <a:ext cx="2251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Osa otáčení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3851920" y="5050892"/>
                <a:ext cx="4807466" cy="782522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</a:rPr>
                  <a:t>F</a:t>
                </a:r>
                <a:r>
                  <a:rPr lang="cs-CZ" sz="2800" b="1" baseline="-25000" dirty="0" smtClean="0">
                    <a:solidFill>
                      <a:schemeClr val="tx1"/>
                    </a:solidFill>
                  </a:rPr>
                  <a:t>2 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F</m:t>
                        </m:r>
                        <m:r>
                          <m:rPr>
                            <m:nor/>
                          </m:rPr>
                          <a:rPr lang="cs-CZ" sz="2800" b="1" i="0" baseline="-25000" dirty="0" smtClean="0">
                            <a:solidFill>
                              <a:schemeClr val="tx1"/>
                            </a:solidFill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 . 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800" b="1" i="0" baseline="-25000" dirty="0" smtClean="0">
                            <a:solidFill>
                              <a:schemeClr val="tx1"/>
                            </a:solidFill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chemeClr val="tx1"/>
                            </a:solidFill>
                          </a:rPr>
                          <m:t> 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800" b="1" i="0" baseline="-25000" dirty="0" smtClean="0">
                            <a:solidFill>
                              <a:schemeClr val="tx1"/>
                            </a:solidFill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15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 . </m:t>
                        </m:r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4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chemeClr val="tx1"/>
                            </a:solidFill>
                          </a:rPr>
                          <m:t> 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:r>
                  <a:rPr lang="cs-CZ" sz="2800" b="1" u="sng" dirty="0" smtClean="0"/>
                  <a:t>60 N</a:t>
                </a:r>
                <a:endParaRPr lang="cs-CZ" sz="2800" b="1" u="sng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5050892"/>
                <a:ext cx="4807466" cy="782522"/>
              </a:xfrm>
              <a:prstGeom prst="rect">
                <a:avLst/>
              </a:prstGeom>
              <a:blipFill rotWithShape="1">
                <a:blip r:embed="rId3"/>
                <a:stretch>
                  <a:fillRect l="-2662" b="-9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23528" y="6237312"/>
            <a:ext cx="72991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Aby byla splněna podmínka rovnováhy, je síla </a:t>
            </a:r>
            <a:r>
              <a:rPr lang="cs-CZ" sz="2400" b="1" dirty="0" smtClean="0"/>
              <a:t>F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 60 N. 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1139327"/>
            <a:ext cx="3113299" cy="156966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Dopočítej sílu F</a:t>
            </a:r>
            <a:r>
              <a:rPr lang="cs-CZ" sz="2400" b="1" baseline="-25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tak, aby platila podmínka rovnováhy na jednozvratné páce.</a:t>
            </a:r>
            <a:endParaRPr lang="cs-CZ" sz="2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827584" y="4694196"/>
            <a:ext cx="6912768" cy="0"/>
          </a:xfrm>
          <a:prstGeom prst="line">
            <a:avLst/>
          </a:prstGeom>
          <a:ln w="1016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5" name="Násobení 34"/>
          <p:cNvSpPr/>
          <p:nvPr/>
        </p:nvSpPr>
        <p:spPr>
          <a:xfrm>
            <a:off x="833622" y="4514196"/>
            <a:ext cx="401805" cy="360000"/>
          </a:xfrm>
          <a:prstGeom prst="mathMultiply">
            <a:avLst/>
          </a:prstGeom>
          <a:solidFill>
            <a:schemeClr val="tx1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 flipV="1">
            <a:off x="1034524" y="2029900"/>
            <a:ext cx="4041532" cy="2664296"/>
          </a:xfrm>
          <a:prstGeom prst="line">
            <a:avLst/>
          </a:prstGeom>
          <a:ln w="539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 flipV="1">
            <a:off x="4716016" y="1597852"/>
            <a:ext cx="360040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Pravá složená závorka 37"/>
          <p:cNvSpPr/>
          <p:nvPr/>
        </p:nvSpPr>
        <p:spPr>
          <a:xfrm rot="3369474">
            <a:off x="2974942" y="1120921"/>
            <a:ext cx="436590" cy="4859577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ravá složená závorka 38"/>
          <p:cNvSpPr/>
          <p:nvPr/>
        </p:nvSpPr>
        <p:spPr>
          <a:xfrm rot="3369474" flipH="1">
            <a:off x="1240777" y="3618986"/>
            <a:ext cx="409706" cy="1198990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2987824" y="3669224"/>
            <a:ext cx="23451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= 400 cm = 4 m</a:t>
            </a:r>
            <a:endParaRPr lang="cs-CZ" sz="2000" b="1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88032" y="3656833"/>
            <a:ext cx="1475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= 1 m</a:t>
            </a:r>
            <a:endParaRPr lang="cs-CZ" sz="2000" b="1" baseline="-25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33226" y="2636973"/>
            <a:ext cx="13024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F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 ? N</a:t>
            </a:r>
            <a:endParaRPr lang="cs-CZ" sz="2000" b="1" dirty="0"/>
          </a:p>
        </p:txBody>
      </p:sp>
      <p:cxnSp>
        <p:nvCxnSpPr>
          <p:cNvPr id="43" name="Přímá spojnice se šipkou 42"/>
          <p:cNvCxnSpPr/>
          <p:nvPr/>
        </p:nvCxnSpPr>
        <p:spPr>
          <a:xfrm>
            <a:off x="1184461" y="3046653"/>
            <a:ext cx="873180" cy="100811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3489780" y="1444075"/>
            <a:ext cx="15142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F</a:t>
            </a:r>
            <a:r>
              <a:rPr lang="cs-CZ" sz="2000" b="1" baseline="-25000" dirty="0"/>
              <a:t>1</a:t>
            </a:r>
            <a:r>
              <a:rPr lang="cs-CZ" sz="2000" b="1" baseline="-25000" dirty="0" smtClean="0"/>
              <a:t> </a:t>
            </a:r>
            <a:r>
              <a:rPr lang="cs-CZ" sz="2000" b="1" dirty="0" smtClean="0"/>
              <a:t>= 15 N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509639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slouží k </a:t>
            </a:r>
            <a:r>
              <a:rPr lang="cs-CZ" dirty="0" smtClean="0"/>
              <a:t>procvičení výpočtu rovnováhy u jednozvratné páky. Určeno </a:t>
            </a:r>
            <a:r>
              <a:rPr lang="cs-CZ" dirty="0"/>
              <a:t>pro žáky 8. třídy.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2520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48</TotalTime>
  <Words>333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Jednozvratná páka – princip činnosti</vt:lpstr>
      <vt:lpstr>Příklad 1 - zadání</vt:lpstr>
      <vt:lpstr>Příklad 1 - řešení</vt:lpstr>
      <vt:lpstr>Příklad 2 - zadání</vt:lpstr>
      <vt:lpstr>Příklad 2 - řešení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Bílková Gabriela</dc:creator>
  <cp:lastModifiedBy>Bílková Gabriela</cp:lastModifiedBy>
  <cp:revision>6</cp:revision>
  <dcterms:created xsi:type="dcterms:W3CDTF">2013-04-24T11:57:32Z</dcterms:created>
  <dcterms:modified xsi:type="dcterms:W3CDTF">2013-04-24T12:45:42Z</dcterms:modified>
</cp:coreProperties>
</file>