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B100FBC-BB2F-42B8-8AA2-E08F319D69E3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3ECC90-0226-438B-BCC2-3E4E1832E2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844824"/>
            <a:ext cx="7344816" cy="1102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Dvojzvratná páka - příklady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868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obsah 5"/>
          <p:cNvSpPr txBox="1">
            <a:spLocks/>
          </p:cNvSpPr>
          <p:nvPr/>
        </p:nvSpPr>
        <p:spPr>
          <a:xfrm>
            <a:off x="1763688" y="3140968"/>
            <a:ext cx="6552728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/>
              <a:t>NÁZEV ŠKOLY: ZŠ  KOLÍN V., MNICHOVICKÁ 62</a:t>
            </a:r>
          </a:p>
          <a:p>
            <a:r>
              <a:rPr lang="cs-CZ" sz="2200" dirty="0" smtClean="0"/>
              <a:t>AUTOR:  Gábina Průšová</a:t>
            </a:r>
          </a:p>
          <a:p>
            <a:r>
              <a:rPr lang="cs-CZ" sz="2200" dirty="0" smtClean="0"/>
              <a:t>NÁZEV: VY_32_INOVACE_14_FY8_DVOJZV_PAKA</a:t>
            </a:r>
            <a:endParaRPr lang="cs-CZ" sz="2200" dirty="0"/>
          </a:p>
          <a:p>
            <a:r>
              <a:rPr lang="cs-CZ" sz="2200" dirty="0" smtClean="0"/>
              <a:t>TÉMA: Dvojzvratná páka– příklady</a:t>
            </a:r>
          </a:p>
          <a:p>
            <a:r>
              <a:rPr lang="cs-CZ" sz="2200" dirty="0" smtClean="0"/>
              <a:t>DATUM: říjen 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4103620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Přímá spojnice 7"/>
          <p:cNvCxnSpPr/>
          <p:nvPr/>
        </p:nvCxnSpPr>
        <p:spPr>
          <a:xfrm flipV="1">
            <a:off x="2520418" y="2692145"/>
            <a:ext cx="4680520" cy="857363"/>
          </a:xfrm>
          <a:prstGeom prst="line">
            <a:avLst/>
          </a:prstGeom>
          <a:ln w="539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Dvojzvratná páka – princip činnosti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013003" y="3829110"/>
            <a:ext cx="6912768" cy="0"/>
          </a:xfrm>
          <a:prstGeom prst="line">
            <a:avLst/>
          </a:prstGeom>
          <a:ln w="1016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6" name="Násobení 5"/>
          <p:cNvSpPr/>
          <p:nvPr/>
        </p:nvSpPr>
        <p:spPr>
          <a:xfrm>
            <a:off x="3876075" y="3056658"/>
            <a:ext cx="401805" cy="360000"/>
          </a:xfrm>
          <a:prstGeom prst="mathMultiply">
            <a:avLst/>
          </a:prstGeom>
          <a:solidFill>
            <a:schemeClr val="tx1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6980165" y="2126419"/>
            <a:ext cx="180020" cy="5419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ravá složená závorka 12"/>
          <p:cNvSpPr/>
          <p:nvPr/>
        </p:nvSpPr>
        <p:spPr>
          <a:xfrm rot="15557935">
            <a:off x="5390851" y="1202180"/>
            <a:ext cx="375741" cy="3103994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á složená závorka 13"/>
          <p:cNvSpPr/>
          <p:nvPr/>
        </p:nvSpPr>
        <p:spPr>
          <a:xfrm rot="4678283" flipH="1">
            <a:off x="3054071" y="2447427"/>
            <a:ext cx="378835" cy="1504772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185060" y="3973126"/>
            <a:ext cx="225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otáčení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44142" y="2164794"/>
            <a:ext cx="2244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– rameno síly F</a:t>
            </a:r>
            <a:r>
              <a:rPr lang="cs-CZ" sz="2000" b="1" baseline="-25000" dirty="0" smtClean="0"/>
              <a:t>1</a:t>
            </a:r>
            <a:endParaRPr lang="cs-CZ" sz="2000" b="1" baseline="-2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13632" y="2538659"/>
            <a:ext cx="1475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– rameno </a:t>
            </a:r>
          </a:p>
          <a:p>
            <a:r>
              <a:rPr lang="cs-CZ" sz="2000" b="1" dirty="0" smtClean="0"/>
              <a:t>síly F</a:t>
            </a:r>
            <a:r>
              <a:rPr lang="cs-CZ" sz="2000" b="1" baseline="-25000" dirty="0" smtClean="0"/>
              <a:t>2</a:t>
            </a:r>
            <a:endParaRPr lang="cs-CZ" sz="2000" b="1" baseline="-25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89896" y="4045134"/>
            <a:ext cx="937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síla F</a:t>
            </a:r>
            <a:r>
              <a:rPr lang="cs-CZ" sz="2000" b="1" baseline="-25000" dirty="0"/>
              <a:t>2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730456" y="1772816"/>
            <a:ext cx="937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síla F</a:t>
            </a:r>
            <a:r>
              <a:rPr lang="cs-CZ" sz="2000" b="1" baseline="-25000" dirty="0" smtClean="0"/>
              <a:t>1</a:t>
            </a:r>
            <a:endParaRPr lang="cs-CZ" sz="2000" b="1" baseline="-250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514870" y="3549508"/>
            <a:ext cx="103057" cy="639642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360449" y="4941168"/>
            <a:ext cx="4218272" cy="16004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Páka bude v rovnováze pokud: </a:t>
            </a:r>
          </a:p>
          <a:p>
            <a:pPr algn="ctr"/>
            <a:endParaRPr lang="cs-CZ" sz="2400" b="1" dirty="0"/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F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</a:rPr>
              <a:t> . r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1  </a:t>
            </a:r>
            <a:r>
              <a:rPr lang="cs-CZ" sz="3200" b="1" dirty="0" smtClean="0">
                <a:solidFill>
                  <a:srgbClr val="FF0000"/>
                </a:solidFill>
              </a:rPr>
              <a:t>=  F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 . r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endParaRPr lang="cs-CZ" b="1" baseline="-25000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3" name="Rovnoramenný trojúhelník 22"/>
          <p:cNvSpPr/>
          <p:nvPr/>
        </p:nvSpPr>
        <p:spPr>
          <a:xfrm>
            <a:off x="3815821" y="3269906"/>
            <a:ext cx="528321" cy="55920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5198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Příklad 1 - zadání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5327630"/>
            <a:ext cx="525658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Dopočítej rameno síly F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tak, aby platila podmínka rovnováhy na dvojzvratné páce.</a:t>
            </a:r>
            <a:endParaRPr lang="cs-CZ" sz="2400" b="1" dirty="0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2520418" y="2692145"/>
            <a:ext cx="4680520" cy="857363"/>
          </a:xfrm>
          <a:prstGeom prst="line">
            <a:avLst/>
          </a:prstGeom>
          <a:ln w="539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013003" y="3829110"/>
            <a:ext cx="6912768" cy="0"/>
          </a:xfrm>
          <a:prstGeom prst="line">
            <a:avLst/>
          </a:prstGeom>
          <a:ln w="1016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4" name="Násobení 23"/>
          <p:cNvSpPr/>
          <p:nvPr/>
        </p:nvSpPr>
        <p:spPr>
          <a:xfrm>
            <a:off x="3876075" y="3056658"/>
            <a:ext cx="401805" cy="360000"/>
          </a:xfrm>
          <a:prstGeom prst="mathMultiply">
            <a:avLst/>
          </a:prstGeom>
          <a:solidFill>
            <a:schemeClr val="tx1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se šipkou 24"/>
          <p:cNvCxnSpPr/>
          <p:nvPr/>
        </p:nvCxnSpPr>
        <p:spPr>
          <a:xfrm flipH="1" flipV="1">
            <a:off x="6980165" y="2126419"/>
            <a:ext cx="180020" cy="5419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Pravá složená závorka 25"/>
          <p:cNvSpPr/>
          <p:nvPr/>
        </p:nvSpPr>
        <p:spPr>
          <a:xfrm rot="15557935">
            <a:off x="5390851" y="1202180"/>
            <a:ext cx="375741" cy="3103994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ravá složená závorka 26"/>
          <p:cNvSpPr/>
          <p:nvPr/>
        </p:nvSpPr>
        <p:spPr>
          <a:xfrm rot="4678283" flipH="1">
            <a:off x="3054071" y="2447427"/>
            <a:ext cx="378835" cy="1504772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185060" y="3973126"/>
            <a:ext cx="225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otáčení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40186" y="2164794"/>
            <a:ext cx="14159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= ? cm</a:t>
            </a:r>
            <a:endParaRPr lang="cs-CZ" sz="2000" b="1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13632" y="2538659"/>
            <a:ext cx="1475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 = 10 cm</a:t>
            </a:r>
            <a:endParaRPr lang="cs-CZ" sz="2000" b="1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91241" y="1764684"/>
            <a:ext cx="12345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1 </a:t>
            </a:r>
            <a:r>
              <a:rPr lang="cs-CZ" sz="2000" b="1" dirty="0" smtClean="0"/>
              <a:t>= 75 N</a:t>
            </a:r>
            <a:endParaRPr lang="cs-CZ" sz="2000" b="1" baseline="-25000" dirty="0"/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2514870" y="3549508"/>
            <a:ext cx="103057" cy="639642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vnoramenný trojúhelník 33"/>
          <p:cNvSpPr/>
          <p:nvPr/>
        </p:nvSpPr>
        <p:spPr>
          <a:xfrm>
            <a:off x="3815821" y="3269906"/>
            <a:ext cx="528321" cy="55920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691680" y="4325034"/>
            <a:ext cx="1393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 150 N</a:t>
            </a:r>
            <a:endParaRPr lang="cs-CZ" sz="2000" b="1" baseline="-25000" dirty="0"/>
          </a:p>
        </p:txBody>
      </p:sp>
    </p:spTree>
    <p:extLst>
      <p:ext uri="{BB962C8B-B14F-4D97-AF65-F5344CB8AC3E}">
        <p14:creationId xmlns:p14="http://schemas.microsoft.com/office/powerpoint/2010/main" xmlns="" val="1045771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Příklad 1 - řešení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2682837" y="4283721"/>
                <a:ext cx="2969283" cy="1823897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1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. r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1  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=  F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. r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2</a:t>
                </a:r>
                <a:endParaRPr lang="cs-CZ" sz="3200" b="1" baseline="-25000" dirty="0">
                  <a:solidFill>
                    <a:srgbClr val="FF0000"/>
                  </a:solidFill>
                </a:endParaRPr>
              </a:p>
              <a:p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r</a:t>
                </a:r>
                <a:r>
                  <a:rPr lang="cs-CZ" sz="2800" b="1" baseline="-25000" dirty="0" smtClean="0">
                    <a:solidFill>
                      <a:srgbClr val="FF0000"/>
                    </a:solidFill>
                  </a:rPr>
                  <a:t>1 </a:t>
                </a:r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rgbClr val="FF0000"/>
                            </a:solidFill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rgbClr val="FF0000"/>
                            </a:solidFill>
                          </a:rPr>
                          <m:t>2 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rgbClr val="FF0000"/>
                            </a:solidFill>
                          </a:rPr>
                          <m:t>1</m:t>
                        </m:r>
                      </m:den>
                    </m:f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2837" y="4283721"/>
                <a:ext cx="2969283" cy="182389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5133" t="-40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ovéPole 32"/>
          <p:cNvSpPr txBox="1"/>
          <p:nvPr/>
        </p:nvSpPr>
        <p:spPr>
          <a:xfrm>
            <a:off x="8993" y="4293096"/>
            <a:ext cx="2618791" cy="1631216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Dopočítej rameno síly F</a:t>
            </a:r>
            <a:r>
              <a:rPr lang="cs-CZ" sz="2000" b="1" baseline="-25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</a:t>
            </a:r>
            <a:r>
              <a:rPr lang="cs-CZ" sz="2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tak, aby platila podmínka rovnováhy na dvojzvratné páce.</a:t>
            </a:r>
            <a:endParaRPr lang="cs-CZ" sz="2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5724129" y="4294921"/>
                <a:ext cx="3456383" cy="1902957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r</a:t>
                </a:r>
                <a:r>
                  <a:rPr lang="cs-CZ" sz="2800" b="1" baseline="-25000" dirty="0" smtClean="0">
                    <a:solidFill>
                      <a:schemeClr val="tx1"/>
                    </a:solidFill>
                  </a:rPr>
                  <a:t>1 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2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2 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</a:t>
                </a:r>
              </a:p>
              <a:p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r</a:t>
                </a:r>
                <a:r>
                  <a:rPr lang="cs-CZ" sz="2800" b="1" baseline="-25000" dirty="0" smtClean="0">
                    <a:solidFill>
                      <a:schemeClr val="tx1"/>
                    </a:solidFill>
                  </a:rPr>
                  <a:t>1 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10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150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75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r>
                  <a:rPr lang="cs-CZ" sz="2800" b="1" u="sng" dirty="0" smtClean="0"/>
                  <a:t>20cm </a:t>
                </a:r>
                <a:endParaRPr lang="cs-CZ" sz="2800" b="1" u="sng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9" y="4294921"/>
                <a:ext cx="3456383" cy="1902957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704" r="-4938" b="-28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23528" y="6237312"/>
            <a:ext cx="8105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Aby byla splněna podmínka rovnováhy, je rameno síly F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 20 cm. </a:t>
            </a:r>
            <a:endParaRPr lang="cs-CZ" sz="2000" b="1" dirty="0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2334999" y="1972065"/>
            <a:ext cx="4680520" cy="857363"/>
          </a:xfrm>
          <a:prstGeom prst="line">
            <a:avLst/>
          </a:prstGeom>
          <a:ln w="539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27584" y="3109030"/>
            <a:ext cx="6912768" cy="0"/>
          </a:xfrm>
          <a:prstGeom prst="line">
            <a:avLst/>
          </a:prstGeom>
          <a:ln w="1016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9" name="Násobení 48"/>
          <p:cNvSpPr/>
          <p:nvPr/>
        </p:nvSpPr>
        <p:spPr>
          <a:xfrm>
            <a:off x="3690656" y="2336578"/>
            <a:ext cx="401805" cy="360000"/>
          </a:xfrm>
          <a:prstGeom prst="mathMultiply">
            <a:avLst/>
          </a:prstGeom>
          <a:solidFill>
            <a:schemeClr val="tx1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se šipkou 49"/>
          <p:cNvCxnSpPr/>
          <p:nvPr/>
        </p:nvCxnSpPr>
        <p:spPr>
          <a:xfrm flipH="1" flipV="1">
            <a:off x="6794746" y="1406339"/>
            <a:ext cx="180020" cy="5419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Pravá složená závorka 50"/>
          <p:cNvSpPr/>
          <p:nvPr/>
        </p:nvSpPr>
        <p:spPr>
          <a:xfrm rot="15557935">
            <a:off x="5205432" y="482100"/>
            <a:ext cx="375741" cy="3103994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ravá složená závorka 51"/>
          <p:cNvSpPr/>
          <p:nvPr/>
        </p:nvSpPr>
        <p:spPr>
          <a:xfrm rot="4678283" flipH="1">
            <a:off x="2868652" y="1727347"/>
            <a:ext cx="378835" cy="1504772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2999641" y="3253046"/>
            <a:ext cx="225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otáčení</a:t>
            </a:r>
            <a:endParaRPr lang="cs-CZ" sz="28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554767" y="1444714"/>
            <a:ext cx="14159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= ? cm</a:t>
            </a:r>
            <a:endParaRPr lang="cs-CZ" sz="2000" b="1" baseline="-25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028213" y="1818579"/>
            <a:ext cx="1475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 = 10 cm</a:t>
            </a:r>
            <a:endParaRPr lang="cs-CZ" sz="2000" b="1" baseline="-25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505822" y="1044604"/>
            <a:ext cx="12345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1 </a:t>
            </a:r>
            <a:r>
              <a:rPr lang="cs-CZ" sz="2000" b="1" dirty="0" smtClean="0"/>
              <a:t>= 75 N</a:t>
            </a:r>
            <a:endParaRPr lang="cs-CZ" sz="2000" b="1" baseline="-25000" dirty="0"/>
          </a:p>
        </p:txBody>
      </p:sp>
      <p:cxnSp>
        <p:nvCxnSpPr>
          <p:cNvPr id="57" name="Přímá spojnice se šipkou 56"/>
          <p:cNvCxnSpPr/>
          <p:nvPr/>
        </p:nvCxnSpPr>
        <p:spPr>
          <a:xfrm>
            <a:off x="2329451" y="2829428"/>
            <a:ext cx="103057" cy="639642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Rovnoramenný trojúhelník 57"/>
          <p:cNvSpPr/>
          <p:nvPr/>
        </p:nvSpPr>
        <p:spPr>
          <a:xfrm>
            <a:off x="3630402" y="2549826"/>
            <a:ext cx="528321" cy="55920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1506261" y="3604954"/>
            <a:ext cx="1393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 150 N</a:t>
            </a:r>
            <a:endParaRPr lang="cs-CZ" sz="2000" b="1" baseline="-25000" dirty="0"/>
          </a:p>
        </p:txBody>
      </p:sp>
    </p:spTree>
    <p:extLst>
      <p:ext uri="{BB962C8B-B14F-4D97-AF65-F5344CB8AC3E}">
        <p14:creationId xmlns:p14="http://schemas.microsoft.com/office/powerpoint/2010/main" xmlns="" val="135016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Příklad 2 - zadání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5327630"/>
            <a:ext cx="525658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Dopočítej sílu F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tak, aby platila podmínka rovnováhy na dvojzvratné páce.</a:t>
            </a:r>
            <a:endParaRPr lang="cs-CZ" sz="2400" b="1" dirty="0"/>
          </a:p>
        </p:txBody>
      </p:sp>
      <p:cxnSp>
        <p:nvCxnSpPr>
          <p:cNvPr id="22" name="Přímá spojnice 21"/>
          <p:cNvCxnSpPr/>
          <p:nvPr/>
        </p:nvCxnSpPr>
        <p:spPr>
          <a:xfrm flipV="1">
            <a:off x="2520418" y="2692145"/>
            <a:ext cx="4680520" cy="857363"/>
          </a:xfrm>
          <a:prstGeom prst="line">
            <a:avLst/>
          </a:prstGeom>
          <a:ln w="539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013003" y="3829110"/>
            <a:ext cx="6912768" cy="0"/>
          </a:xfrm>
          <a:prstGeom prst="line">
            <a:avLst/>
          </a:prstGeom>
          <a:ln w="1016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4" name="Násobení 23"/>
          <p:cNvSpPr/>
          <p:nvPr/>
        </p:nvSpPr>
        <p:spPr>
          <a:xfrm>
            <a:off x="3876075" y="3056658"/>
            <a:ext cx="401805" cy="360000"/>
          </a:xfrm>
          <a:prstGeom prst="mathMultiply">
            <a:avLst/>
          </a:prstGeom>
          <a:solidFill>
            <a:schemeClr val="tx1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se šipkou 24"/>
          <p:cNvCxnSpPr/>
          <p:nvPr/>
        </p:nvCxnSpPr>
        <p:spPr>
          <a:xfrm flipH="1" flipV="1">
            <a:off x="6980165" y="2126419"/>
            <a:ext cx="180020" cy="5419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Pravá složená závorka 25"/>
          <p:cNvSpPr/>
          <p:nvPr/>
        </p:nvSpPr>
        <p:spPr>
          <a:xfrm rot="15557935">
            <a:off x="5390851" y="1202180"/>
            <a:ext cx="375741" cy="3103994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ravá složená závorka 26"/>
          <p:cNvSpPr/>
          <p:nvPr/>
        </p:nvSpPr>
        <p:spPr>
          <a:xfrm rot="4678283" flipH="1">
            <a:off x="3054071" y="2447427"/>
            <a:ext cx="378835" cy="1504772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185060" y="3973126"/>
            <a:ext cx="225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otáčení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40186" y="2164794"/>
            <a:ext cx="16320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= 300 cm</a:t>
            </a:r>
            <a:endParaRPr lang="cs-CZ" sz="2000" b="1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13632" y="2538659"/>
            <a:ext cx="1475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 = 1,5 m</a:t>
            </a:r>
            <a:endParaRPr lang="cs-CZ" sz="2000" b="1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691241" y="1764684"/>
            <a:ext cx="12345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1 </a:t>
            </a:r>
            <a:r>
              <a:rPr lang="cs-CZ" sz="2000" b="1" dirty="0" smtClean="0"/>
              <a:t>= 50 N</a:t>
            </a:r>
            <a:endParaRPr lang="cs-CZ" sz="2000" b="1" baseline="-25000" dirty="0"/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2514870" y="3549508"/>
            <a:ext cx="103057" cy="639642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ovnoramenný trojúhelník 33"/>
          <p:cNvSpPr/>
          <p:nvPr/>
        </p:nvSpPr>
        <p:spPr>
          <a:xfrm>
            <a:off x="3815821" y="3269906"/>
            <a:ext cx="528321" cy="55920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691680" y="4325034"/>
            <a:ext cx="1393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 ? N</a:t>
            </a:r>
            <a:endParaRPr lang="cs-CZ" sz="2000" b="1" baseline="-25000" dirty="0"/>
          </a:p>
        </p:txBody>
      </p:sp>
    </p:spTree>
    <p:extLst>
      <p:ext uri="{BB962C8B-B14F-4D97-AF65-F5344CB8AC3E}">
        <p14:creationId xmlns:p14="http://schemas.microsoft.com/office/powerpoint/2010/main" xmlns="" val="214700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Příklad 2 - řešení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2771800" y="4283721"/>
                <a:ext cx="2969283" cy="1823897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1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. r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1  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=  F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. r</a:t>
                </a:r>
                <a:r>
                  <a:rPr lang="cs-CZ" sz="3200" b="1" baseline="-25000" dirty="0" smtClean="0">
                    <a:solidFill>
                      <a:srgbClr val="FF0000"/>
                    </a:solidFill>
                  </a:rPr>
                  <a:t>2</a:t>
                </a:r>
                <a:endParaRPr lang="cs-CZ" sz="3200" b="1" baseline="-25000" dirty="0">
                  <a:solidFill>
                    <a:srgbClr val="FF0000"/>
                  </a:solidFill>
                </a:endParaRPr>
              </a:p>
              <a:p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sz="2800" b="1" baseline="-25000" dirty="0" smtClean="0">
                    <a:solidFill>
                      <a:srgbClr val="FF0000"/>
                    </a:solidFill>
                  </a:rPr>
                  <a:t>2 </a:t>
                </a:r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rgbClr val="FF0000"/>
                            </a:solidFill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rgbClr val="FF0000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rgbClr val="FF0000"/>
                            </a:solidFill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rgbClr val="FF0000"/>
                            </a:solidFill>
                          </a:rPr>
                          <m:t>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rgbClr val="FF0000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rgbClr val="FF0000"/>
                            </a:solidFill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4283721"/>
                <a:ext cx="2969283" cy="182389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5339" t="-40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ovéPole 32"/>
          <p:cNvSpPr txBox="1"/>
          <p:nvPr/>
        </p:nvSpPr>
        <p:spPr>
          <a:xfrm>
            <a:off x="8993" y="4293096"/>
            <a:ext cx="2618791" cy="1631216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Dopočítej sílu F</a:t>
            </a:r>
            <a:r>
              <a:rPr lang="cs-CZ" sz="2000" b="1" baseline="-25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</a:t>
            </a:r>
            <a:r>
              <a:rPr lang="cs-CZ" sz="2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tak, aby platila podmínka rovnováhy na dvojzvratné páce.</a:t>
            </a:r>
            <a:endParaRPr lang="cs-CZ" sz="20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5868145" y="4294921"/>
                <a:ext cx="3275856" cy="1949060"/>
              </a:xfrm>
              <a:prstGeom prst="rect">
                <a:avLst/>
              </a:prstGeom>
              <a:solidFill>
                <a:schemeClr val="bg1">
                  <a:lumMod val="75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F</a:t>
                </a:r>
                <a:r>
                  <a:rPr lang="cs-CZ" sz="2800" b="1" baseline="-25000" dirty="0" smtClean="0">
                    <a:solidFill>
                      <a:schemeClr val="tx1"/>
                    </a:solidFill>
                  </a:rPr>
                  <a:t>2 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F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chemeClr val="tx1"/>
                            </a:solidFill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chemeClr val="tx1"/>
                            </a:solidFill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r</m:t>
                        </m:r>
                        <m:r>
                          <m:rPr>
                            <m:nor/>
                          </m:rPr>
                          <a:rPr lang="cs-CZ" sz="2800" b="1" i="0" baseline="-25000" dirty="0" smtClean="0">
                            <a:solidFill>
                              <a:schemeClr val="tx1"/>
                            </a:solidFill>
                          </a:rPr>
                          <m:t>2</m:t>
                        </m:r>
                      </m:den>
                    </m:f>
                  </m:oMath>
                </a14:m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r>
                  <a:rPr lang="cs-CZ" sz="2800" b="1" dirty="0" smtClean="0">
                    <a:solidFill>
                      <a:schemeClr val="tx1"/>
                    </a:solidFill>
                  </a:rPr>
                  <a:t>F</a:t>
                </a:r>
                <a:r>
                  <a:rPr lang="cs-CZ" sz="2800" b="1" baseline="-25000" dirty="0" smtClean="0">
                    <a:solidFill>
                      <a:schemeClr val="tx1"/>
                    </a:solidFill>
                  </a:rPr>
                  <a:t>2 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50</m:t>
                        </m:r>
                        <m:r>
                          <m:rPr>
                            <m:nor/>
                          </m:rPr>
                          <a:rPr lang="cs-CZ" sz="2800" b="1" dirty="0" smtClean="0">
                            <a:solidFill>
                              <a:schemeClr val="tx1"/>
                            </a:solidFill>
                          </a:rPr>
                          <m:t> . </m:t>
                        </m:r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3</m:t>
                        </m:r>
                        <m:r>
                          <m:rPr>
                            <m:nor/>
                          </m:rPr>
                          <a:rPr lang="cs-CZ" sz="2800" b="1" baseline="-25000" dirty="0" smtClean="0">
                            <a:solidFill>
                              <a:schemeClr val="tx1"/>
                            </a:solidFill>
                          </a:rPr>
                          <m:t> 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800" b="1" i="0" dirty="0" smtClean="0">
                            <a:solidFill>
                              <a:schemeClr val="tx1"/>
                            </a:solidFill>
                          </a:rPr>
                          <m:t>1,5</m:t>
                        </m:r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:r>
                  <a:rPr lang="cs-CZ" sz="2800" b="1" u="sng" dirty="0" smtClean="0"/>
                  <a:t>100 N</a:t>
                </a:r>
                <a:endParaRPr lang="cs-CZ" sz="2800" b="1" u="sng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5" y="4294921"/>
                <a:ext cx="3275856" cy="194906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911" r="-1304" b="-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251520" y="6396335"/>
            <a:ext cx="74703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Aby byla splněna podmínka rovnováhy, je síla F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 100 N. </a:t>
            </a:r>
            <a:endParaRPr lang="cs-CZ" sz="2400" b="1" dirty="0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2334999" y="1972065"/>
            <a:ext cx="4680520" cy="857363"/>
          </a:xfrm>
          <a:prstGeom prst="line">
            <a:avLst/>
          </a:prstGeom>
          <a:ln w="539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27584" y="3109030"/>
            <a:ext cx="6912768" cy="0"/>
          </a:xfrm>
          <a:prstGeom prst="line">
            <a:avLst/>
          </a:prstGeom>
          <a:ln w="1016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9" name="Násobení 48"/>
          <p:cNvSpPr/>
          <p:nvPr/>
        </p:nvSpPr>
        <p:spPr>
          <a:xfrm>
            <a:off x="3690656" y="2336578"/>
            <a:ext cx="401805" cy="360000"/>
          </a:xfrm>
          <a:prstGeom prst="mathMultiply">
            <a:avLst/>
          </a:prstGeom>
          <a:solidFill>
            <a:schemeClr val="tx1"/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se šipkou 49"/>
          <p:cNvCxnSpPr/>
          <p:nvPr/>
        </p:nvCxnSpPr>
        <p:spPr>
          <a:xfrm flipH="1" flipV="1">
            <a:off x="6794746" y="1406339"/>
            <a:ext cx="180020" cy="5419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Pravá složená závorka 50"/>
          <p:cNvSpPr/>
          <p:nvPr/>
        </p:nvSpPr>
        <p:spPr>
          <a:xfrm rot="15557935">
            <a:off x="5205432" y="482100"/>
            <a:ext cx="375741" cy="3103994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ravá složená závorka 51"/>
          <p:cNvSpPr/>
          <p:nvPr/>
        </p:nvSpPr>
        <p:spPr>
          <a:xfrm rot="4678283" flipH="1">
            <a:off x="2868652" y="1727347"/>
            <a:ext cx="378835" cy="1504772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2999641" y="3253046"/>
            <a:ext cx="2251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Osa otáčení</a:t>
            </a:r>
            <a:endParaRPr lang="cs-CZ" sz="28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554766" y="1444714"/>
            <a:ext cx="15294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= 300 cm</a:t>
            </a:r>
            <a:endParaRPr lang="cs-CZ" sz="2000" b="1" baseline="-25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028213" y="1818579"/>
            <a:ext cx="1475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 = 1,5 m</a:t>
            </a:r>
            <a:endParaRPr lang="cs-CZ" sz="2000" b="1" baseline="-25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505822" y="1044604"/>
            <a:ext cx="12345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1 </a:t>
            </a:r>
            <a:r>
              <a:rPr lang="cs-CZ" sz="2000" b="1" dirty="0" smtClean="0"/>
              <a:t>= 50 N</a:t>
            </a:r>
            <a:endParaRPr lang="cs-CZ" sz="2000" b="1" baseline="-25000" dirty="0"/>
          </a:p>
        </p:txBody>
      </p:sp>
      <p:cxnSp>
        <p:nvCxnSpPr>
          <p:cNvPr id="57" name="Přímá spojnice se šipkou 56"/>
          <p:cNvCxnSpPr/>
          <p:nvPr/>
        </p:nvCxnSpPr>
        <p:spPr>
          <a:xfrm>
            <a:off x="2329451" y="2829428"/>
            <a:ext cx="103057" cy="639642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Rovnoramenný trojúhelník 57"/>
          <p:cNvSpPr/>
          <p:nvPr/>
        </p:nvSpPr>
        <p:spPr>
          <a:xfrm>
            <a:off x="3630402" y="2549826"/>
            <a:ext cx="528321" cy="55920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1506261" y="3604954"/>
            <a:ext cx="13937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 ? N</a:t>
            </a:r>
            <a:endParaRPr lang="cs-CZ" sz="2000" b="1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68145" y="3883611"/>
            <a:ext cx="2376263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r>
              <a:rPr lang="cs-CZ" sz="2000" b="1" baseline="-25000" dirty="0" smtClean="0"/>
              <a:t>1</a:t>
            </a:r>
            <a:r>
              <a:rPr lang="cs-CZ" sz="2000" b="1" dirty="0" smtClean="0"/>
              <a:t> = 300 cm = 3 m</a:t>
            </a:r>
            <a:endParaRPr lang="cs-CZ" sz="2000" b="1" baseline="-25000" dirty="0"/>
          </a:p>
        </p:txBody>
      </p:sp>
    </p:spTree>
    <p:extLst>
      <p:ext uri="{BB962C8B-B14F-4D97-AF65-F5344CB8AC3E}">
        <p14:creationId xmlns:p14="http://schemas.microsoft.com/office/powerpoint/2010/main" xmlns="" val="1927484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Materiál slouží k </a:t>
            </a:r>
            <a:r>
              <a:rPr lang="cs-CZ" dirty="0" smtClean="0">
                <a:solidFill>
                  <a:schemeClr val="tx1"/>
                </a:solidFill>
              </a:rPr>
              <a:t>procvičení výpočtu rovnováhy u dvojzvratné páky. Určeno </a:t>
            </a:r>
            <a:r>
              <a:rPr lang="cs-CZ" dirty="0">
                <a:solidFill>
                  <a:schemeClr val="tx1"/>
                </a:solidFill>
              </a:rPr>
              <a:t>pro žáky 8. třídy.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5252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362</TotalTime>
  <Words>257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Dvojzvratná páka – princip činnosti</vt:lpstr>
      <vt:lpstr>Příklad 1 - zadání</vt:lpstr>
      <vt:lpstr>Příklad 1 - řešení</vt:lpstr>
      <vt:lpstr>Příklad 2 - zadání</vt:lpstr>
      <vt:lpstr>Příklad 2 - 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Bílková Gabriela</dc:creator>
  <cp:lastModifiedBy>Dum</cp:lastModifiedBy>
  <cp:revision>12</cp:revision>
  <dcterms:created xsi:type="dcterms:W3CDTF">2013-04-24T11:57:32Z</dcterms:created>
  <dcterms:modified xsi:type="dcterms:W3CDTF">2013-10-02T13:15:01Z</dcterms:modified>
</cp:coreProperties>
</file>