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162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15046B78-9147-4906-93E5-441EA09441E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D1974925-80FD-4566-B8C0-836E3C07FC5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1844824"/>
            <a:ext cx="7344816" cy="1102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Pevná a volná kladka - příklady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54645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5"/>
          <p:cNvSpPr txBox="1">
            <a:spLocks/>
          </p:cNvSpPr>
          <p:nvPr/>
        </p:nvSpPr>
        <p:spPr>
          <a:xfrm>
            <a:off x="1187624" y="3140968"/>
            <a:ext cx="6552728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NÁZEV ŠKOLY: ZŠ  KOLÍN V., MNICHOVICKÁ 62</a:t>
            </a:r>
          </a:p>
          <a:p>
            <a:r>
              <a:rPr lang="cs-CZ" sz="2200" dirty="0" smtClean="0"/>
              <a:t>AUTOR:  Gábina Průšová</a:t>
            </a:r>
          </a:p>
          <a:p>
            <a:r>
              <a:rPr lang="cs-CZ" sz="2200" dirty="0" smtClean="0"/>
              <a:t>NÁZEV: VY_32_INOVACE_15_FY8_KLADKY</a:t>
            </a:r>
            <a:endParaRPr lang="cs-CZ" sz="2200" dirty="0"/>
          </a:p>
          <a:p>
            <a:r>
              <a:rPr lang="cs-CZ" sz="2200" dirty="0" smtClean="0"/>
              <a:t>TÉMA: Pevná a volná kladka – příklady</a:t>
            </a:r>
          </a:p>
          <a:p>
            <a:r>
              <a:rPr lang="cs-CZ" sz="2200" dirty="0" smtClean="0"/>
              <a:t>DATUM</a:t>
            </a:r>
            <a:r>
              <a:rPr lang="cs-CZ" sz="2200" smtClean="0"/>
              <a:t>: </a:t>
            </a:r>
            <a:r>
              <a:rPr lang="cs-CZ" sz="2200" smtClean="0"/>
              <a:t>říjen </a:t>
            </a:r>
            <a:r>
              <a:rPr lang="cs-CZ" sz="2200" dirty="0" smtClean="0"/>
              <a:t>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936025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Přímá spojnice se šipkou 10"/>
          <p:cNvCxnSpPr/>
          <p:nvPr/>
        </p:nvCxnSpPr>
        <p:spPr>
          <a:xfrm>
            <a:off x="3275856" y="3104964"/>
            <a:ext cx="0" cy="255628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4" idx="2"/>
          </p:cNvCxnSpPr>
          <p:nvPr/>
        </p:nvCxnSpPr>
        <p:spPr>
          <a:xfrm>
            <a:off x="1619672" y="3104964"/>
            <a:ext cx="0" cy="226825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Pevná kladka – princip činnosti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619672" y="2276872"/>
            <a:ext cx="1656184" cy="1656184"/>
          </a:xfrm>
          <a:prstGeom prst="ellips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93758" y="3050958"/>
            <a:ext cx="108012" cy="108012"/>
          </a:xfrm>
          <a:prstGeom prst="ellipse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67644" y="5085184"/>
            <a:ext cx="504056" cy="576064"/>
          </a:xfrm>
          <a:prstGeom prst="rect">
            <a:avLst/>
          </a:prstGeom>
          <a:solidFill>
            <a:srgbClr val="A162D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508518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m</a:t>
            </a:r>
            <a:endParaRPr lang="cs-CZ" sz="2800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877272"/>
            <a:ext cx="158417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</a:t>
            </a:r>
            <a:r>
              <a:rPr lang="cs-CZ" sz="2800" b="1" baseline="-25000" dirty="0" smtClean="0"/>
              <a:t>G</a:t>
            </a:r>
            <a:r>
              <a:rPr lang="cs-CZ" sz="2800" b="1" dirty="0" smtClean="0"/>
              <a:t> = m . g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5877272"/>
            <a:ext cx="36004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6" y="2492896"/>
            <a:ext cx="4176464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Pevná  kladka:</a:t>
            </a:r>
            <a:endParaRPr lang="cs-CZ" sz="1400" b="1" dirty="0" smtClean="0"/>
          </a:p>
          <a:p>
            <a:r>
              <a:rPr lang="cs-CZ" sz="1400" b="1" dirty="0" smtClean="0"/>
              <a:t> </a:t>
            </a:r>
            <a:endParaRPr lang="cs-CZ" sz="32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umožňuje měnit směr síly</a:t>
            </a:r>
          </a:p>
          <a:p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velikost síly zůstává stejná</a:t>
            </a:r>
          </a:p>
        </p:txBody>
      </p:sp>
    </p:spTree>
    <p:extLst>
      <p:ext uri="{BB962C8B-B14F-4D97-AF65-F5344CB8AC3E}">
        <p14:creationId xmlns:p14="http://schemas.microsoft.com/office/powerpoint/2010/main" val="1549574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Pevná kladka – zadání příkladu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275856" y="3104964"/>
            <a:ext cx="0" cy="255628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>
            <a:stCxn id="6" idx="2"/>
          </p:cNvCxnSpPr>
          <p:nvPr/>
        </p:nvCxnSpPr>
        <p:spPr>
          <a:xfrm>
            <a:off x="1619672" y="3104964"/>
            <a:ext cx="0" cy="226825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1619672" y="2276872"/>
            <a:ext cx="1656184" cy="1656184"/>
          </a:xfrm>
          <a:prstGeom prst="ellips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393758" y="3050958"/>
            <a:ext cx="108012" cy="108012"/>
          </a:xfrm>
          <a:prstGeom prst="ellipse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367644" y="5085184"/>
            <a:ext cx="504056" cy="576064"/>
          </a:xfrm>
          <a:prstGeom prst="rect">
            <a:avLst/>
          </a:prstGeom>
          <a:solidFill>
            <a:srgbClr val="A162D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508518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m</a:t>
            </a:r>
            <a:endParaRPr lang="cs-CZ" sz="28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5877272"/>
            <a:ext cx="122413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 = ? 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2564904"/>
            <a:ext cx="35283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sílu, potřebnou ke zvednutí 20 kg závaží pomocí pevné kladky.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877272"/>
            <a:ext cx="1385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 = 20 kg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71084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914400"/>
          </a:xfrm>
        </p:spPr>
        <p:txBody>
          <a:bodyPr/>
          <a:lstStyle/>
          <a:p>
            <a:r>
              <a:rPr lang="cs-CZ" dirty="0" smtClean="0"/>
              <a:t>Pevná kladka – řešení příkladu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131840" y="2499864"/>
            <a:ext cx="0" cy="255628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>
            <a:stCxn id="6" idx="2"/>
          </p:cNvCxnSpPr>
          <p:nvPr/>
        </p:nvCxnSpPr>
        <p:spPr>
          <a:xfrm>
            <a:off x="1475656" y="2499864"/>
            <a:ext cx="0" cy="226825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1475656" y="1671772"/>
            <a:ext cx="1656184" cy="1656184"/>
          </a:xfrm>
          <a:prstGeom prst="ellips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249742" y="2445858"/>
            <a:ext cx="108012" cy="108012"/>
          </a:xfrm>
          <a:prstGeom prst="ellipse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23628" y="4480084"/>
            <a:ext cx="504056" cy="576064"/>
          </a:xfrm>
          <a:prstGeom prst="rect">
            <a:avLst/>
          </a:prstGeom>
          <a:solidFill>
            <a:srgbClr val="A162D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448008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m</a:t>
            </a:r>
            <a:endParaRPr lang="cs-CZ" sz="28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5272172"/>
            <a:ext cx="122413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 = ? 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1618928"/>
            <a:ext cx="35283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Vypočítej sílu, potřebnou ke zvednutí 20 kg závaží pomocí pevné kladky.</a:t>
            </a:r>
            <a:endParaRPr lang="cs-CZ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5272172"/>
            <a:ext cx="1385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 = 20 kg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3501876"/>
            <a:ext cx="3168352" cy="224676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</a:t>
            </a:r>
            <a:r>
              <a:rPr lang="cs-CZ" sz="2800" b="1" baseline="-25000" dirty="0" smtClean="0"/>
              <a:t>G</a:t>
            </a:r>
            <a:r>
              <a:rPr lang="cs-CZ" sz="2800" b="1" dirty="0" smtClean="0"/>
              <a:t> = m . g</a:t>
            </a:r>
          </a:p>
          <a:p>
            <a:r>
              <a:rPr lang="cs-CZ" sz="2800" b="1" dirty="0" smtClean="0"/>
              <a:t>F</a:t>
            </a:r>
            <a:r>
              <a:rPr lang="cs-CZ" sz="2800" b="1" baseline="-25000" dirty="0" smtClean="0"/>
              <a:t>G</a:t>
            </a:r>
            <a:r>
              <a:rPr lang="cs-CZ" sz="2800" b="1" dirty="0" smtClean="0"/>
              <a:t> = 20 . 10 = 200 N</a:t>
            </a:r>
          </a:p>
          <a:p>
            <a:endParaRPr lang="cs-CZ" sz="2800" b="1" dirty="0"/>
          </a:p>
          <a:p>
            <a:r>
              <a:rPr lang="cs-CZ" sz="2800" b="1" dirty="0" smtClean="0"/>
              <a:t>F = F</a:t>
            </a:r>
            <a:r>
              <a:rPr lang="cs-CZ" sz="2800" b="1" baseline="-25000" dirty="0" smtClean="0"/>
              <a:t>G</a:t>
            </a:r>
            <a:endParaRPr lang="cs-CZ" sz="2800" b="1" dirty="0" smtClean="0"/>
          </a:p>
          <a:p>
            <a:r>
              <a:rPr lang="cs-CZ" sz="2800" b="1" dirty="0" smtClean="0"/>
              <a:t>F = 200 N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6165304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 potřebná ke zvednutí 20 kg pomocí pevné kladky závaží je 200 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82123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Přímá spojnice 21"/>
          <p:cNvCxnSpPr/>
          <p:nvPr/>
        </p:nvCxnSpPr>
        <p:spPr>
          <a:xfrm>
            <a:off x="1624528" y="3992125"/>
            <a:ext cx="1" cy="543915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7" idx="2"/>
          </p:cNvCxnSpPr>
          <p:nvPr/>
        </p:nvCxnSpPr>
        <p:spPr>
          <a:xfrm flipV="1">
            <a:off x="1372502" y="2636912"/>
            <a:ext cx="0" cy="139486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9" idx="6"/>
          </p:cNvCxnSpPr>
          <p:nvPr/>
        </p:nvCxnSpPr>
        <p:spPr>
          <a:xfrm>
            <a:off x="2447999" y="3262337"/>
            <a:ext cx="0" cy="139079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9" idx="2"/>
            <a:endCxn id="7" idx="6"/>
          </p:cNvCxnSpPr>
          <p:nvPr/>
        </p:nvCxnSpPr>
        <p:spPr>
          <a:xfrm flipH="1">
            <a:off x="1876558" y="3262337"/>
            <a:ext cx="67385" cy="76944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Volná kladka – princip činnosti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2492896"/>
            <a:ext cx="4176464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Volná  kladka:</a:t>
            </a:r>
            <a:endParaRPr lang="cs-CZ" sz="1400" b="1" dirty="0" smtClean="0"/>
          </a:p>
          <a:p>
            <a:r>
              <a:rPr lang="cs-CZ" sz="1400" b="1" dirty="0" smtClean="0"/>
              <a:t> 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Snižuje velikost potřebné síly na polovinu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683568" y="2636912"/>
            <a:ext cx="2520280" cy="0"/>
          </a:xfrm>
          <a:prstGeom prst="line">
            <a:avLst/>
          </a:prstGeom>
          <a:ln w="889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1372502" y="3815755"/>
            <a:ext cx="504056" cy="43204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547664" y="3950269"/>
            <a:ext cx="153731" cy="1630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943943" y="3046313"/>
            <a:ext cx="504056" cy="43204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119105" y="3180827"/>
            <a:ext cx="153731" cy="1630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endCxn id="10" idx="0"/>
          </p:cNvCxnSpPr>
          <p:nvPr/>
        </p:nvCxnSpPr>
        <p:spPr>
          <a:xfrm>
            <a:off x="2195970" y="2636912"/>
            <a:ext cx="1" cy="543915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338810" y="4536040"/>
            <a:ext cx="537748" cy="6211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25" name="Přímá spojnice se šipkou 24"/>
          <p:cNvCxnSpPr>
            <a:stCxn id="23" idx="2"/>
          </p:cNvCxnSpPr>
          <p:nvPr/>
        </p:nvCxnSpPr>
        <p:spPr>
          <a:xfrm>
            <a:off x="1607684" y="5157192"/>
            <a:ext cx="16846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83568" y="5854487"/>
            <a:ext cx="158417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</a:t>
            </a:r>
            <a:r>
              <a:rPr lang="cs-CZ" sz="2800" b="1" baseline="-25000" dirty="0" smtClean="0"/>
              <a:t>G</a:t>
            </a:r>
            <a:r>
              <a:rPr lang="cs-CZ" sz="2800" b="1" dirty="0" smtClean="0"/>
              <a:t> = m . g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627784" y="3588042"/>
                <a:ext cx="1080120" cy="76270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/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/>
                          <m:t>G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3588042"/>
                <a:ext cx="1080120" cy="762709"/>
              </a:xfrm>
              <a:prstGeom prst="rect">
                <a:avLst/>
              </a:prstGeom>
              <a:blipFill rotWithShape="1">
                <a:blip r:embed="rId2"/>
                <a:stretch>
                  <a:fillRect l="-11299" b="-112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extovéPole 28"/>
          <p:cNvSpPr txBox="1"/>
          <p:nvPr/>
        </p:nvSpPr>
        <p:spPr>
          <a:xfrm>
            <a:off x="3923928" y="5157192"/>
            <a:ext cx="4824536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Kladkostroj</a:t>
            </a:r>
            <a:r>
              <a:rPr lang="cs-CZ" sz="2400" dirty="0" smtClean="0"/>
              <a:t> – soustava několika pevných a volných kladek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26428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Přímá spojnice 21"/>
          <p:cNvCxnSpPr/>
          <p:nvPr/>
        </p:nvCxnSpPr>
        <p:spPr>
          <a:xfrm>
            <a:off x="1624528" y="3992125"/>
            <a:ext cx="1" cy="543915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7" idx="2"/>
          </p:cNvCxnSpPr>
          <p:nvPr/>
        </p:nvCxnSpPr>
        <p:spPr>
          <a:xfrm flipV="1">
            <a:off x="1372502" y="2636912"/>
            <a:ext cx="0" cy="139486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9" idx="6"/>
          </p:cNvCxnSpPr>
          <p:nvPr/>
        </p:nvCxnSpPr>
        <p:spPr>
          <a:xfrm>
            <a:off x="2447999" y="3262337"/>
            <a:ext cx="0" cy="139079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9" idx="2"/>
            <a:endCxn id="7" idx="6"/>
          </p:cNvCxnSpPr>
          <p:nvPr/>
        </p:nvCxnSpPr>
        <p:spPr>
          <a:xfrm flipH="1">
            <a:off x="1876558" y="3262337"/>
            <a:ext cx="67385" cy="76944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Volná kladka – zadání příkladu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83568" y="2636912"/>
            <a:ext cx="2520280" cy="0"/>
          </a:xfrm>
          <a:prstGeom prst="line">
            <a:avLst/>
          </a:prstGeom>
          <a:ln w="889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1372502" y="3815755"/>
            <a:ext cx="504056" cy="43204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547664" y="3950269"/>
            <a:ext cx="153731" cy="1630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943943" y="3046313"/>
            <a:ext cx="504056" cy="43204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119105" y="3180827"/>
            <a:ext cx="153731" cy="1630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endCxn id="10" idx="0"/>
          </p:cNvCxnSpPr>
          <p:nvPr/>
        </p:nvCxnSpPr>
        <p:spPr>
          <a:xfrm>
            <a:off x="2195970" y="2636912"/>
            <a:ext cx="1" cy="543915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338810" y="4536040"/>
            <a:ext cx="537748" cy="6211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25" name="Přímá spojnice se šipkou 24"/>
          <p:cNvCxnSpPr>
            <a:stCxn id="23" idx="2"/>
          </p:cNvCxnSpPr>
          <p:nvPr/>
        </p:nvCxnSpPr>
        <p:spPr>
          <a:xfrm>
            <a:off x="1607684" y="5157192"/>
            <a:ext cx="16846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83567" y="5854487"/>
            <a:ext cx="1764431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20 kg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627784" y="3588042"/>
                <a:ext cx="1296144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F =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/>
                      </a:rPr>
                      <m:t>?</m:t>
                    </m:r>
                    <m:r>
                      <a:rPr lang="cs-CZ" sz="2800" b="1" i="0" smtClean="0">
                        <a:latin typeface="Cambria Math"/>
                      </a:rPr>
                      <m:t>𝐍</m:t>
                    </m:r>
                  </m:oMath>
                </a14:m>
                <a:endParaRPr lang="cs-CZ" sz="2800" b="1" dirty="0"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3588042"/>
                <a:ext cx="1296144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9390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5220072" y="2564904"/>
            <a:ext cx="35283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sílu, potřebnou ke zvednutí 20 kg závaží pomocí volné kladky.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77709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Přímá spojnice 21"/>
          <p:cNvCxnSpPr/>
          <p:nvPr/>
        </p:nvCxnSpPr>
        <p:spPr>
          <a:xfrm>
            <a:off x="1624528" y="3488069"/>
            <a:ext cx="1" cy="543915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7" idx="2"/>
          </p:cNvCxnSpPr>
          <p:nvPr/>
        </p:nvCxnSpPr>
        <p:spPr>
          <a:xfrm flipV="1">
            <a:off x="1372502" y="2132856"/>
            <a:ext cx="0" cy="139486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9" idx="6"/>
          </p:cNvCxnSpPr>
          <p:nvPr/>
        </p:nvCxnSpPr>
        <p:spPr>
          <a:xfrm>
            <a:off x="2447999" y="2758281"/>
            <a:ext cx="0" cy="139079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9" idx="2"/>
            <a:endCxn id="7" idx="6"/>
          </p:cNvCxnSpPr>
          <p:nvPr/>
        </p:nvCxnSpPr>
        <p:spPr>
          <a:xfrm flipH="1">
            <a:off x="1876558" y="2758281"/>
            <a:ext cx="67385" cy="76944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Volná kladka – řešení příkladu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83568" y="2132856"/>
            <a:ext cx="2520280" cy="0"/>
          </a:xfrm>
          <a:prstGeom prst="line">
            <a:avLst/>
          </a:prstGeom>
          <a:ln w="889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1372502" y="3311699"/>
            <a:ext cx="504056" cy="43204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547664" y="3446213"/>
            <a:ext cx="153731" cy="1630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943943" y="2542257"/>
            <a:ext cx="504056" cy="43204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119105" y="2676771"/>
            <a:ext cx="153731" cy="1630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endCxn id="10" idx="0"/>
          </p:cNvCxnSpPr>
          <p:nvPr/>
        </p:nvCxnSpPr>
        <p:spPr>
          <a:xfrm>
            <a:off x="2195970" y="2132856"/>
            <a:ext cx="1" cy="543915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338810" y="4031984"/>
            <a:ext cx="537748" cy="6211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25" name="Přímá spojnice se šipkou 24"/>
          <p:cNvCxnSpPr>
            <a:stCxn id="23" idx="2"/>
          </p:cNvCxnSpPr>
          <p:nvPr/>
        </p:nvCxnSpPr>
        <p:spPr>
          <a:xfrm>
            <a:off x="1607684" y="4653136"/>
            <a:ext cx="16846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83567" y="5350431"/>
            <a:ext cx="1764431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20 kg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627784" y="3083986"/>
                <a:ext cx="1296144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F =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/>
                      </a:rPr>
                      <m:t>?</m:t>
                    </m:r>
                    <m:r>
                      <a:rPr lang="cs-CZ" sz="2800" b="1" i="0" smtClean="0">
                        <a:latin typeface="Cambria Math"/>
                      </a:rPr>
                      <m:t>𝐍</m:t>
                    </m:r>
                  </m:oMath>
                </a14:m>
                <a:endParaRPr lang="cs-CZ" sz="2800" b="1" dirty="0"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3083986"/>
                <a:ext cx="1296144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9390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4932040" y="1955304"/>
            <a:ext cx="383819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Vypočítej sílu, potřebnou ke zvednutí 20 kg závaží pomocí volné kladky.</a:t>
            </a:r>
            <a:endParaRPr lang="cs-CZ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076056" y="3529751"/>
                <a:ext cx="3168352" cy="248625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F</a:t>
                </a:r>
                <a:r>
                  <a:rPr lang="cs-CZ" sz="2800" b="1" baseline="-25000" dirty="0" smtClean="0"/>
                  <a:t>G</a:t>
                </a:r>
                <a:r>
                  <a:rPr lang="cs-CZ" sz="2800" b="1" dirty="0" smtClean="0"/>
                  <a:t> = m . g</a:t>
                </a:r>
              </a:p>
              <a:p>
                <a:r>
                  <a:rPr lang="cs-CZ" sz="2800" b="1" dirty="0" smtClean="0"/>
                  <a:t>F</a:t>
                </a:r>
                <a:r>
                  <a:rPr lang="cs-CZ" sz="2800" b="1" baseline="-25000" dirty="0" smtClean="0"/>
                  <a:t>G</a:t>
                </a:r>
                <a:r>
                  <a:rPr lang="cs-CZ" sz="2800" b="1" dirty="0" smtClean="0"/>
                  <a:t> = 20 . 10 = 200 N</a:t>
                </a:r>
              </a:p>
              <a:p>
                <a:endParaRPr lang="cs-CZ" sz="2800" b="1" dirty="0"/>
              </a:p>
              <a:p>
                <a:r>
                  <a:rPr lang="cs-CZ" sz="2800" b="1" dirty="0" smtClean="0"/>
                  <a:t>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/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/>
                          <m:t>G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i="0" dirty="0" smtClean="0"/>
                          <m:t>200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 smtClean="0"/>
                  <a:t> = 100 N</a:t>
                </a:r>
                <a:endParaRPr lang="cs-CZ" sz="2800" b="1" dirty="0"/>
              </a:p>
              <a:p>
                <a:endParaRPr lang="cs-CZ" sz="2800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529751"/>
                <a:ext cx="3168352" cy="2486258"/>
              </a:xfrm>
              <a:prstGeom prst="rect">
                <a:avLst/>
              </a:prstGeom>
              <a:blipFill rotWithShape="1">
                <a:blip r:embed="rId3"/>
                <a:stretch>
                  <a:fillRect l="-4046" t="-2206" r="-1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179512" y="6165304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 potřebná ke zvednutí 20 kg pomocí volné kladky závaží je 100 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75461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Materiál slouží k </a:t>
            </a:r>
            <a:r>
              <a:rPr lang="cs-CZ" dirty="0" smtClean="0">
                <a:solidFill>
                  <a:schemeClr val="tx1"/>
                </a:solidFill>
              </a:rPr>
              <a:t>pochopení principu činnosti pevné a volné kladky a k procvičení počítání příkladů. Určeno pro žáky 8. třídy.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5432920"/>
      </p:ext>
    </p:extLst>
  </p:cSld>
  <p:clrMapOvr>
    <a:masterClrMapping/>
  </p:clrMapOvr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59</TotalTime>
  <Words>303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Macro</vt:lpstr>
      <vt:lpstr>Prezentace aplikace PowerPoint</vt:lpstr>
      <vt:lpstr>Pevná kladka – princip činnosti</vt:lpstr>
      <vt:lpstr>Pevná kladka – zadání příkladu</vt:lpstr>
      <vt:lpstr>Pevná kladka – řešení příkladu</vt:lpstr>
      <vt:lpstr>Volná kladka – princip činnosti</vt:lpstr>
      <vt:lpstr>Volná kladka – zadání příkladu</vt:lpstr>
      <vt:lpstr>Volná kladka – řešení příkladu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Bílková Gabriela</dc:creator>
  <cp:lastModifiedBy>Bílková Gabriela</cp:lastModifiedBy>
  <cp:revision>8</cp:revision>
  <dcterms:created xsi:type="dcterms:W3CDTF">2013-04-24T13:17:10Z</dcterms:created>
  <dcterms:modified xsi:type="dcterms:W3CDTF">2013-05-28T15:29:28Z</dcterms:modified>
</cp:coreProperties>
</file>