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53D5B2-331E-46F8-BDD0-B7ECF1E79E8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788DA-8F49-4D0A-A08E-E161312DEF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8698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EBD59013-18FF-443E-B21E-550271DBD38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2BDD3C46-6923-4759-B7F9-F841CA59FBB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0475" y="62068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5"/>
          <p:cNvSpPr txBox="1">
            <a:spLocks/>
          </p:cNvSpPr>
          <p:nvPr/>
        </p:nvSpPr>
        <p:spPr>
          <a:xfrm>
            <a:off x="791580" y="3933056"/>
            <a:ext cx="7344816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NÁZEV ŠKOLY: ZŠ  KOLÍN V., MNICHOVICKÁ 62</a:t>
            </a:r>
          </a:p>
          <a:p>
            <a:r>
              <a:rPr lang="cs-CZ" sz="2400" dirty="0" smtClean="0"/>
              <a:t>AUTOR:  Gábina Průšová</a:t>
            </a:r>
          </a:p>
          <a:p>
            <a:r>
              <a:rPr lang="cs-CZ" sz="2400" dirty="0" smtClean="0"/>
              <a:t>NÁZEV: VY_32_INOVACE_16_FY8_NAKL_ROV</a:t>
            </a:r>
            <a:endParaRPr lang="cs-CZ" sz="2400" dirty="0"/>
          </a:p>
          <a:p>
            <a:r>
              <a:rPr lang="cs-CZ" sz="2400" dirty="0" smtClean="0"/>
              <a:t>TÉMA: Nakloněná rovina – příklady</a:t>
            </a:r>
          </a:p>
          <a:p>
            <a:r>
              <a:rPr lang="cs-CZ" sz="2400" dirty="0" smtClean="0"/>
              <a:t>DATUM</a:t>
            </a:r>
            <a:r>
              <a:rPr lang="cs-CZ" sz="2400" smtClean="0"/>
              <a:t>: říjen </a:t>
            </a:r>
            <a:r>
              <a:rPr lang="cs-CZ" sz="2400" dirty="0" smtClean="0"/>
              <a:t>2012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99592" y="2420888"/>
            <a:ext cx="7344816" cy="1102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bg1"/>
                </a:solidFill>
              </a:rPr>
              <a:t>Nakloněná rovina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1910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Nakloněná rovina – princip činnosti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827584" y="1340769"/>
            <a:ext cx="7704856" cy="468052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i="1" dirty="0" smtClean="0">
              <a:solidFill>
                <a:srgbClr val="C00000"/>
              </a:solidFill>
            </a:endParaRPr>
          </a:p>
          <a:p>
            <a:pPr algn="ctr"/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3933057"/>
            <a:ext cx="6552728" cy="0"/>
          </a:xfrm>
          <a:prstGeom prst="line">
            <a:avLst/>
          </a:prstGeom>
          <a:ln w="5080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ravoúhlý trojúhelník 5"/>
          <p:cNvSpPr/>
          <p:nvPr/>
        </p:nvSpPr>
        <p:spPr>
          <a:xfrm rot="16200000">
            <a:off x="3185846" y="818711"/>
            <a:ext cx="2088232" cy="3708412"/>
          </a:xfrm>
          <a:prstGeom prst="rt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979712" y="1628800"/>
            <a:ext cx="5400600" cy="0"/>
          </a:xfrm>
          <a:prstGeom prst="line">
            <a:avLst/>
          </a:prstGeom>
          <a:ln w="25400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ravá složená závorka 8"/>
          <p:cNvSpPr/>
          <p:nvPr/>
        </p:nvSpPr>
        <p:spPr>
          <a:xfrm>
            <a:off x="6084168" y="1628800"/>
            <a:ext cx="288032" cy="2088233"/>
          </a:xfrm>
          <a:prstGeom prst="rightBrac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19765477">
            <a:off x="3347864" y="2410232"/>
            <a:ext cx="720080" cy="360040"/>
          </a:xfrm>
          <a:prstGeom prst="rect">
            <a:avLst/>
          </a:prstGeom>
          <a:solidFill>
            <a:srgbClr val="66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rot="19671407">
            <a:off x="3576033" y="2856377"/>
            <a:ext cx="144016" cy="14401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 rot="19671407">
            <a:off x="3951201" y="2621974"/>
            <a:ext cx="144016" cy="14401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3131840" y="2594700"/>
            <a:ext cx="576064" cy="333685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707904" y="2594700"/>
            <a:ext cx="540060" cy="834301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3383868" y="3429001"/>
            <a:ext cx="864096" cy="504056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059832" y="2793264"/>
            <a:ext cx="864095" cy="1283809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707904" y="2590252"/>
            <a:ext cx="0" cy="1126781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2267744" y="1628800"/>
            <a:ext cx="3672408" cy="2052229"/>
          </a:xfrm>
          <a:prstGeom prst="line">
            <a:avLst/>
          </a:prstGeom>
          <a:ln w="444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663244" y="172889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C00000"/>
                </a:solidFill>
              </a:rPr>
              <a:t>s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300192" y="242088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</a:rPr>
              <a:t>h</a:t>
            </a:r>
            <a:endParaRPr lang="cs-CZ" sz="2800" b="1" i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54269" y="325925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G</a:t>
            </a:r>
            <a:r>
              <a:rPr lang="cs-CZ" sz="2400" b="1" dirty="0" smtClean="0">
                <a:solidFill>
                  <a:srgbClr val="FF0000"/>
                </a:solidFill>
              </a:rPr>
              <a:t> = m . 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43608" y="4686235"/>
            <a:ext cx="40747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</a:rPr>
              <a:t>s – délka nakloněné roviny</a:t>
            </a:r>
          </a:p>
          <a:p>
            <a:r>
              <a:rPr lang="cs-CZ" sz="2400" b="1" i="1" dirty="0" smtClean="0">
                <a:solidFill>
                  <a:schemeClr val="bg1"/>
                </a:solidFill>
              </a:rPr>
              <a:t>h – výška nakloněné roviny</a:t>
            </a:r>
          </a:p>
          <a:p>
            <a:r>
              <a:rPr lang="cs-CZ" sz="2400" b="1" i="1" dirty="0" smtClean="0">
                <a:solidFill>
                  <a:srgbClr val="0070C0"/>
                </a:solidFill>
              </a:rPr>
              <a:t>F – síla, kterou vozík táhneme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5364088" y="4686235"/>
                <a:ext cx="2592288" cy="8680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=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G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3200" b="1" i="1" dirty="0" smtClean="0">
                            <a:solidFill>
                              <a:srgbClr val="FF0000"/>
                            </a:solidFill>
                          </a:rPr>
                          <m:t>h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3200" b="1" i="0" dirty="0" smtClean="0">
                            <a:solidFill>
                              <a:srgbClr val="FF0000"/>
                            </a:solidFill>
                          </a:rPr>
                          <m:t>s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4686235"/>
                <a:ext cx="2592288" cy="86805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118" b="-119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se šipkou 33"/>
          <p:cNvCxnSpPr>
            <a:stCxn id="10" idx="3"/>
          </p:cNvCxnSpPr>
          <p:nvPr/>
        </p:nvCxnSpPr>
        <p:spPr>
          <a:xfrm flipV="1">
            <a:off x="4017884" y="2132856"/>
            <a:ext cx="518112" cy="274254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977934" y="1844824"/>
            <a:ext cx="299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F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2825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9870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Nakloněná rovina – zadání příkladu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708920"/>
            <a:ext cx="7704856" cy="383975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i="1" dirty="0" smtClean="0">
              <a:solidFill>
                <a:srgbClr val="C00000"/>
              </a:solidFill>
            </a:endParaRPr>
          </a:p>
          <a:p>
            <a:pPr algn="ctr"/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15616" y="5877272"/>
            <a:ext cx="6552728" cy="0"/>
          </a:xfrm>
          <a:prstGeom prst="line">
            <a:avLst/>
          </a:prstGeom>
          <a:ln w="5080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ravoúhlý trojúhelník 5"/>
          <p:cNvSpPr/>
          <p:nvPr/>
        </p:nvSpPr>
        <p:spPr>
          <a:xfrm rot="16200000">
            <a:off x="3041830" y="2762926"/>
            <a:ext cx="2088232" cy="3708412"/>
          </a:xfrm>
          <a:prstGeom prst="rt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835696" y="3573015"/>
            <a:ext cx="5400600" cy="0"/>
          </a:xfrm>
          <a:prstGeom prst="line">
            <a:avLst/>
          </a:prstGeom>
          <a:ln w="25400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ravá složená závorka 7"/>
          <p:cNvSpPr/>
          <p:nvPr/>
        </p:nvSpPr>
        <p:spPr>
          <a:xfrm>
            <a:off x="5940152" y="3573015"/>
            <a:ext cx="288032" cy="2088233"/>
          </a:xfrm>
          <a:prstGeom prst="rightBrac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9765477">
            <a:off x="3203848" y="4354447"/>
            <a:ext cx="720080" cy="360040"/>
          </a:xfrm>
          <a:prstGeom prst="rect">
            <a:avLst/>
          </a:prstGeom>
          <a:solidFill>
            <a:srgbClr val="66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rot="19671407">
            <a:off x="3432017" y="4800592"/>
            <a:ext cx="144016" cy="14401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rot="19671407">
            <a:off x="3807185" y="4566189"/>
            <a:ext cx="144016" cy="14401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987824" y="4538915"/>
            <a:ext cx="576064" cy="333685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563888" y="4538915"/>
            <a:ext cx="540060" cy="834301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239852" y="5373216"/>
            <a:ext cx="864096" cy="504056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915816" y="4737479"/>
            <a:ext cx="864095" cy="1283809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563888" y="4534467"/>
            <a:ext cx="0" cy="1126781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123728" y="3573015"/>
            <a:ext cx="3672408" cy="2052229"/>
          </a:xfrm>
          <a:prstGeom prst="line">
            <a:avLst/>
          </a:prstGeom>
          <a:ln w="444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228014" y="4950132"/>
            <a:ext cx="1708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smtClean="0">
                <a:solidFill>
                  <a:srgbClr val="C00000"/>
                </a:solidFill>
              </a:rPr>
              <a:t>s </a:t>
            </a:r>
            <a:r>
              <a:rPr lang="cs-CZ" sz="2800" b="1" i="1" dirty="0" smtClean="0">
                <a:solidFill>
                  <a:srgbClr val="C00000"/>
                </a:solidFill>
              </a:rPr>
              <a:t>= 25 m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56176" y="436510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smtClean="0">
                <a:solidFill>
                  <a:schemeClr val="bg1"/>
                </a:solidFill>
              </a:rPr>
              <a:t>h </a:t>
            </a:r>
            <a:r>
              <a:rPr lang="cs-CZ" sz="2800" b="1" i="1" dirty="0" smtClean="0">
                <a:solidFill>
                  <a:schemeClr val="bg1"/>
                </a:solidFill>
              </a:rPr>
              <a:t>= 2m</a:t>
            </a:r>
            <a:endParaRPr lang="cs-CZ" sz="2800" b="1" i="1" dirty="0">
              <a:solidFill>
                <a:schemeClr val="bg1"/>
              </a:solidFill>
            </a:endParaRPr>
          </a:p>
        </p:txBody>
      </p:sp>
      <p:cxnSp>
        <p:nvCxnSpPr>
          <p:cNvPr id="23" name="Přímá spojnice se šipkou 22"/>
          <p:cNvCxnSpPr>
            <a:stCxn id="9" idx="3"/>
          </p:cNvCxnSpPr>
          <p:nvPr/>
        </p:nvCxnSpPr>
        <p:spPr>
          <a:xfrm flipV="1">
            <a:off x="3873868" y="4077071"/>
            <a:ext cx="518112" cy="274254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714931" y="3643535"/>
            <a:ext cx="1361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F = ? 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7704856" cy="138499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Vypočítejte, sílu potřebnou k vytažení 50 kg vozíku, který táhneme po 25 metrů dlouhé nakloněné rovině do výšky 2 metrů.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4627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8700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Nakloněná rovina – řešení příkladu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694152" y="1813959"/>
            <a:ext cx="7704856" cy="481300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i="1" dirty="0" smtClean="0">
              <a:solidFill>
                <a:srgbClr val="C00000"/>
              </a:solidFill>
            </a:endParaRPr>
          </a:p>
          <a:p>
            <a:pPr algn="ctr"/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15616" y="4437113"/>
            <a:ext cx="6552728" cy="0"/>
          </a:xfrm>
          <a:prstGeom prst="line">
            <a:avLst/>
          </a:prstGeom>
          <a:ln w="5080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ravoúhlý trojúhelník 5"/>
          <p:cNvSpPr/>
          <p:nvPr/>
        </p:nvSpPr>
        <p:spPr>
          <a:xfrm rot="16200000">
            <a:off x="3041830" y="1322767"/>
            <a:ext cx="2088232" cy="3708412"/>
          </a:xfrm>
          <a:prstGeom prst="rt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835696" y="2132856"/>
            <a:ext cx="5400600" cy="0"/>
          </a:xfrm>
          <a:prstGeom prst="line">
            <a:avLst/>
          </a:prstGeom>
          <a:ln w="25400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ravá složená závorka 7"/>
          <p:cNvSpPr/>
          <p:nvPr/>
        </p:nvSpPr>
        <p:spPr>
          <a:xfrm>
            <a:off x="5940152" y="2132856"/>
            <a:ext cx="288032" cy="2088233"/>
          </a:xfrm>
          <a:prstGeom prst="rightBrac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9765477">
            <a:off x="3203848" y="2914288"/>
            <a:ext cx="720080" cy="360040"/>
          </a:xfrm>
          <a:prstGeom prst="rect">
            <a:avLst/>
          </a:prstGeom>
          <a:solidFill>
            <a:srgbClr val="66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rot="19671407">
            <a:off x="3432017" y="3360433"/>
            <a:ext cx="144016" cy="14401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rot="19671407">
            <a:off x="3807185" y="3126030"/>
            <a:ext cx="144016" cy="14401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987824" y="3098756"/>
            <a:ext cx="576064" cy="333685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563888" y="3098756"/>
            <a:ext cx="540060" cy="834301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239852" y="3933057"/>
            <a:ext cx="864096" cy="504056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915816" y="3297320"/>
            <a:ext cx="864095" cy="1283809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563888" y="3094308"/>
            <a:ext cx="0" cy="1126781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123728" y="2132856"/>
            <a:ext cx="3672408" cy="2052229"/>
          </a:xfrm>
          <a:prstGeom prst="line">
            <a:avLst/>
          </a:prstGeom>
          <a:ln w="444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228014" y="3509973"/>
            <a:ext cx="1708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smtClean="0">
                <a:solidFill>
                  <a:srgbClr val="C00000"/>
                </a:solidFill>
              </a:rPr>
              <a:t>s </a:t>
            </a:r>
            <a:r>
              <a:rPr lang="cs-CZ" sz="2800" b="1" i="1" dirty="0" smtClean="0">
                <a:solidFill>
                  <a:srgbClr val="C00000"/>
                </a:solidFill>
              </a:rPr>
              <a:t>= 25 m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56176" y="2924945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smtClean="0">
                <a:solidFill>
                  <a:schemeClr val="bg1"/>
                </a:solidFill>
              </a:rPr>
              <a:t>h </a:t>
            </a:r>
            <a:r>
              <a:rPr lang="cs-CZ" sz="2800" b="1" i="1" dirty="0" smtClean="0">
                <a:solidFill>
                  <a:schemeClr val="bg1"/>
                </a:solidFill>
              </a:rPr>
              <a:t>= 2m</a:t>
            </a:r>
            <a:endParaRPr lang="cs-CZ" sz="2800" b="1" i="1" dirty="0">
              <a:solidFill>
                <a:schemeClr val="bg1"/>
              </a:solidFill>
            </a:endParaRPr>
          </a:p>
        </p:txBody>
      </p:sp>
      <p:cxnSp>
        <p:nvCxnSpPr>
          <p:cNvPr id="23" name="Přímá spojnice se šipkou 22"/>
          <p:cNvCxnSpPr>
            <a:stCxn id="9" idx="3"/>
          </p:cNvCxnSpPr>
          <p:nvPr/>
        </p:nvCxnSpPr>
        <p:spPr>
          <a:xfrm flipV="1">
            <a:off x="3873868" y="2636912"/>
            <a:ext cx="518112" cy="274254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714931" y="2203376"/>
            <a:ext cx="1361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F = ? 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7992888" cy="76944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70C0"/>
                </a:solidFill>
              </a:rPr>
              <a:t>Vypočítejte, sílu potřebnou k vytažení 50 kg vozíku, který táhneme po 25 metrů dlouhé nakloněné rovině do výšky 2 metrů.</a:t>
            </a:r>
            <a:endParaRPr lang="cs-CZ" sz="2200" b="1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4932040" y="4725144"/>
                <a:ext cx="3168352" cy="14707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bg1"/>
                    </a:solidFill>
                  </a:rPr>
                  <a:t>F</a:t>
                </a:r>
                <a:r>
                  <a:rPr lang="cs-CZ" sz="2400" b="1" baseline="-25000" dirty="0" smtClean="0">
                    <a:solidFill>
                      <a:schemeClr val="bg1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 = </a:t>
                </a:r>
                <a:r>
                  <a:rPr lang="cs-CZ" sz="2400" b="1" dirty="0" smtClean="0">
                    <a:solidFill>
                      <a:schemeClr val="bg1"/>
                    </a:solidFill>
                  </a:rPr>
                  <a:t>F</a:t>
                </a:r>
                <a:r>
                  <a:rPr lang="cs-CZ" sz="2400" b="1" baseline="-25000" dirty="0" smtClean="0">
                    <a:solidFill>
                      <a:schemeClr val="bg1"/>
                    </a:solidFill>
                  </a:rPr>
                  <a:t>G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b="1" i="1" dirty="0" smtClean="0">
                            <a:solidFill>
                              <a:schemeClr val="bg1"/>
                            </a:solidFill>
                          </a:rPr>
                          <m:t>h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b="1" i="0" dirty="0" smtClean="0">
                            <a:solidFill>
                              <a:schemeClr val="bg1"/>
                            </a:solidFill>
                          </a:rPr>
                          <m:t>s</m:t>
                        </m:r>
                      </m:den>
                    </m:f>
                  </m:oMath>
                </a14:m>
                <a:endParaRPr lang="cs-CZ" sz="1400" dirty="0" smtClean="0">
                  <a:solidFill>
                    <a:schemeClr val="bg1"/>
                  </a:solidFill>
                </a:endParaRPr>
              </a:p>
              <a:p>
                <a:r>
                  <a:rPr lang="cs-CZ" sz="2400" b="1" dirty="0" smtClean="0">
                    <a:solidFill>
                      <a:schemeClr val="bg1"/>
                    </a:solidFill>
                  </a:rPr>
                  <a:t>F</a:t>
                </a:r>
                <a:r>
                  <a:rPr lang="cs-CZ" sz="2400" b="1" baseline="-25000" dirty="0" smtClean="0">
                    <a:solidFill>
                      <a:schemeClr val="bg1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 = </a:t>
                </a:r>
                <a:r>
                  <a:rPr lang="cs-CZ" sz="2400" b="1" dirty="0" smtClean="0">
                    <a:solidFill>
                      <a:schemeClr val="bg1"/>
                    </a:solidFill>
                  </a:rPr>
                  <a:t>500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b="1" i="1" dirty="0" smtClean="0">
                            <a:solidFill>
                              <a:schemeClr val="bg1"/>
                            </a:solidFill>
                          </a:rPr>
                          <m:t>2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b="1" i="0" dirty="0" smtClean="0">
                            <a:solidFill>
                              <a:schemeClr val="bg1"/>
                            </a:solidFill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1000" dirty="0" smtClean="0">
                    <a:solidFill>
                      <a:schemeClr val="bg1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= </a:t>
                </a:r>
                <a:r>
                  <a:rPr lang="cs-CZ" sz="2400" b="1" dirty="0" smtClean="0">
                    <a:solidFill>
                      <a:schemeClr val="bg1"/>
                    </a:solidFill>
                  </a:rPr>
                  <a:t>40 N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 </a:t>
                </a:r>
                <a:endParaRPr lang="cs-CZ" sz="2400" dirty="0">
                  <a:solidFill>
                    <a:schemeClr val="bg1"/>
                  </a:solidFill>
                </a:endParaRPr>
              </a:p>
              <a:p>
                <a:endParaRPr lang="cs-CZ" sz="1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4725144"/>
                <a:ext cx="3168352" cy="147078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1096345" y="4869160"/>
            <a:ext cx="27775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F</a:t>
            </a:r>
            <a:r>
              <a:rPr lang="cs-CZ" sz="2400" b="1" baseline="-25000" dirty="0" smtClean="0">
                <a:solidFill>
                  <a:schemeClr val="bg1"/>
                </a:solidFill>
              </a:rPr>
              <a:t>G</a:t>
            </a:r>
            <a:r>
              <a:rPr lang="cs-CZ" sz="2400" b="1" dirty="0" smtClean="0">
                <a:solidFill>
                  <a:schemeClr val="bg1"/>
                </a:solidFill>
              </a:rPr>
              <a:t> = m . g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F</a:t>
            </a:r>
            <a:r>
              <a:rPr lang="cs-CZ" sz="2400" b="1" baseline="-25000" dirty="0" smtClean="0">
                <a:solidFill>
                  <a:schemeClr val="bg1"/>
                </a:solidFill>
              </a:rPr>
              <a:t>G</a:t>
            </a:r>
            <a:r>
              <a:rPr lang="cs-CZ" sz="2400" b="1" dirty="0" smtClean="0">
                <a:solidFill>
                  <a:schemeClr val="bg1"/>
                </a:solidFill>
              </a:rPr>
              <a:t> = 50 . 10 = 500 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68353" y="6093296"/>
            <a:ext cx="70040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Síla, kterou potřebuje k vytažení </a:t>
            </a:r>
            <a:r>
              <a:rPr lang="cs-CZ" sz="2400" b="1" dirty="0" smtClean="0">
                <a:solidFill>
                  <a:schemeClr val="bg1"/>
                </a:solidFill>
              </a:rPr>
              <a:t>vozíku, </a:t>
            </a:r>
            <a:r>
              <a:rPr lang="cs-CZ" sz="2400" b="1" dirty="0" smtClean="0">
                <a:solidFill>
                  <a:schemeClr val="bg1"/>
                </a:solidFill>
              </a:rPr>
              <a:t>je 40 N.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3799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6654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73291" y="1772816"/>
            <a:ext cx="8229600" cy="4144963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Tx/>
              <a:buNone/>
              <a:defRPr sz="20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2pPr>
            <a:lvl3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4pPr>
            <a:lvl5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/>
              <a:t>Materiál slouží k pochopení principu činnosti nakloněné roviny a k procvičení počítání příkladů. Určeno pro žáky 8. třídy.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244848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275</TotalTime>
  <Words>183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BlackTie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Bílková Gabriela</dc:creator>
  <cp:lastModifiedBy>Dum</cp:lastModifiedBy>
  <cp:revision>8</cp:revision>
  <dcterms:created xsi:type="dcterms:W3CDTF">2013-04-24T14:19:34Z</dcterms:created>
  <dcterms:modified xsi:type="dcterms:W3CDTF">2013-10-02T13:17:43Z</dcterms:modified>
</cp:coreProperties>
</file>