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1" r:id="rId4"/>
    <p:sldId id="260" r:id="rId5"/>
    <p:sldId id="259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8A4C6-FC64-4903-B5C3-11777377BAC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ECBD917-7DC1-40AA-B0EB-B210E7E37C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8A4C6-FC64-4903-B5C3-11777377BAC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ECBD917-7DC1-40AA-B0EB-B210E7E37C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8A4C6-FC64-4903-B5C3-11777377BAC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ECBD917-7DC1-40AA-B0EB-B210E7E37C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8A4C6-FC64-4903-B5C3-11777377BAC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ECBD917-7DC1-40AA-B0EB-B210E7E37C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8A4C6-FC64-4903-B5C3-11777377BAC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ECBD917-7DC1-40AA-B0EB-B210E7E37C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8A4C6-FC64-4903-B5C3-11777377BAC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ECBD917-7DC1-40AA-B0EB-B210E7E37C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8A4C6-FC64-4903-B5C3-11777377BAC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ECBD917-7DC1-40AA-B0EB-B210E7E37C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8A4C6-FC64-4903-B5C3-11777377BAC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ECBD917-7DC1-40AA-B0EB-B210E7E37C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8A4C6-FC64-4903-B5C3-11777377BAC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ECBD917-7DC1-40AA-B0EB-B210E7E37C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8A4C6-FC64-4903-B5C3-11777377BAC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BD917-7DC1-40AA-B0EB-B210E7E37C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8A4C6-FC64-4903-B5C3-11777377BAC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BD917-7DC1-40AA-B0EB-B210E7E37C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2488A4C6-FC64-4903-B5C3-11777377BAC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3ECBD917-7DC1-40AA-B0EB-B210E7E37C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78494" y="876061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obsah 5"/>
          <p:cNvSpPr txBox="1">
            <a:spLocks/>
          </p:cNvSpPr>
          <p:nvPr/>
        </p:nvSpPr>
        <p:spPr>
          <a:xfrm>
            <a:off x="909599" y="3881721"/>
            <a:ext cx="7920880" cy="25202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NÁZEV ŠKOLY: ZŠ  KOLÍN V., MNICHOVICKÁ 62</a:t>
            </a:r>
          </a:p>
          <a:p>
            <a:r>
              <a:rPr lang="cs-CZ" sz="2400" dirty="0" smtClean="0"/>
              <a:t>AUTOR:  Gábina Průšová</a:t>
            </a:r>
          </a:p>
          <a:p>
            <a:r>
              <a:rPr lang="cs-CZ" sz="2400" dirty="0" smtClean="0"/>
              <a:t>NÁZEV: VY_32_INOVACE_17_FY8_TEPLO</a:t>
            </a:r>
            <a:endParaRPr lang="cs-CZ" sz="2400" dirty="0"/>
          </a:p>
          <a:p>
            <a:r>
              <a:rPr lang="cs-CZ" sz="2400" dirty="0" smtClean="0"/>
              <a:t>TÉMA: Teplo – příklady</a:t>
            </a:r>
          </a:p>
          <a:p>
            <a:r>
              <a:rPr lang="cs-CZ" sz="2400" dirty="0" smtClean="0"/>
              <a:t>DATUM: listopad 2012</a:t>
            </a:r>
            <a:endParaRPr lang="cs-CZ" sz="24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909598" y="2348880"/>
            <a:ext cx="7344816" cy="11022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/>
              <a:t>Teplo - příklady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996952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052736"/>
            <a:ext cx="7704856" cy="3657599"/>
          </a:xfrm>
        </p:spPr>
        <p:txBody>
          <a:bodyPr>
            <a:normAutofit/>
          </a:bodyPr>
          <a:lstStyle/>
          <a:p>
            <a:r>
              <a:rPr lang="cs-CZ" sz="2800" dirty="0">
                <a:effectLst/>
              </a:rPr>
              <a:t>Vypočítej teplo potřebné k ohřátí 30kg mědi z 20°C na 180°C. Měrná tepelná kapacita mědi </a:t>
            </a:r>
            <a:r>
              <a:rPr lang="cs-CZ" sz="2800" dirty="0" smtClean="0">
                <a:effectLst/>
              </a:rPr>
              <a:t>je 380 </a:t>
            </a:r>
            <a:r>
              <a:rPr lang="cs-CZ" sz="2800" dirty="0">
                <a:effectLst/>
              </a:rPr>
              <a:t>J/</a:t>
            </a:r>
            <a:r>
              <a:rPr lang="cs-CZ" sz="2800" dirty="0" err="1">
                <a:effectLst/>
              </a:rPr>
              <a:t>kg.°C</a:t>
            </a:r>
            <a:r>
              <a:rPr lang="cs-CZ" sz="2800" dirty="0">
                <a:effectLst/>
              </a:rPr>
              <a:t>.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476672"/>
            <a:ext cx="7543800" cy="914400"/>
          </a:xfrm>
        </p:spPr>
        <p:txBody>
          <a:bodyPr/>
          <a:lstStyle/>
          <a:p>
            <a:r>
              <a:rPr lang="cs-CZ" dirty="0" smtClean="0"/>
              <a:t>Příklad 1 - zadání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89495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908720"/>
            <a:ext cx="7704856" cy="1800199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chemeClr val="tx1">
                    <a:lumMod val="65000"/>
                  </a:schemeClr>
                </a:solidFill>
                <a:effectLst/>
              </a:rPr>
              <a:t>Vypočítej teplo potřebné k ohřátí 30kg mědi z 20°C na 180°C. Měrná tepelná kapacita mědi </a:t>
            </a:r>
            <a:r>
              <a:rPr lang="cs-CZ" sz="2400" dirty="0" smtClean="0">
                <a:solidFill>
                  <a:schemeClr val="tx1">
                    <a:lumMod val="65000"/>
                  </a:schemeClr>
                </a:solidFill>
                <a:effectLst/>
              </a:rPr>
              <a:t>je 380 </a:t>
            </a:r>
            <a:r>
              <a:rPr lang="cs-CZ" sz="2400" dirty="0">
                <a:solidFill>
                  <a:schemeClr val="tx1">
                    <a:lumMod val="65000"/>
                  </a:schemeClr>
                </a:solidFill>
                <a:effectLst/>
              </a:rPr>
              <a:t>J/</a:t>
            </a:r>
            <a:r>
              <a:rPr lang="cs-CZ" sz="2400" dirty="0" err="1">
                <a:solidFill>
                  <a:schemeClr val="tx1">
                    <a:lumMod val="65000"/>
                  </a:schemeClr>
                </a:solidFill>
                <a:effectLst/>
              </a:rPr>
              <a:t>kg.°C</a:t>
            </a:r>
            <a:r>
              <a:rPr lang="cs-CZ" sz="2400" dirty="0">
                <a:solidFill>
                  <a:schemeClr val="tx1">
                    <a:lumMod val="65000"/>
                  </a:schemeClr>
                </a:solidFill>
                <a:effectLst/>
              </a:rPr>
              <a:t>.</a:t>
            </a:r>
            <a:endParaRPr lang="cs-CZ" sz="2400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476672"/>
            <a:ext cx="7543800" cy="914400"/>
          </a:xfrm>
        </p:spPr>
        <p:txBody>
          <a:bodyPr/>
          <a:lstStyle/>
          <a:p>
            <a:r>
              <a:rPr lang="cs-CZ" dirty="0" smtClean="0"/>
              <a:t>Příklad 1 - řešení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24208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Q = c . m . ( t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 – t</a:t>
            </a:r>
            <a:r>
              <a:rPr lang="cs-CZ" sz="2800" b="1" baseline="-25000" dirty="0" smtClean="0"/>
              <a:t>1</a:t>
            </a:r>
            <a:r>
              <a:rPr lang="cs-CZ" sz="2800" b="1" dirty="0" smtClean="0"/>
              <a:t> )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140968"/>
            <a:ext cx="24482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Zadání:</a:t>
            </a:r>
          </a:p>
          <a:p>
            <a:endParaRPr lang="cs-CZ" sz="2400" b="1" dirty="0"/>
          </a:p>
          <a:p>
            <a:r>
              <a:rPr lang="cs-CZ" sz="2400" b="1" dirty="0" smtClean="0"/>
              <a:t>m = 30 kg</a:t>
            </a:r>
          </a:p>
          <a:p>
            <a:r>
              <a:rPr lang="cs-CZ" sz="2400" b="1" dirty="0" smtClean="0"/>
              <a:t>t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20°C</a:t>
            </a:r>
          </a:p>
          <a:p>
            <a:r>
              <a:rPr lang="cs-CZ" sz="2400" b="1" dirty="0" smtClean="0"/>
              <a:t>t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180°C</a:t>
            </a:r>
          </a:p>
          <a:p>
            <a:r>
              <a:rPr lang="cs-CZ" sz="2400" b="1" dirty="0" smtClean="0"/>
              <a:t>c = 380 J/</a:t>
            </a:r>
            <a:r>
              <a:rPr lang="cs-CZ" sz="2400" b="1" dirty="0" err="1" smtClean="0"/>
              <a:t>kg.°C</a:t>
            </a:r>
            <a:endParaRPr lang="cs-CZ" sz="2400" b="1" dirty="0" smtClean="0"/>
          </a:p>
          <a:p>
            <a:r>
              <a:rPr lang="cs-CZ" sz="2400" b="1" dirty="0" smtClean="0"/>
              <a:t>Q = ? J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6" y="3140968"/>
            <a:ext cx="432048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Řešení:</a:t>
            </a:r>
          </a:p>
          <a:p>
            <a:endParaRPr lang="cs-CZ" sz="2400" b="1" dirty="0"/>
          </a:p>
          <a:p>
            <a:r>
              <a:rPr lang="cs-CZ" sz="2400" b="1" dirty="0" smtClean="0"/>
              <a:t>Q = c . m . ( t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– t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)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Q = 380 . 30 . (180 – 20)</a:t>
            </a:r>
          </a:p>
          <a:p>
            <a:endParaRPr lang="cs-CZ" sz="2400" b="1" dirty="0"/>
          </a:p>
          <a:p>
            <a:r>
              <a:rPr lang="cs-CZ" sz="2400" b="1" u="sng" dirty="0" smtClean="0"/>
              <a:t>Q = 1 824 000 J = 1,824 MJ</a:t>
            </a:r>
            <a:endParaRPr lang="cs-CZ" sz="2400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6093296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Teplo potřebné k ohřátí 30 kg mědi o 160 °C je 1,824 MJ.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78511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052736"/>
            <a:ext cx="7704856" cy="3657599"/>
          </a:xfrm>
        </p:spPr>
        <p:txBody>
          <a:bodyPr>
            <a:normAutofit/>
          </a:bodyPr>
          <a:lstStyle/>
          <a:p>
            <a:r>
              <a:rPr lang="cs-CZ" sz="2800" dirty="0" smtClean="0">
                <a:effectLst/>
              </a:rPr>
              <a:t>Vypočítej, </a:t>
            </a:r>
            <a:r>
              <a:rPr lang="cs-CZ" sz="2800" dirty="0">
                <a:effectLst/>
              </a:rPr>
              <a:t>o kolik stupňů se z 10°C změnila teplota 55 000g stříbra, když jsme spotřebovali 920 000J tepla. Měrná tepelná kapacita stříbra je 230 J/</a:t>
            </a:r>
            <a:r>
              <a:rPr lang="cs-CZ" sz="2800" dirty="0" err="1">
                <a:effectLst/>
              </a:rPr>
              <a:t>kg.°C</a:t>
            </a:r>
            <a:r>
              <a:rPr lang="cs-CZ" sz="2800" dirty="0">
                <a:effectLst/>
              </a:rPr>
              <a:t>.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476672"/>
            <a:ext cx="7543800" cy="914400"/>
          </a:xfrm>
        </p:spPr>
        <p:txBody>
          <a:bodyPr/>
          <a:lstStyle/>
          <a:p>
            <a:r>
              <a:rPr lang="cs-CZ" dirty="0" smtClean="0"/>
              <a:t>Příklad 2 - zadání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3008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-300607"/>
            <a:ext cx="7704856" cy="3657599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>
                    <a:lumMod val="65000"/>
                  </a:schemeClr>
                </a:solidFill>
                <a:effectLst/>
              </a:rPr>
              <a:t>Vypočítej, </a:t>
            </a:r>
            <a:r>
              <a:rPr lang="cs-CZ" sz="2400" dirty="0">
                <a:solidFill>
                  <a:schemeClr val="tx1">
                    <a:lumMod val="65000"/>
                  </a:schemeClr>
                </a:solidFill>
                <a:effectLst/>
              </a:rPr>
              <a:t>o kolik stupňů se z 10°C změnila teplota 55 000g stříbra, když jsme spotřebovali 920 000J tepla. Měrná tepelná kapacita stříbra je 230 J/</a:t>
            </a:r>
            <a:r>
              <a:rPr lang="cs-CZ" sz="2400" dirty="0" err="1">
                <a:solidFill>
                  <a:schemeClr val="tx1">
                    <a:lumMod val="65000"/>
                  </a:schemeClr>
                </a:solidFill>
                <a:effectLst/>
              </a:rPr>
              <a:t>kg.°C</a:t>
            </a:r>
            <a:r>
              <a:rPr lang="cs-CZ" sz="2400" dirty="0">
                <a:solidFill>
                  <a:schemeClr val="tx1">
                    <a:lumMod val="65000"/>
                  </a:schemeClr>
                </a:solidFill>
                <a:effectLst/>
              </a:rPr>
              <a:t>.</a:t>
            </a:r>
            <a:endParaRPr lang="cs-CZ" sz="2400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116632"/>
            <a:ext cx="7543800" cy="914400"/>
          </a:xfrm>
        </p:spPr>
        <p:txBody>
          <a:bodyPr/>
          <a:lstStyle/>
          <a:p>
            <a:r>
              <a:rPr lang="cs-CZ" dirty="0" smtClean="0"/>
              <a:t>Příklad 2 - řešení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1331640" y="2060848"/>
                <a:ext cx="6657326" cy="8036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/>
                  <a:t>Q = c . m . ( t</a:t>
                </a:r>
                <a:r>
                  <a:rPr lang="cs-CZ" sz="3200" b="1" baseline="-25000" dirty="0" smtClean="0"/>
                  <a:t>2</a:t>
                </a:r>
                <a:r>
                  <a:rPr lang="cs-CZ" sz="3200" b="1" dirty="0" smtClean="0"/>
                  <a:t> – t</a:t>
                </a:r>
                <a:r>
                  <a:rPr lang="cs-CZ" sz="3200" b="1" baseline="-25000" dirty="0" smtClean="0"/>
                  <a:t>1</a:t>
                </a:r>
                <a:r>
                  <a:rPr lang="cs-CZ" sz="3200" b="1" dirty="0" smtClean="0"/>
                  <a:t> )   =&gt;   </a:t>
                </a:r>
                <a:r>
                  <a:rPr lang="cs-CZ" sz="3200" b="1" dirty="0" smtClean="0"/>
                  <a:t>t</a:t>
                </a:r>
                <a:r>
                  <a:rPr lang="cs-CZ" sz="3200" b="1" baseline="-25000" dirty="0" smtClean="0"/>
                  <a:t>2</a:t>
                </a:r>
                <a:r>
                  <a:rPr lang="cs-CZ" sz="3200" b="1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atin typeface="Cambria Math"/>
                          </a:rPr>
                          <m:t>𝑸</m:t>
                        </m:r>
                      </m:num>
                      <m:den>
                        <m:r>
                          <a:rPr lang="cs-CZ" sz="3200" b="1" i="1" smtClean="0">
                            <a:latin typeface="Cambria Math"/>
                          </a:rPr>
                          <m:t>𝒄</m:t>
                        </m:r>
                        <m:r>
                          <a:rPr lang="cs-CZ" sz="3200" b="1" i="1" smtClean="0">
                            <a:latin typeface="Cambria Math"/>
                          </a:rPr>
                          <m:t> . </m:t>
                        </m:r>
                        <m:r>
                          <a:rPr lang="cs-CZ" sz="3200" b="1" i="1" smtClean="0">
                            <a:latin typeface="Cambria Math"/>
                          </a:rPr>
                          <m:t>𝒎</m:t>
                        </m:r>
                      </m:den>
                    </m:f>
                    <m:r>
                      <a:rPr lang="cs-CZ" sz="3200" b="1" i="1" smtClean="0">
                        <a:latin typeface="Cambria Math"/>
                      </a:rPr>
                      <m:t>+ </m:t>
                    </m:r>
                  </m:oMath>
                </a14:m>
                <a:r>
                  <a:rPr lang="cs-CZ" sz="3200" b="1" dirty="0" smtClean="0"/>
                  <a:t>t</a:t>
                </a:r>
                <a:r>
                  <a:rPr lang="cs-CZ" sz="3200" b="1" baseline="-25000" dirty="0" smtClean="0"/>
                  <a:t>1</a:t>
                </a:r>
                <a:r>
                  <a:rPr lang="cs-CZ" sz="3200" b="1" dirty="0" smtClean="0"/>
                  <a:t> </a:t>
                </a:r>
                <a:endParaRPr lang="cs-CZ" sz="3200" b="1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2060848"/>
                <a:ext cx="6657326" cy="80361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287"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539552" y="3068960"/>
            <a:ext cx="30963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Zadání:</a:t>
            </a:r>
            <a:endParaRPr lang="cs-CZ" sz="2400" b="1" dirty="0"/>
          </a:p>
          <a:p>
            <a:r>
              <a:rPr lang="cs-CZ" sz="2400" b="1" dirty="0" smtClean="0"/>
              <a:t>m = 55 000g = 55 kg</a:t>
            </a:r>
          </a:p>
          <a:p>
            <a:r>
              <a:rPr lang="cs-CZ" sz="2400" b="1" dirty="0" smtClean="0"/>
              <a:t>t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10°C</a:t>
            </a:r>
          </a:p>
          <a:p>
            <a:r>
              <a:rPr lang="cs-CZ" sz="2400" b="1" dirty="0" smtClean="0"/>
              <a:t>Q = 920 000 J</a:t>
            </a:r>
          </a:p>
          <a:p>
            <a:r>
              <a:rPr lang="cs-CZ" sz="2400" b="1" dirty="0" smtClean="0"/>
              <a:t>c = 230 J/</a:t>
            </a:r>
            <a:r>
              <a:rPr lang="cs-CZ" sz="2400" b="1" dirty="0" err="1" smtClean="0"/>
              <a:t>kg.°C</a:t>
            </a:r>
            <a:endParaRPr lang="cs-CZ" sz="2400" b="1" dirty="0" smtClean="0"/>
          </a:p>
          <a:p>
            <a:r>
              <a:rPr lang="cs-CZ" sz="2400" b="1" dirty="0" smtClean="0"/>
              <a:t>t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? °C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4355976" y="2996952"/>
                <a:ext cx="3888432" cy="30060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u="sng" dirty="0" smtClean="0"/>
                  <a:t>Řešení:</a:t>
                </a:r>
                <a:endParaRPr lang="cs-CZ" sz="2400" b="1" dirty="0"/>
              </a:p>
              <a:p>
                <a:r>
                  <a:rPr lang="cs-CZ" sz="2400" b="1" dirty="0" smtClean="0"/>
                  <a:t>t</a:t>
                </a:r>
                <a:r>
                  <a:rPr lang="cs-CZ" sz="2400" b="1" baseline="-25000" dirty="0" smtClean="0"/>
                  <a:t>2</a:t>
                </a:r>
                <a:r>
                  <a:rPr lang="cs-CZ" sz="2400" b="1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𝑸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𝒄</m:t>
                        </m:r>
                        <m:r>
                          <a:rPr lang="cs-CZ" sz="2400" b="1" i="1" smtClean="0">
                            <a:latin typeface="Cambria Math"/>
                          </a:rPr>
                          <m:t> . 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𝒎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+ </m:t>
                    </m:r>
                  </m:oMath>
                </a14:m>
                <a:r>
                  <a:rPr lang="cs-CZ" sz="2400" b="1" dirty="0" smtClean="0"/>
                  <a:t>t</a:t>
                </a:r>
                <a:r>
                  <a:rPr lang="cs-CZ" sz="2400" b="1" baseline="-25000" dirty="0" smtClean="0"/>
                  <a:t>1</a:t>
                </a:r>
              </a:p>
              <a:p>
                <a:endParaRPr lang="cs-CZ" sz="2400" b="1" dirty="0" smtClean="0"/>
              </a:p>
              <a:p>
                <a:r>
                  <a:rPr lang="cs-CZ" sz="2400" b="1" dirty="0" smtClean="0"/>
                  <a:t>t</a:t>
                </a:r>
                <a:r>
                  <a:rPr lang="cs-CZ" sz="2400" b="1" baseline="-25000" dirty="0" smtClean="0"/>
                  <a:t>2</a:t>
                </a:r>
                <a:r>
                  <a:rPr lang="cs-CZ" sz="2400" b="1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𝟗𝟐𝟎</m:t>
                        </m:r>
                        <m:r>
                          <a:rPr lang="cs-CZ" sz="2400" b="1" i="1" smtClean="0">
                            <a:latin typeface="Cambria Math"/>
                          </a:rPr>
                          <m:t> 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𝟎𝟎𝟎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𝟐𝟑𝟎</m:t>
                        </m:r>
                        <m:r>
                          <a:rPr lang="cs-CZ" sz="2400" b="1" i="1" smtClean="0">
                            <a:latin typeface="Cambria Math"/>
                          </a:rPr>
                          <m:t> . 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𝟓𝟓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+ </m:t>
                    </m:r>
                  </m:oMath>
                </a14:m>
                <a:r>
                  <a:rPr lang="cs-CZ" sz="2400" b="1" dirty="0" smtClean="0"/>
                  <a:t>10</a:t>
                </a:r>
                <a:endParaRPr lang="cs-CZ" sz="2400" b="1" baseline="-25000" dirty="0" smtClean="0"/>
              </a:p>
              <a:p>
                <a:endParaRPr lang="cs-CZ" sz="2400" b="1" dirty="0"/>
              </a:p>
              <a:p>
                <a:r>
                  <a:rPr lang="cs-CZ" sz="2400" b="1" dirty="0" smtClean="0"/>
                  <a:t>t</a:t>
                </a:r>
                <a:r>
                  <a:rPr lang="cs-CZ" sz="2400" b="1" baseline="-25000" dirty="0" smtClean="0"/>
                  <a:t>2</a:t>
                </a:r>
                <a:r>
                  <a:rPr lang="cs-CZ" sz="2400" b="1" dirty="0" smtClean="0"/>
                  <a:t> = 82,727°C =&gt; t = t</a:t>
                </a:r>
                <a:r>
                  <a:rPr lang="cs-CZ" sz="2400" b="1" baseline="-25000" dirty="0" smtClean="0"/>
                  <a:t>2</a:t>
                </a:r>
                <a:r>
                  <a:rPr lang="cs-CZ" sz="2400" b="1" dirty="0" smtClean="0"/>
                  <a:t> – t</a:t>
                </a:r>
                <a:r>
                  <a:rPr lang="cs-CZ" sz="2400" b="1" baseline="-25000" dirty="0" smtClean="0"/>
                  <a:t>1</a:t>
                </a:r>
                <a:r>
                  <a:rPr lang="cs-CZ" sz="2400" b="1" dirty="0" smtClean="0"/>
                  <a:t>  </a:t>
                </a:r>
              </a:p>
              <a:p>
                <a:r>
                  <a:rPr lang="cs-CZ" sz="2400" b="1" dirty="0" smtClean="0"/>
                  <a:t>t = 82,727 – 10 = 72,727°C</a:t>
                </a:r>
                <a:endParaRPr lang="cs-CZ" sz="2400" b="1" u="sng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5976" y="2996952"/>
                <a:ext cx="3888432" cy="3006016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2512" t="-1623" b="-36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539552" y="6093296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Teplota 55 kg stříbra se změnila o 72,727°C.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5580099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052736"/>
            <a:ext cx="7704856" cy="3657599"/>
          </a:xfrm>
        </p:spPr>
        <p:txBody>
          <a:bodyPr>
            <a:normAutofit/>
          </a:bodyPr>
          <a:lstStyle/>
          <a:p>
            <a:r>
              <a:rPr lang="cs-CZ" sz="2800" dirty="0">
                <a:effectLst/>
              </a:rPr>
              <a:t>Vypočítej hmotnost vody, na jejíž ohřátí z 10°C na 100°C, jsme spotřebovali 3MJ tepla. Měrná tepelná kapacita vody je 4 200 J/</a:t>
            </a:r>
            <a:r>
              <a:rPr lang="cs-CZ" sz="2800" dirty="0" err="1">
                <a:effectLst/>
              </a:rPr>
              <a:t>kg.°C</a:t>
            </a:r>
            <a:r>
              <a:rPr lang="cs-CZ" sz="2800" dirty="0">
                <a:effectLst/>
              </a:rPr>
              <a:t>.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476672"/>
            <a:ext cx="7543800" cy="914400"/>
          </a:xfrm>
        </p:spPr>
        <p:txBody>
          <a:bodyPr/>
          <a:lstStyle/>
          <a:p>
            <a:r>
              <a:rPr lang="cs-CZ" dirty="0" smtClean="0"/>
              <a:t>Příklad 3 - zadání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91385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-300607"/>
            <a:ext cx="7704856" cy="3657599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chemeClr val="tx1">
                    <a:lumMod val="65000"/>
                  </a:schemeClr>
                </a:solidFill>
                <a:effectLst/>
              </a:rPr>
              <a:t>Vypočítej hmotnost vody, na jejíž ohřátí z 10°C na 100°C, jsme spotřebovali 3MJ tepla. Měrná tepelná kapacita vody je 4 200 J/</a:t>
            </a:r>
            <a:r>
              <a:rPr lang="cs-CZ" sz="2400" dirty="0" err="1">
                <a:solidFill>
                  <a:schemeClr val="tx1">
                    <a:lumMod val="65000"/>
                  </a:schemeClr>
                </a:solidFill>
                <a:effectLst/>
              </a:rPr>
              <a:t>kg.°</a:t>
            </a:r>
            <a:r>
              <a:rPr lang="cs-CZ" sz="2400" dirty="0" err="1" smtClean="0">
                <a:solidFill>
                  <a:schemeClr val="tx1">
                    <a:lumMod val="65000"/>
                  </a:schemeClr>
                </a:solidFill>
                <a:effectLst/>
              </a:rPr>
              <a:t>C</a:t>
            </a:r>
            <a:r>
              <a:rPr lang="cs-CZ" sz="2400" dirty="0" smtClean="0">
                <a:solidFill>
                  <a:schemeClr val="tx1">
                    <a:lumMod val="65000"/>
                  </a:schemeClr>
                </a:solidFill>
                <a:effectLst/>
              </a:rPr>
              <a:t>.</a:t>
            </a:r>
            <a:endParaRPr lang="cs-CZ" sz="2400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116632"/>
            <a:ext cx="7543800" cy="914400"/>
          </a:xfrm>
        </p:spPr>
        <p:txBody>
          <a:bodyPr/>
          <a:lstStyle/>
          <a:p>
            <a:r>
              <a:rPr lang="cs-CZ" dirty="0" smtClean="0"/>
              <a:t>Příklad 3 - řešení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1331640" y="2060848"/>
                <a:ext cx="7344816" cy="8946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/>
                  <a:t>Q = c . m . ( t</a:t>
                </a:r>
                <a:r>
                  <a:rPr lang="cs-CZ" sz="3200" b="1" baseline="-25000" dirty="0" smtClean="0"/>
                  <a:t>2</a:t>
                </a:r>
                <a:r>
                  <a:rPr lang="cs-CZ" sz="3200" b="1" dirty="0" smtClean="0"/>
                  <a:t> – t</a:t>
                </a:r>
                <a:r>
                  <a:rPr lang="cs-CZ" sz="3200" b="1" baseline="-25000" dirty="0" smtClean="0"/>
                  <a:t>1</a:t>
                </a:r>
                <a:r>
                  <a:rPr lang="cs-CZ" sz="3200" b="1" dirty="0" smtClean="0"/>
                  <a:t> )   =&gt;   m</a:t>
                </a:r>
                <a:r>
                  <a:rPr lang="cs-CZ" sz="3200" b="1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atin typeface="Cambria Math"/>
                          </a:rPr>
                          <m:t>𝑸</m:t>
                        </m:r>
                      </m:num>
                      <m:den>
                        <m:r>
                          <a:rPr lang="cs-CZ" sz="3200" b="1" i="1" smtClean="0">
                            <a:latin typeface="Cambria Math"/>
                          </a:rPr>
                          <m:t>𝒄</m:t>
                        </m:r>
                        <m:r>
                          <a:rPr lang="cs-CZ" sz="3200" b="1" i="1" smtClean="0">
                            <a:latin typeface="Cambria Math"/>
                          </a:rPr>
                          <m:t> .  </m:t>
                        </m:r>
                        <m:r>
                          <m:rPr>
                            <m:nor/>
                          </m:rPr>
                          <a:rPr lang="cs-CZ" sz="3200" b="1" dirty="0" smtClean="0"/>
                          <m:t>( </m:t>
                        </m:r>
                        <m:r>
                          <m:rPr>
                            <m:nor/>
                          </m:rPr>
                          <a:rPr lang="cs-CZ" sz="3200" b="1" dirty="0" smtClean="0"/>
                          <m:t>t</m:t>
                        </m:r>
                        <m:r>
                          <m:rPr>
                            <m:nor/>
                          </m:rPr>
                          <a:rPr lang="cs-CZ" sz="3200" b="1" baseline="-25000" dirty="0" smtClean="0"/>
                          <m:t>2</m:t>
                        </m:r>
                        <m:r>
                          <m:rPr>
                            <m:nor/>
                          </m:rPr>
                          <a:rPr lang="cs-CZ" sz="3200" b="1" dirty="0" smtClean="0"/>
                          <m:t> – </m:t>
                        </m:r>
                        <m:r>
                          <m:rPr>
                            <m:nor/>
                          </m:rPr>
                          <a:rPr lang="cs-CZ" sz="3200" b="1" dirty="0" smtClean="0"/>
                          <m:t>t</m:t>
                        </m:r>
                        <m:r>
                          <m:rPr>
                            <m:nor/>
                          </m:rPr>
                          <a:rPr lang="cs-CZ" sz="3200" b="1" baseline="-25000" dirty="0" smtClean="0"/>
                          <m:t>1</m:t>
                        </m:r>
                        <m:r>
                          <m:rPr>
                            <m:nor/>
                          </m:rPr>
                          <a:rPr lang="cs-CZ" sz="3200" b="1" dirty="0" smtClean="0"/>
                          <m:t> )</m:t>
                        </m:r>
                      </m:den>
                    </m:f>
                  </m:oMath>
                </a14:m>
                <a:r>
                  <a:rPr lang="cs-CZ" sz="3200" b="1" dirty="0" smtClean="0"/>
                  <a:t> </a:t>
                </a:r>
                <a:endParaRPr lang="cs-CZ" sz="3200" b="1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2060848"/>
                <a:ext cx="7344816" cy="89460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075" b="-6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539552" y="3068960"/>
            <a:ext cx="33123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Zadání:</a:t>
            </a:r>
            <a:endParaRPr lang="cs-CZ" sz="2400" b="1" dirty="0"/>
          </a:p>
          <a:p>
            <a:r>
              <a:rPr lang="cs-CZ" sz="2400" b="1" dirty="0" smtClean="0"/>
              <a:t>Q = 3 MJ = 3 000 000 J</a:t>
            </a:r>
          </a:p>
          <a:p>
            <a:r>
              <a:rPr lang="cs-CZ" sz="2400" b="1" dirty="0" smtClean="0"/>
              <a:t>c = 4 200 J/</a:t>
            </a:r>
            <a:r>
              <a:rPr lang="cs-CZ" sz="2400" b="1" dirty="0" err="1" smtClean="0"/>
              <a:t>kg.°C</a:t>
            </a:r>
            <a:endParaRPr lang="cs-CZ" sz="2400" b="1" dirty="0" smtClean="0"/>
          </a:p>
          <a:p>
            <a:r>
              <a:rPr lang="cs-CZ" sz="2400" b="1" dirty="0" smtClean="0"/>
              <a:t>t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10°C</a:t>
            </a:r>
          </a:p>
          <a:p>
            <a:r>
              <a:rPr lang="cs-CZ" sz="2400" b="1" dirty="0" smtClean="0"/>
              <a:t>t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= 100 °C</a:t>
            </a:r>
          </a:p>
          <a:p>
            <a:r>
              <a:rPr lang="cs-CZ" sz="2400" b="1" dirty="0" smtClean="0"/>
              <a:t>m = ? kg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4355976" y="2996952"/>
                <a:ext cx="3888432" cy="27644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u="sng" dirty="0" smtClean="0"/>
                  <a:t>Řešení:</a:t>
                </a:r>
                <a:endParaRPr lang="cs-CZ" sz="2400" b="1" dirty="0"/>
              </a:p>
              <a:p>
                <a:r>
                  <a:rPr lang="cs-CZ" sz="2400" b="1" dirty="0" smtClean="0"/>
                  <a:t>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𝑸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𝒄</m:t>
                        </m:r>
                        <m:r>
                          <a:rPr lang="cs-CZ" sz="2400" b="1" i="1" smtClean="0">
                            <a:latin typeface="Cambria Math"/>
                          </a:rPr>
                          <m:t> .  </m:t>
                        </m:r>
                        <m:r>
                          <m:rPr>
                            <m:nor/>
                          </m:rPr>
                          <a:rPr lang="cs-CZ" sz="2400" b="1" dirty="0" smtClean="0"/>
                          <m:t>( </m:t>
                        </m:r>
                        <m:r>
                          <m:rPr>
                            <m:nor/>
                          </m:rPr>
                          <a:rPr lang="cs-CZ" sz="2400" b="1" dirty="0" smtClean="0"/>
                          <m:t>t</m:t>
                        </m:r>
                        <m:r>
                          <m:rPr>
                            <m:nor/>
                          </m:rPr>
                          <a:rPr lang="cs-CZ" sz="2400" b="1" baseline="-25000" dirty="0" smtClean="0"/>
                          <m:t>2</m:t>
                        </m:r>
                        <m:r>
                          <m:rPr>
                            <m:nor/>
                          </m:rPr>
                          <a:rPr lang="cs-CZ" sz="2400" b="1" dirty="0" smtClean="0"/>
                          <m:t> – </m:t>
                        </m:r>
                        <m:r>
                          <m:rPr>
                            <m:nor/>
                          </m:rPr>
                          <a:rPr lang="cs-CZ" sz="2400" b="1" dirty="0" smtClean="0"/>
                          <m:t>t</m:t>
                        </m:r>
                        <m:r>
                          <m:rPr>
                            <m:nor/>
                          </m:rPr>
                          <a:rPr lang="cs-CZ" sz="2400" b="1" baseline="-25000" dirty="0" smtClean="0"/>
                          <m:t>1</m:t>
                        </m:r>
                        <m:r>
                          <m:rPr>
                            <m:nor/>
                          </m:rPr>
                          <a:rPr lang="cs-CZ" sz="2400" b="1" dirty="0" smtClean="0"/>
                          <m:t> )</m:t>
                        </m:r>
                      </m:den>
                    </m:f>
                  </m:oMath>
                </a14:m>
                <a:endParaRPr lang="cs-CZ" sz="2400" b="1" dirty="0" smtClean="0"/>
              </a:p>
              <a:p>
                <a:endParaRPr lang="cs-CZ" sz="2400" b="1" dirty="0" smtClean="0"/>
              </a:p>
              <a:p>
                <a:r>
                  <a:rPr lang="cs-CZ" sz="2400" b="1" dirty="0" smtClean="0"/>
                  <a:t>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𝟑</m:t>
                        </m:r>
                        <m:r>
                          <a:rPr lang="cs-CZ" sz="2400" b="1" i="1" smtClean="0">
                            <a:latin typeface="Cambria Math"/>
                          </a:rPr>
                          <m:t> 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𝟎𝟎𝟎</m:t>
                        </m:r>
                        <m:r>
                          <a:rPr lang="cs-CZ" sz="2400" b="1" i="1" smtClean="0">
                            <a:latin typeface="Cambria Math"/>
                          </a:rPr>
                          <m:t> 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𝟎𝟎𝟎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𝟒</m:t>
                        </m:r>
                        <m:r>
                          <a:rPr lang="cs-CZ" sz="2400" b="1" i="1" smtClean="0">
                            <a:latin typeface="Cambria Math"/>
                          </a:rPr>
                          <m:t> 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𝟐𝟎𝟎</m:t>
                        </m:r>
                        <m:r>
                          <a:rPr lang="cs-CZ" sz="2400" b="1" i="1" smtClean="0">
                            <a:latin typeface="Cambria Math"/>
                          </a:rPr>
                          <m:t> .  </m:t>
                        </m:r>
                        <m:r>
                          <m:rPr>
                            <m:nor/>
                          </m:rPr>
                          <a:rPr lang="cs-CZ" sz="2400" b="1" dirty="0" smtClean="0"/>
                          <m:t>(</m:t>
                        </m:r>
                        <m:r>
                          <m:rPr>
                            <m:nor/>
                          </m:rPr>
                          <a:rPr lang="cs-CZ" sz="2400" b="1" i="0" dirty="0" smtClean="0"/>
                          <m:t> </m:t>
                        </m:r>
                        <m:r>
                          <m:rPr>
                            <m:nor/>
                          </m:rPr>
                          <a:rPr lang="cs-CZ" sz="2400" b="1" i="0" dirty="0" smtClean="0">
                            <a:latin typeface="Cambria Math" pitchFamily="18" charset="0"/>
                            <a:ea typeface="Cambria Math" pitchFamily="18" charset="0"/>
                          </a:rPr>
                          <m:t>100 </m:t>
                        </m:r>
                        <m:r>
                          <m:rPr>
                            <m:nor/>
                          </m:rPr>
                          <a:rPr lang="cs-CZ" sz="2400" b="1" dirty="0" smtClean="0">
                            <a:latin typeface="Cambria Math" pitchFamily="18" charset="0"/>
                            <a:ea typeface="Cambria Math" pitchFamily="18" charset="0"/>
                          </a:rPr>
                          <m:t>– </m:t>
                        </m:r>
                        <m:r>
                          <m:rPr>
                            <m:nor/>
                          </m:rPr>
                          <a:rPr lang="cs-CZ" sz="2400" b="1" i="0" dirty="0" smtClean="0">
                            <a:latin typeface="Cambria Math" pitchFamily="18" charset="0"/>
                            <a:ea typeface="Cambria Math" pitchFamily="18" charset="0"/>
                          </a:rPr>
                          <m:t>10 </m:t>
                        </m:r>
                        <m:r>
                          <m:rPr>
                            <m:nor/>
                          </m:rPr>
                          <a:rPr lang="cs-CZ" sz="2400" b="1" dirty="0" smtClean="0"/>
                          <m:t>)</m:t>
                        </m:r>
                      </m:den>
                    </m:f>
                  </m:oMath>
                </a14:m>
                <a:endParaRPr lang="cs-CZ" sz="2400" b="1" dirty="0" smtClean="0"/>
              </a:p>
              <a:p>
                <a:endParaRPr lang="cs-CZ" sz="2400" b="1" dirty="0"/>
              </a:p>
              <a:p>
                <a:r>
                  <a:rPr lang="cs-CZ" sz="2400" b="1" u="sng" dirty="0" smtClean="0"/>
                  <a:t>m = 7,94 kg</a:t>
                </a:r>
                <a:endParaRPr lang="cs-CZ" sz="2400" b="1" u="sng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5976" y="2996952"/>
                <a:ext cx="3888432" cy="2764411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2512" t="-1766" b="-41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539552" y="6093296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Hmotnost vody je 7,94 kilogramů.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835105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548680"/>
            <a:ext cx="6096000" cy="3657599"/>
          </a:xfrm>
        </p:spPr>
        <p:txBody>
          <a:bodyPr/>
          <a:lstStyle/>
          <a:p>
            <a:r>
              <a:rPr lang="cs-CZ" sz="2400" dirty="0"/>
              <a:t>Materiál slouží </a:t>
            </a:r>
            <a:r>
              <a:rPr lang="cs-CZ" sz="2400" dirty="0" smtClean="0"/>
              <a:t>k </a:t>
            </a:r>
            <a:r>
              <a:rPr lang="cs-CZ" sz="2400" dirty="0"/>
              <a:t>procvičení počítání </a:t>
            </a:r>
            <a:r>
              <a:rPr lang="cs-CZ" sz="2400" dirty="0" smtClean="0"/>
              <a:t>příkladů – vzorec pro </a:t>
            </a:r>
            <a:r>
              <a:rPr lang="cs-CZ" sz="2400" smtClean="0"/>
              <a:t>výpočet tepla. </a:t>
            </a:r>
            <a:r>
              <a:rPr lang="cs-CZ" sz="2400" dirty="0"/>
              <a:t>Určeno pro žáky 8. třídy.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476672"/>
            <a:ext cx="7543800" cy="9144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60608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39</TotalTime>
  <Words>264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Živly</vt:lpstr>
      <vt:lpstr>Snímek 1</vt:lpstr>
      <vt:lpstr>Příklad 1 - zadání</vt:lpstr>
      <vt:lpstr>Příklad 1 - řešení</vt:lpstr>
      <vt:lpstr>Příklad 2 - zadání</vt:lpstr>
      <vt:lpstr>Příklad 2 - řešení</vt:lpstr>
      <vt:lpstr>Příklad 3 - zadání</vt:lpstr>
      <vt:lpstr>Příklad 3 - řešení</vt:lpstr>
      <vt:lpstr>Anotace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Bílková Gabriela</dc:creator>
  <cp:lastModifiedBy>Dum</cp:lastModifiedBy>
  <cp:revision>7</cp:revision>
  <dcterms:created xsi:type="dcterms:W3CDTF">2013-04-24T18:58:58Z</dcterms:created>
  <dcterms:modified xsi:type="dcterms:W3CDTF">2013-10-02T13:21:04Z</dcterms:modified>
</cp:coreProperties>
</file>