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9C618-D9B1-49B0-8E08-7B44814DE09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7C557-09D7-4180-8875-E913D5542C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9C618-D9B1-49B0-8E08-7B44814DE09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7C557-09D7-4180-8875-E913D5542C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9C618-D9B1-49B0-8E08-7B44814DE09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7C557-09D7-4180-8875-E913D5542C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9C618-D9B1-49B0-8E08-7B44814DE09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7C557-09D7-4180-8875-E913D5542C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9C618-D9B1-49B0-8E08-7B44814DE09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7C557-09D7-4180-8875-E913D5542C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9C618-D9B1-49B0-8E08-7B44814DE09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7C557-09D7-4180-8875-E913D5542C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9C618-D9B1-49B0-8E08-7B44814DE09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7C557-09D7-4180-8875-E913D5542C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9C618-D9B1-49B0-8E08-7B44814DE09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7C557-09D7-4180-8875-E913D5542C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9C618-D9B1-49B0-8E08-7B44814DE09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A37C557-09D7-4180-8875-E913D5542C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9C618-D9B1-49B0-8E08-7B44814DE09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7C557-09D7-4180-8875-E913D5542C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9C618-D9B1-49B0-8E08-7B44814DE09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7C557-09D7-4180-8875-E913D5542C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3D9C618-D9B1-49B0-8E08-7B44814DE09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A37C557-09D7-4180-8875-E913D5542C3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78494" y="90872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obsah 5"/>
          <p:cNvSpPr txBox="1">
            <a:spLocks/>
          </p:cNvSpPr>
          <p:nvPr/>
        </p:nvSpPr>
        <p:spPr>
          <a:xfrm>
            <a:off x="909599" y="3717032"/>
            <a:ext cx="7920880" cy="25202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NÁZEV ŠKOLY: ZŠ  KOLÍN V., MNICHOVICKÁ 62</a:t>
            </a:r>
          </a:p>
          <a:p>
            <a:r>
              <a:rPr lang="cs-CZ" sz="2400" dirty="0" smtClean="0"/>
              <a:t>AUTOR:  Gábina Průšová</a:t>
            </a:r>
          </a:p>
          <a:p>
            <a:r>
              <a:rPr lang="cs-CZ" sz="2400" dirty="0" smtClean="0"/>
              <a:t>NÁZEV: VY_32_INOVACE_19_FY8_EL_PROUD_NABOJ</a:t>
            </a:r>
            <a:endParaRPr lang="cs-CZ" sz="2400" dirty="0"/>
          </a:p>
          <a:p>
            <a:r>
              <a:rPr lang="cs-CZ" sz="2400" dirty="0" smtClean="0"/>
              <a:t>TÉMA: Elektrický proud a jeho náboj – příklady</a:t>
            </a:r>
          </a:p>
          <a:p>
            <a:r>
              <a:rPr lang="cs-CZ" sz="2400" dirty="0" smtClean="0"/>
              <a:t>DATUM: leden 2013</a:t>
            </a:r>
            <a:endParaRPr lang="cs-CZ" sz="24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909598" y="2254718"/>
            <a:ext cx="7344816" cy="11022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/>
              <a:t>Elektrický proud a jeho náboj - příklady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372215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1 - zadání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Vypočítej elektrické proud, když za 20 sekund prošel vodičem náboj 50 coulombů.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740313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1 -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1061472"/>
          </a:xfrm>
        </p:spPr>
        <p:txBody>
          <a:bodyPr/>
          <a:lstStyle/>
          <a:p>
            <a:r>
              <a:rPr lang="cs-CZ" dirty="0" smtClean="0"/>
              <a:t>Vypočítej elektrické proud, když za 20 sekund prošel vodičem náboj 50 coulombů.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3203848" y="2879625"/>
                <a:ext cx="1296144" cy="9814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/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latin typeface="Cambria Math"/>
                          </a:rPr>
                          <m:t>𝑸</m:t>
                        </m:r>
                      </m:num>
                      <m:den>
                        <m:r>
                          <a:rPr lang="cs-CZ" sz="4000" b="1" i="1" smtClean="0">
                            <a:latin typeface="Cambria Math"/>
                          </a:rPr>
                          <m:t>𝒕</m:t>
                        </m:r>
                      </m:den>
                    </m:f>
                  </m:oMath>
                </a14:m>
                <a:endParaRPr lang="cs-CZ" sz="4000" b="1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2879625"/>
                <a:ext cx="1296144" cy="98142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6981" b="-130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899592" y="4015071"/>
            <a:ext cx="1800200" cy="15696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Zadání:</a:t>
            </a:r>
          </a:p>
          <a:p>
            <a:r>
              <a:rPr lang="cs-CZ" sz="2400" dirty="0" smtClean="0"/>
              <a:t>t = 20 s</a:t>
            </a:r>
          </a:p>
          <a:p>
            <a:r>
              <a:rPr lang="cs-CZ" sz="2400" dirty="0" smtClean="0"/>
              <a:t>Q = 50 C</a:t>
            </a:r>
          </a:p>
          <a:p>
            <a:r>
              <a:rPr lang="cs-CZ" sz="2400" dirty="0" smtClean="0"/>
              <a:t>I = ? A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5148064" y="4015071"/>
                <a:ext cx="1800200" cy="1897955"/>
              </a:xfrm>
              <a:prstGeom prst="rect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u="sng" dirty="0" smtClean="0"/>
                  <a:t>Řešení:</a:t>
                </a:r>
              </a:p>
              <a:p>
                <a:r>
                  <a:rPr lang="cs-CZ" sz="2400" b="1" dirty="0" smtClean="0"/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𝑸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𝒕</m:t>
                        </m:r>
                      </m:den>
                    </m:f>
                  </m:oMath>
                </a14:m>
                <a:endParaRPr lang="cs-CZ" sz="2400" b="1" dirty="0" smtClean="0"/>
              </a:p>
              <a:p>
                <a:r>
                  <a:rPr lang="cs-CZ" sz="2400" b="1" dirty="0" smtClean="0"/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𝟓𝟎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endParaRPr lang="cs-CZ" sz="2400" b="1" dirty="0"/>
              </a:p>
              <a:p>
                <a:r>
                  <a:rPr lang="cs-CZ" sz="2400" b="1" dirty="0" smtClean="0"/>
                  <a:t>I = 2,5 A</a:t>
                </a:r>
                <a:endParaRPr lang="cs-CZ" sz="2400" b="1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4015071"/>
                <a:ext cx="1800200" cy="189795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5068" t="-2572" b="-6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899592" y="6093296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Elektrický </a:t>
            </a:r>
            <a:r>
              <a:rPr lang="cs-CZ" sz="2400" dirty="0" smtClean="0"/>
              <a:t>proud, </a:t>
            </a:r>
            <a:r>
              <a:rPr lang="cs-CZ" sz="2400" dirty="0" smtClean="0"/>
              <a:t>který prošel </a:t>
            </a:r>
            <a:r>
              <a:rPr lang="cs-CZ" sz="2400" dirty="0" smtClean="0"/>
              <a:t>vodičem, </a:t>
            </a:r>
            <a:r>
              <a:rPr lang="cs-CZ" sz="2400" dirty="0" smtClean="0"/>
              <a:t>je 2,5 ampérů.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7236692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2 - zadání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Vypočítej čas, za který prošel vodičem elektrický proud 50 ampérů a náboj 1 000 coulombů.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03543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2 -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1061472"/>
          </a:xfrm>
        </p:spPr>
        <p:txBody>
          <a:bodyPr/>
          <a:lstStyle/>
          <a:p>
            <a:r>
              <a:rPr lang="cs-CZ" dirty="0"/>
              <a:t>Vypočítej čas, za který prošel vodičem elektrický proud 50 </a:t>
            </a:r>
            <a:r>
              <a:rPr lang="cs-CZ" dirty="0" smtClean="0"/>
              <a:t>ampérů </a:t>
            </a:r>
            <a:r>
              <a:rPr lang="cs-CZ" dirty="0"/>
              <a:t>a náboj 1 000 </a:t>
            </a:r>
            <a:r>
              <a:rPr lang="cs-CZ" dirty="0" smtClean="0"/>
              <a:t>coulombů</a:t>
            </a:r>
            <a:r>
              <a:rPr lang="cs-CZ" dirty="0"/>
              <a:t>.</a:t>
            </a:r>
          </a:p>
          <a:p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2411760" y="2879625"/>
                <a:ext cx="3744416" cy="9814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/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latin typeface="Cambria Math"/>
                          </a:rPr>
                          <m:t>𝑸</m:t>
                        </m:r>
                      </m:num>
                      <m:den>
                        <m:r>
                          <a:rPr lang="cs-CZ" sz="4000" b="1" i="1" smtClean="0">
                            <a:latin typeface="Cambria Math"/>
                          </a:rPr>
                          <m:t>𝒕</m:t>
                        </m:r>
                      </m:den>
                    </m:f>
                    <m:r>
                      <a:rPr lang="cs-CZ" sz="4000" b="1" i="1" smtClean="0">
                        <a:latin typeface="Cambria Math"/>
                      </a:rPr>
                      <m:t>=&gt;</m:t>
                    </m:r>
                    <m:r>
                      <m:rPr>
                        <m:nor/>
                      </m:rPr>
                      <a:rPr lang="cs-CZ" sz="4000" b="1" i="0" dirty="0" smtClean="0"/>
                      <m:t>t</m:t>
                    </m:r>
                    <m:r>
                      <m:rPr>
                        <m:nor/>
                      </m:rPr>
                      <a:rPr lang="cs-CZ" sz="4000" b="1" dirty="0" smtClean="0"/>
                      <m:t> = </m:t>
                    </m:r>
                    <m:f>
                      <m:fPr>
                        <m:ctrlPr>
                          <a:rPr lang="cs-CZ" sz="4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latin typeface="Cambria Math"/>
                          </a:rPr>
                          <m:t>𝑸</m:t>
                        </m:r>
                      </m:num>
                      <m:den>
                        <m:r>
                          <a:rPr lang="cs-CZ" sz="4000" b="1" i="1" smtClean="0">
                            <a:latin typeface="Cambria Math"/>
                          </a:rPr>
                          <m:t>𝑰</m:t>
                        </m:r>
                      </m:den>
                    </m:f>
                  </m:oMath>
                </a14:m>
                <a:endParaRPr lang="cs-CZ" sz="4000" b="1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1760" y="2879625"/>
                <a:ext cx="3744416" cy="98142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5863" b="-130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899592" y="4015071"/>
            <a:ext cx="1800200" cy="15696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Zadání:</a:t>
            </a:r>
          </a:p>
          <a:p>
            <a:r>
              <a:rPr lang="cs-CZ" sz="2400" dirty="0" smtClean="0"/>
              <a:t>I = 50 A</a:t>
            </a:r>
          </a:p>
          <a:p>
            <a:r>
              <a:rPr lang="cs-CZ" sz="2400" dirty="0" smtClean="0"/>
              <a:t>Q = 1 000 C</a:t>
            </a:r>
          </a:p>
          <a:p>
            <a:r>
              <a:rPr lang="cs-CZ" sz="2400" dirty="0" smtClean="0"/>
              <a:t>t = ? s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5148064" y="4015071"/>
                <a:ext cx="1800200" cy="1897955"/>
              </a:xfrm>
              <a:prstGeom prst="rect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u="sng" dirty="0" smtClean="0"/>
                  <a:t>Řešení:</a:t>
                </a:r>
              </a:p>
              <a:p>
                <a:r>
                  <a:rPr lang="cs-CZ" sz="2400" b="1" dirty="0"/>
                  <a:t>t</a:t>
                </a:r>
                <a:r>
                  <a:rPr lang="cs-CZ" sz="2400" b="1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𝑸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𝑰</m:t>
                        </m:r>
                      </m:den>
                    </m:f>
                  </m:oMath>
                </a14:m>
                <a:endParaRPr lang="cs-CZ" sz="2400" b="1" dirty="0" smtClean="0"/>
              </a:p>
              <a:p>
                <a:r>
                  <a:rPr lang="cs-CZ" sz="2400" b="1" dirty="0" smtClean="0"/>
                  <a:t>t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𝟏</m:t>
                        </m:r>
                        <m:r>
                          <a:rPr lang="cs-CZ" sz="2400" b="1" i="1" smtClean="0">
                            <a:latin typeface="Cambria Math"/>
                          </a:rPr>
                          <m:t> 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𝟎𝟎𝟎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𝟓𝟎</m:t>
                        </m:r>
                      </m:den>
                    </m:f>
                  </m:oMath>
                </a14:m>
                <a:endParaRPr lang="cs-CZ" sz="2400" b="1" dirty="0"/>
              </a:p>
              <a:p>
                <a:r>
                  <a:rPr lang="cs-CZ" sz="2400" b="1" dirty="0" smtClean="0"/>
                  <a:t>t = 20 s</a:t>
                </a:r>
                <a:endParaRPr lang="cs-CZ" sz="2400" b="1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4015071"/>
                <a:ext cx="1800200" cy="189795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5068" t="-2572" b="-64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179512" y="6093296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Čas, ze který prošel daný elektrický proud </a:t>
            </a:r>
            <a:r>
              <a:rPr lang="cs-CZ" sz="2400" dirty="0" smtClean="0"/>
              <a:t>vodičem, </a:t>
            </a:r>
            <a:r>
              <a:rPr lang="cs-CZ" sz="2400" dirty="0" smtClean="0"/>
              <a:t>je 20 sekund.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848078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3 - zadání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Vodičem za 1 minutu protekl elektrický proud 90 ampérů. Vypočítej jeho náboj.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55990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3 -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1061472"/>
          </a:xfrm>
        </p:spPr>
        <p:txBody>
          <a:bodyPr>
            <a:normAutofit/>
          </a:bodyPr>
          <a:lstStyle/>
          <a:p>
            <a:r>
              <a:rPr lang="cs-CZ" dirty="0"/>
              <a:t>Vodičem za 1 minutu protekl elektrický proud 90 </a:t>
            </a:r>
            <a:r>
              <a:rPr lang="cs-CZ" dirty="0" smtClean="0"/>
              <a:t>ampérů</a:t>
            </a:r>
            <a:r>
              <a:rPr lang="cs-CZ" dirty="0"/>
              <a:t>. Vypočítej jeho náboj. </a:t>
            </a:r>
          </a:p>
          <a:p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2123728" y="2879625"/>
                <a:ext cx="4032448" cy="9814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b="1" dirty="0" smtClean="0"/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latin typeface="Cambria Math"/>
                          </a:rPr>
                          <m:t>𝑸</m:t>
                        </m:r>
                      </m:num>
                      <m:den>
                        <m:r>
                          <a:rPr lang="cs-CZ" sz="4000" b="1" i="1" smtClean="0">
                            <a:latin typeface="Cambria Math"/>
                          </a:rPr>
                          <m:t>𝒕</m:t>
                        </m:r>
                      </m:den>
                    </m:f>
                    <m:r>
                      <a:rPr lang="cs-CZ" sz="4000" b="1" i="1" smtClean="0">
                        <a:latin typeface="Cambria Math"/>
                      </a:rPr>
                      <m:t>=&gt;</m:t>
                    </m:r>
                    <m:r>
                      <a:rPr lang="cs-CZ" sz="4000" b="1" i="1" dirty="0" smtClean="0">
                        <a:latin typeface="Cambria Math"/>
                      </a:rPr>
                      <m:t>𝑸</m:t>
                    </m:r>
                    <m:r>
                      <a:rPr lang="cs-CZ" sz="4000" b="1" i="1" dirty="0" smtClean="0">
                        <a:latin typeface="Cambria Math"/>
                      </a:rPr>
                      <m:t>=</m:t>
                    </m:r>
                    <m:r>
                      <a:rPr lang="cs-CZ" sz="4000" b="1" i="1" dirty="0" smtClean="0">
                        <a:latin typeface="Cambria Math"/>
                      </a:rPr>
                      <m:t>𝑰</m:t>
                    </m:r>
                    <m:r>
                      <a:rPr lang="cs-CZ" sz="4000" b="1" i="1" dirty="0" smtClean="0">
                        <a:latin typeface="Cambria Math"/>
                      </a:rPr>
                      <m:t> . </m:t>
                    </m:r>
                    <m:r>
                      <a:rPr lang="cs-CZ" sz="4000" b="1" i="1" dirty="0" smtClean="0">
                        <a:latin typeface="Cambria Math"/>
                      </a:rPr>
                      <m:t>𝒕</m:t>
                    </m:r>
                  </m:oMath>
                </a14:m>
                <a:endParaRPr lang="cs-CZ" sz="4000" b="1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728" y="2879625"/>
                <a:ext cx="4032448" cy="98142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5287" b="-130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899592" y="4015071"/>
            <a:ext cx="2088232" cy="15696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Zadání:</a:t>
            </a:r>
          </a:p>
          <a:p>
            <a:r>
              <a:rPr lang="cs-CZ" sz="2400" dirty="0" smtClean="0"/>
              <a:t>I = 90 A</a:t>
            </a:r>
          </a:p>
          <a:p>
            <a:r>
              <a:rPr lang="cs-CZ" sz="2400" dirty="0" smtClean="0"/>
              <a:t>t = 1 min = 60s</a:t>
            </a:r>
          </a:p>
          <a:p>
            <a:r>
              <a:rPr lang="cs-CZ" sz="2400" dirty="0" smtClean="0"/>
              <a:t>Q = ? C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4015071"/>
            <a:ext cx="1800200" cy="15696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Řešení:</a:t>
            </a:r>
            <a:endParaRPr lang="cs-CZ" sz="2400" b="1" dirty="0"/>
          </a:p>
          <a:p>
            <a:r>
              <a:rPr lang="cs-CZ" sz="2400" b="1" dirty="0" smtClean="0"/>
              <a:t>Q = I . t</a:t>
            </a:r>
          </a:p>
          <a:p>
            <a:r>
              <a:rPr lang="cs-CZ" sz="2400" b="1" dirty="0" smtClean="0"/>
              <a:t>Q = 90 . 60</a:t>
            </a:r>
          </a:p>
          <a:p>
            <a:r>
              <a:rPr lang="cs-CZ" sz="2400" b="1" dirty="0" smtClean="0"/>
              <a:t>Q = 5 400 C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6021288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Vodičem za 1 minutu protekl náboj 5 400 coulombů.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4398286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žákům k procvičení vztahu pro výpočet elektrického proudu, náboje a času.</a:t>
            </a:r>
          </a:p>
          <a:p>
            <a:r>
              <a:rPr lang="cs-CZ" dirty="0" smtClean="0"/>
              <a:t>Určeno pro žáky 8. třídy.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23906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27</TotalTime>
  <Words>270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Příklad 1 - zadání</vt:lpstr>
      <vt:lpstr>Příklad 1 - řešení</vt:lpstr>
      <vt:lpstr>Příklad 2 - zadání</vt:lpstr>
      <vt:lpstr>Příklad 2 - řešení</vt:lpstr>
      <vt:lpstr>Příklad 3 - zadání</vt:lpstr>
      <vt:lpstr>Příklad 3 - řešení</vt:lpstr>
      <vt:lpstr>Anotace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Bílková Gabriela</dc:creator>
  <cp:lastModifiedBy>Dum</cp:lastModifiedBy>
  <cp:revision>5</cp:revision>
  <dcterms:created xsi:type="dcterms:W3CDTF">2013-04-24T20:09:16Z</dcterms:created>
  <dcterms:modified xsi:type="dcterms:W3CDTF">2013-10-02T13:22:41Z</dcterms:modified>
</cp:coreProperties>
</file>