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6" r:id="rId2"/>
    <p:sldId id="257" r:id="rId3"/>
    <p:sldId id="258" r:id="rId4"/>
    <p:sldId id="268" r:id="rId5"/>
    <p:sldId id="259" r:id="rId6"/>
    <p:sldId id="273" r:id="rId7"/>
    <p:sldId id="260" r:id="rId8"/>
    <p:sldId id="261" r:id="rId9"/>
    <p:sldId id="269" r:id="rId10"/>
    <p:sldId id="270" r:id="rId11"/>
    <p:sldId id="271" r:id="rId12"/>
    <p:sldId id="274" r:id="rId13"/>
    <p:sldId id="275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0FD14323-A2B9-41F6-84A7-047307DD4220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180D86A-905F-482D-880B-325F1F148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6586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72623EF-329F-4116-9C27-F181484A855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034A1C0-65B3-44EA-8B7C-42E9F5FDEC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3369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6FA93E9-53A2-4605-9AAA-6E0945D300D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FB4EB74-0307-492C-8EF8-616C190C961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EB04D46-F993-461E-B714-9F9A0096C10A}" type="slidenum">
              <a:rPr lang="cs-CZ" sz="1200">
                <a:latin typeface="+mn-lt"/>
              </a:rPr>
              <a:pPr algn="r">
                <a:defRPr/>
              </a:pPr>
              <a:t>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C9F1192-3BA8-44EC-A4D7-7D675815536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515B673-0A61-40A7-BC68-6FDE0DA2E9E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90AC0FB-A321-49AC-8E22-BC97E0FBE82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7BB2CB-BEA9-4A21-A0C7-1B4A5EC2E96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E51F6-54CD-42EE-B489-2897FA0A5979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68F92-400A-4F18-B024-8D8A21F72F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24439-332D-4F63-8398-1607E3013D6E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F90DC-4654-4F7B-BE39-DE9B640149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8AB83-8C1B-40C1-A200-D18DD5CDBFC6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E86A1-C2E8-4822-8AF9-692E46708F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08BC7-AB3F-49C8-931D-71E37DE553D7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8C1E-A0B9-4063-B328-88D2197087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24841-862E-4FE0-8258-A5F662059E5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99F1-73A2-4A83-A62C-9A9B180D5D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59CFF-0C92-40E5-9AB8-D146CB68A915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FA9CD-33B3-4349-B6F7-D110AFDCC3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F099D-9611-4352-93F9-EFB1A7FA74B8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4B654-F11F-4F5A-8F98-AFDFBCFF97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47588-8445-4C32-8594-D84CD8562D1F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3E66D-C5C9-41B7-BBDE-89027AD9C1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B61ED-14E1-44FD-B908-00C792588AB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E51E8-FBF4-486A-873A-32E94723CE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BD184-88EB-4917-9553-4E5267DA4E2C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181FE-C4AA-42C2-8B89-EA85FEE46C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7984-3B91-4101-9908-B66E3779221C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B1DB3-407A-4538-BAB2-A205CA9072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3F485-0207-472D-9A85-AA93350FA9A8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A7BCB-BB3B-4A4A-B8E5-AF58C47695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AFDBF-D68F-4DA9-ABAB-7E12EB9DC49B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652BC-1294-4726-BE25-29A528F2A2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CAE78A-F767-4EFB-9296-766EA41455BB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0446BF-5F97-4A17-8AC3-B0FC7879A2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12 Břeclavsko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listopad 2011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projektu: 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5" name="Obrázek 1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VY_32_INOVACE_1  Břeclavsko v ČR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17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1764" y="5618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7030A0"/>
                </a:solidFill>
              </a:rPr>
              <a:t>Anotace	 Břeclavsko - skrývačky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55956" y="1371259"/>
            <a:ext cx="8164516" cy="4968552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procvičování učiva o regionu Břeclavsko hravou formou – skrývačky.</a:t>
            </a:r>
          </a:p>
          <a:p>
            <a:r>
              <a:rPr lang="cs-CZ" sz="2800" smtClean="0"/>
              <a:t>Žáci postupným odkrýváním čtverečků poznávají na fotografiích místa ze svého bydliště a regionu.</a:t>
            </a:r>
          </a:p>
          <a:p>
            <a:r>
              <a:rPr lang="cs-CZ" sz="2800" smtClean="0"/>
              <a:t>hra může probíhat formou soutěže či motivace k další práci – referáty, projekty apod</a:t>
            </a:r>
            <a:r>
              <a:rPr lang="cs-CZ" sz="2800" smtClean="0"/>
              <a:t>.</a:t>
            </a:r>
          </a:p>
          <a:p>
            <a:r>
              <a:rPr lang="cs-CZ" sz="2800" smtClean="0"/>
              <a:t>soubor je součástí projektu o Břeclavsku</a:t>
            </a:r>
            <a:endParaRPr lang="cs-CZ" sz="2800" dirty="0"/>
          </a:p>
        </p:txBody>
      </p:sp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5802892" y="4581128"/>
            <a:ext cx="2928938" cy="1285875"/>
          </a:xfrm>
          <a:prstGeom prst="wedgeEllipseCallout">
            <a:avLst>
              <a:gd name="adj1" fmla="val -34105"/>
              <a:gd name="adj2" fmla="val 102494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062794"/>
            <a:ext cx="7226234" cy="4814478"/>
          </a:xfrm>
          <a:prstGeom prst="rect">
            <a:avLst/>
          </a:prstGeom>
        </p:spPr>
      </p:pic>
      <p:sp>
        <p:nvSpPr>
          <p:cNvPr id="62" name="Rectangle 27"/>
          <p:cNvSpPr>
            <a:spLocks noChangeArrowheads="1"/>
          </p:cNvSpPr>
          <p:nvPr/>
        </p:nvSpPr>
        <p:spPr bwMode="auto">
          <a:xfrm>
            <a:off x="900112" y="623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28"/>
          <p:cNvSpPr>
            <a:spLocks noChangeArrowheads="1"/>
          </p:cNvSpPr>
          <p:nvPr/>
        </p:nvSpPr>
        <p:spPr bwMode="auto">
          <a:xfrm>
            <a:off x="904876" y="1776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48"/>
          <p:cNvSpPr>
            <a:spLocks noChangeArrowheads="1"/>
          </p:cNvSpPr>
          <p:nvPr/>
        </p:nvSpPr>
        <p:spPr bwMode="auto">
          <a:xfrm>
            <a:off x="51879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Rectangle 29"/>
          <p:cNvSpPr>
            <a:spLocks noChangeArrowheads="1"/>
          </p:cNvSpPr>
          <p:nvPr/>
        </p:nvSpPr>
        <p:spPr bwMode="auto">
          <a:xfrm>
            <a:off x="901700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8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9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0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1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9" grpId="0" animBg="1"/>
      <p:bldP spid="100" grpId="0" animBg="1"/>
      <p:bldP spid="10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04912"/>
            <a:ext cx="6804805" cy="4519255"/>
          </a:xfrm>
          <a:prstGeom prst="rect">
            <a:avLst/>
          </a:prstGeom>
        </p:spPr>
      </p:pic>
      <p:sp>
        <p:nvSpPr>
          <p:cNvPr id="3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28"/>
          <p:cNvSpPr>
            <a:spLocks noChangeArrowheads="1"/>
          </p:cNvSpPr>
          <p:nvPr/>
        </p:nvSpPr>
        <p:spPr bwMode="auto">
          <a:xfrm>
            <a:off x="904876" y="1781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2"/>
          <p:cNvSpPr>
            <a:spLocks noChangeArrowheads="1"/>
          </p:cNvSpPr>
          <p:nvPr/>
        </p:nvSpPr>
        <p:spPr bwMode="auto">
          <a:xfrm>
            <a:off x="1985963" y="6286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i="1" dirty="0"/>
          </a:p>
        </p:txBody>
      </p:sp>
      <p:sp>
        <p:nvSpPr>
          <p:cNvPr id="3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8"/>
          <p:cNvSpPr>
            <a:spLocks noChangeArrowheads="1"/>
          </p:cNvSpPr>
          <p:nvPr/>
        </p:nvSpPr>
        <p:spPr bwMode="auto">
          <a:xfrm>
            <a:off x="51879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4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6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8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175" y="631825"/>
            <a:ext cx="3613600" cy="5440702"/>
          </a:xfrm>
          <a:prstGeom prst="rect">
            <a:avLst/>
          </a:prstGeom>
        </p:spPr>
      </p:pic>
      <p:pic>
        <p:nvPicPr>
          <p:cNvPr id="6146" name="Obrázek 34" descr="DSC_4619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13025" y="631825"/>
            <a:ext cx="3714750" cy="559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2914650" y="1704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1827212" y="1695449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56050" y="2857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27213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4650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51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66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7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2" grpId="0" animBg="1"/>
      <p:bldP spid="5153" grpId="0" animBg="1"/>
      <p:bldP spid="5154" grpId="0" animBg="1"/>
      <p:bldP spid="5155" grpId="0" animBg="1"/>
      <p:bldP spid="5156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072655"/>
            <a:ext cx="7342334" cy="4876625"/>
          </a:xfrm>
          <a:prstGeom prst="rect">
            <a:avLst/>
          </a:prstGeom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4876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2006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2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4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6000"/>
                            </p:stCondLst>
                            <p:childTnLst>
                              <p:par>
                                <p:cTn id="8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8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0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4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96975"/>
            <a:ext cx="7155718" cy="4752305"/>
          </a:xfrm>
          <a:prstGeom prst="rect">
            <a:avLst/>
          </a:prstGeom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2" y="1770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800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4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00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4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8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4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6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8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4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6000"/>
                            </p:stCondLst>
                            <p:childTnLst>
                              <p:par>
                                <p:cTn id="8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8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0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2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4000"/>
                            </p:stCondLst>
                            <p:childTnLst>
                              <p:par>
                                <p:cTn id="9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600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6800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636" y="692696"/>
            <a:ext cx="4174604" cy="5578788"/>
          </a:xfrm>
          <a:prstGeom prst="rect">
            <a:avLst/>
          </a:prstGeom>
        </p:spPr>
      </p:pic>
      <p:sp>
        <p:nvSpPr>
          <p:cNvPr id="3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4"/>
          <p:cNvSpPr>
            <a:spLocks noChangeArrowheads="1"/>
          </p:cNvSpPr>
          <p:nvPr/>
        </p:nvSpPr>
        <p:spPr bwMode="auto">
          <a:xfrm>
            <a:off x="6229350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33"/>
          <p:cNvSpPr>
            <a:spLocks noChangeArrowheads="1"/>
          </p:cNvSpPr>
          <p:nvPr/>
        </p:nvSpPr>
        <p:spPr bwMode="auto">
          <a:xfrm>
            <a:off x="1979637" y="1766887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Rectangle 43"/>
          <p:cNvSpPr>
            <a:spLocks noChangeArrowheads="1"/>
          </p:cNvSpPr>
          <p:nvPr/>
        </p:nvSpPr>
        <p:spPr bwMode="auto">
          <a:xfrm>
            <a:off x="4113213" y="17716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Rectangle 53"/>
          <p:cNvSpPr>
            <a:spLocks noChangeArrowheads="1"/>
          </p:cNvSpPr>
          <p:nvPr/>
        </p:nvSpPr>
        <p:spPr bwMode="auto">
          <a:xfrm>
            <a:off x="62420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5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6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72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21"/>
          <a:stretch/>
        </p:blipFill>
        <p:spPr>
          <a:xfrm>
            <a:off x="1043608" y="883229"/>
            <a:ext cx="7200800" cy="5138059"/>
          </a:xfrm>
          <a:prstGeom prst="rect">
            <a:avLst/>
          </a:prstGeom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5963" y="638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5963" y="1793277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337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57788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8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6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8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2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4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4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7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6000"/>
                            </p:stCondLst>
                            <p:childTnLst>
                              <p:par>
                                <p:cTn id="7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4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6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8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92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94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9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8000"/>
                            </p:stCondLst>
                            <p:childTnLst>
                              <p:par>
                                <p:cTn id="10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206501"/>
            <a:ext cx="6924859" cy="4598986"/>
          </a:xfrm>
          <a:prstGeom prst="rect">
            <a:avLst/>
          </a:prstGeom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898525" y="4071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70488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452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13613" y="52260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30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5963" y="1766887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000"/>
                            </p:stCondLst>
                            <p:childTnLst>
                              <p:par>
                                <p:cTn id="6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2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600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5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2000"/>
                            </p:stCondLst>
                            <p:childTnLst>
                              <p:par>
                                <p:cTn id="8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4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6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8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771" y="1049947"/>
            <a:ext cx="7157637" cy="4753953"/>
          </a:xfrm>
          <a:prstGeom prst="rect">
            <a:avLst/>
          </a:prstGeom>
        </p:spPr>
      </p:pic>
      <p:sp>
        <p:nvSpPr>
          <p:cNvPr id="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39"/>
          <p:cNvSpPr>
            <a:spLocks noChangeArrowheads="1"/>
          </p:cNvSpPr>
          <p:nvPr/>
        </p:nvSpPr>
        <p:spPr bwMode="auto">
          <a:xfrm>
            <a:off x="6229350" y="4071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55"/>
          <p:cNvSpPr>
            <a:spLocks noChangeArrowheads="1"/>
          </p:cNvSpPr>
          <p:nvPr/>
        </p:nvSpPr>
        <p:spPr bwMode="auto">
          <a:xfrm>
            <a:off x="30575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3"/>
          <p:cNvSpPr>
            <a:spLocks noChangeArrowheads="1"/>
          </p:cNvSpPr>
          <p:nvPr/>
        </p:nvSpPr>
        <p:spPr bwMode="auto">
          <a:xfrm>
            <a:off x="1976438" y="1766887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800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0"/>
                            </p:stCondLst>
                            <p:childTnLst>
                              <p:par>
                                <p:cTn id="5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2000"/>
                            </p:stCondLst>
                            <p:childTnLst>
                              <p:par>
                                <p:cTn id="5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4000"/>
                            </p:stCondLst>
                            <p:childTnLst>
                              <p:par>
                                <p:cTn id="5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200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4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6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8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2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4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4600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800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00"/>
                            </p:stCondLst>
                            <p:childTnLst>
                              <p:par>
                                <p:cTn id="9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2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600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8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58789"/>
            <a:ext cx="7104232" cy="4718483"/>
          </a:xfrm>
          <a:prstGeom prst="rect">
            <a:avLst/>
          </a:prstGeom>
        </p:spPr>
      </p:pic>
      <p:sp>
        <p:nvSpPr>
          <p:cNvPr id="29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49"/>
          <p:cNvSpPr>
            <a:spLocks noChangeArrowheads="1"/>
          </p:cNvSpPr>
          <p:nvPr/>
        </p:nvSpPr>
        <p:spPr bwMode="auto">
          <a:xfrm>
            <a:off x="5164138" y="29225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4"/>
          <p:cNvSpPr>
            <a:spLocks noChangeArrowheads="1"/>
          </p:cNvSpPr>
          <p:nvPr/>
        </p:nvSpPr>
        <p:spPr bwMode="auto">
          <a:xfrm>
            <a:off x="62452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61"/>
          <p:cNvSpPr>
            <a:spLocks noChangeArrowheads="1"/>
          </p:cNvSpPr>
          <p:nvPr/>
        </p:nvSpPr>
        <p:spPr bwMode="auto">
          <a:xfrm>
            <a:off x="7313613" y="52260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32"/>
          <p:cNvSpPr>
            <a:spLocks noChangeArrowheads="1"/>
          </p:cNvSpPr>
          <p:nvPr/>
        </p:nvSpPr>
        <p:spPr bwMode="auto">
          <a:xfrm>
            <a:off x="1985963" y="6175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33"/>
          <p:cNvSpPr>
            <a:spLocks noChangeArrowheads="1"/>
          </p:cNvSpPr>
          <p:nvPr/>
        </p:nvSpPr>
        <p:spPr bwMode="auto">
          <a:xfrm>
            <a:off x="1979613" y="1766887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43"/>
          <p:cNvSpPr>
            <a:spLocks noChangeArrowheads="1"/>
          </p:cNvSpPr>
          <p:nvPr/>
        </p:nvSpPr>
        <p:spPr bwMode="auto">
          <a:xfrm>
            <a:off x="414337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00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8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32 -0.00972 L 2.22222E-6 0.333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1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200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400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600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8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0"/>
                            </p:stCondLst>
                            <p:childTnLst>
                              <p:par>
                                <p:cTn id="7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200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4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6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8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2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4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6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8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0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2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64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4339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4340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4341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1000124" y="585855"/>
            <a:ext cx="7572375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Seznam použitých obrázků:</a:t>
            </a:r>
          </a:p>
          <a:p>
            <a:endParaRPr lang="cs-CZ" dirty="0"/>
          </a:p>
          <a:p>
            <a:r>
              <a:rPr lang="cs-CZ" dirty="0" smtClean="0"/>
              <a:t>1. Zámek v Břeclavi</a:t>
            </a:r>
          </a:p>
          <a:p>
            <a:r>
              <a:rPr lang="cs-CZ" dirty="0" smtClean="0"/>
              <a:t>2. Základní škola Jana Noháče</a:t>
            </a:r>
          </a:p>
          <a:p>
            <a:r>
              <a:rPr lang="cs-CZ" dirty="0" smtClean="0"/>
              <a:t>3. Sousoší Tři Grácie</a:t>
            </a:r>
          </a:p>
          <a:p>
            <a:r>
              <a:rPr lang="cs-CZ" dirty="0" smtClean="0"/>
              <a:t>4. Apollonův chrám</a:t>
            </a:r>
          </a:p>
          <a:p>
            <a:r>
              <a:rPr lang="cs-CZ" dirty="0" smtClean="0"/>
              <a:t>5. Zimní stadion Břeclav</a:t>
            </a:r>
          </a:p>
          <a:p>
            <a:r>
              <a:rPr lang="cs-CZ" dirty="0" smtClean="0"/>
              <a:t>6. Vodojem Břeclav</a:t>
            </a:r>
          </a:p>
          <a:p>
            <a:r>
              <a:rPr lang="cs-CZ" dirty="0" smtClean="0"/>
              <a:t>7. Synagoga v Břeclavi</a:t>
            </a:r>
          </a:p>
          <a:p>
            <a:r>
              <a:rPr lang="cs-CZ" dirty="0" smtClean="0"/>
              <a:t>8. Hasičská zbrojnice – St. Břeclav</a:t>
            </a:r>
          </a:p>
          <a:p>
            <a:r>
              <a:rPr lang="cs-CZ" dirty="0" smtClean="0"/>
              <a:t>9. Zámek ve Valticích</a:t>
            </a:r>
          </a:p>
          <a:p>
            <a:r>
              <a:rPr lang="cs-CZ" dirty="0" smtClean="0"/>
              <a:t>10. Svatý Kopeček v Mikulově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4437112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Foto: Jaroslav Minařík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1212</TotalTime>
  <Words>153</Words>
  <Application>Microsoft Office PowerPoint</Application>
  <PresentationFormat>Předvádění na obrazovce (4:3)</PresentationFormat>
  <Paragraphs>33</Paragraphs>
  <Slides>14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213</cp:revision>
  <dcterms:created xsi:type="dcterms:W3CDTF">2009-01-26T20:43:06Z</dcterms:created>
  <dcterms:modified xsi:type="dcterms:W3CDTF">2013-10-02T13:49:20Z</dcterms:modified>
</cp:coreProperties>
</file>