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65" r:id="rId3"/>
    <p:sldId id="256" r:id="rId4"/>
    <p:sldId id="257" r:id="rId5"/>
    <p:sldId id="259" r:id="rId6"/>
    <p:sldId id="260" r:id="rId7"/>
    <p:sldId id="261" r:id="rId8"/>
    <p:sldId id="262" r:id="rId9"/>
    <p:sldId id="258" r:id="rId10"/>
    <p:sldId id="266" r:id="rId11"/>
    <p:sldId id="263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62604-A56C-4873-B076-FC511A862DA0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2D216-26BB-4B06-841E-61560A29B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439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62604-A56C-4873-B076-FC511A862DA0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2D216-26BB-4B06-841E-61560A29B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330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62604-A56C-4873-B076-FC511A862DA0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2D216-26BB-4B06-841E-61560A29B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1513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62604-A56C-4873-B076-FC511A862DA0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2D216-26BB-4B06-841E-61560A29B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5743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62604-A56C-4873-B076-FC511A862DA0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2D216-26BB-4B06-841E-61560A29B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211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62604-A56C-4873-B076-FC511A862DA0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2D216-26BB-4B06-841E-61560A29B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843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62604-A56C-4873-B076-FC511A862DA0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2D216-26BB-4B06-841E-61560A29B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755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62604-A56C-4873-B076-FC511A862DA0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2D216-26BB-4B06-841E-61560A29B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7001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62604-A56C-4873-B076-FC511A862DA0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2D216-26BB-4B06-841E-61560A29B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281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62604-A56C-4873-B076-FC511A862DA0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2D216-26BB-4B06-841E-61560A29B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918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62604-A56C-4873-B076-FC511A862DA0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2D216-26BB-4B06-841E-61560A29B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649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662604-A56C-4873-B076-FC511A862DA0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22D216-26BB-4B06-841E-61560A29B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677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154078"/>
            <a:ext cx="7632848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Chemie</a:t>
            </a:r>
          </a:p>
          <a:p>
            <a:r>
              <a:rPr lang="cs-CZ" dirty="0" smtClean="0"/>
              <a:t>ROČNÍK: osmý</a:t>
            </a:r>
          </a:p>
          <a:p>
            <a:r>
              <a:rPr lang="cs-CZ" dirty="0" smtClean="0"/>
              <a:t>TÉMA: Názvosloví a příprava oxidů</a:t>
            </a:r>
          </a:p>
          <a:p>
            <a:r>
              <a:rPr lang="cs-CZ" dirty="0" smtClean="0"/>
              <a:t>AUTOR: Mgr. Pavla Krásná</a:t>
            </a:r>
          </a:p>
          <a:p>
            <a:r>
              <a:rPr lang="cs-CZ" dirty="0" smtClean="0"/>
              <a:t>DATUM VYTVOŘENÍ: 21. 4.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VY_32_INOVACE_45_PK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7494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8809" y="5486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  <a:cs typeface="Calibri" pitchFamily="34" charset="0"/>
              </a:rPr>
              <a:t>Anotace</a:t>
            </a:r>
            <a:endParaRPr lang="cs-CZ" sz="2400" u="sng" dirty="0">
              <a:latin typeface="Arial Black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1"/>
            <a:ext cx="79208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ročníku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Je zpracován jako prezentace v 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názvosloví a příprava oxidů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. Je doplněn vzorci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Vzorce </a:t>
            </a:r>
            <a:r>
              <a:rPr lang="cs-CZ" dirty="0">
                <a:latin typeface="Calibri" pitchFamily="34" charset="0"/>
                <a:cs typeface="Calibri" pitchFamily="34" charset="0"/>
              </a:rPr>
              <a:t>k procvičení  mohou sloužit jako samostatná práce nebo jako domácí úkol. Jsou doplněny výsledky.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41419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ročníku. Žáci ocenili prezentaci, která vedla k názornějšímu vysvětlení učiva. Byli seznámeni s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názvoslovím a přípravou některých oxidů. Vzorce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 byly použity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jako opakování na konci vyučovací hodiny. Žáci, kteří se naučili poměry atomů v oxidech nazpaměť, si je občas pletli s poměry u halogenidů. S odvozováním pomocí oxidačních čísel neměli problémy.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1249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79183" y="510506"/>
            <a:ext cx="28120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latin typeface="Arial Black" pitchFamily="34" charset="0"/>
              </a:rPr>
              <a:t>Oxidy</a:t>
            </a:r>
            <a:endParaRPr lang="cs-CZ" sz="6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Q25QEBUC\MC9002871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60732"/>
            <a:ext cx="1825782" cy="2141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LFEJO2FM\MP9004387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368" y="3501008"/>
            <a:ext cx="1735516" cy="2603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zivatel\Local Settings\Temporary Internet Files\Content.IE5\Q25QEBUC\MP9002013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183" y="1647626"/>
            <a:ext cx="1224136" cy="1840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uzivatel\Local Settings\Temporary Internet Files\Content.IE5\LFEJO2FM\MC9001519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581128"/>
            <a:ext cx="1207637" cy="1047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35896" y="1828928"/>
            <a:ext cx="18362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Názvy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Vzorce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Příprava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0731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Oxidy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4692" y="1721705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jsou 2 - prvkové sloučeniny kyslíku a dalšího prvku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4692" y="2895307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Tvorba názvů a vzorců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416" y="364502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Oxidační číslo kyslíku v oxidech je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– II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4676035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Název =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80499" y="4676035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odstatné jméno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01014" y="4676035"/>
            <a:ext cx="6120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+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4676035"/>
            <a:ext cx="30963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řídavné </a:t>
            </a:r>
            <a:r>
              <a:rPr lang="cs-CZ" sz="2800" dirty="0" err="1" smtClean="0">
                <a:latin typeface="Arial Black" pitchFamily="34" charset="0"/>
              </a:rPr>
              <a:t>jm</a:t>
            </a:r>
            <a:r>
              <a:rPr lang="cs-CZ" sz="2800" dirty="0" smtClean="0">
                <a:latin typeface="Arial Black" pitchFamily="34" charset="0"/>
              </a:rPr>
              <a:t>. s koncovkou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94952" y="5651137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oxid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ODPEFLRB\MC9004398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5187" y="248750"/>
            <a:ext cx="1483240" cy="1184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2761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20867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Tvorba názvu oxidu ze vzorce: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1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07006" y="1248435"/>
            <a:ext cx="19248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N</a:t>
            </a:r>
            <a:r>
              <a:rPr lang="cs-CZ" sz="4000" baseline="-25000" dirty="0" smtClean="0">
                <a:latin typeface="Arial Black" pitchFamily="34" charset="0"/>
              </a:rPr>
              <a:t>2</a:t>
            </a:r>
            <a:r>
              <a:rPr lang="cs-CZ" sz="4000" dirty="0" smtClean="0">
                <a:latin typeface="Arial Black" pitchFamily="34" charset="0"/>
              </a:rPr>
              <a:t>O</a:t>
            </a:r>
            <a:r>
              <a:rPr lang="cs-CZ" sz="4000" baseline="-25000" dirty="0" smtClean="0">
                <a:latin typeface="Arial Black" pitchFamily="34" charset="0"/>
              </a:rPr>
              <a:t>3</a:t>
            </a:r>
            <a:endParaRPr lang="cs-CZ" sz="4000" baseline="-25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35896" y="1248435"/>
            <a:ext cx="48245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oxidační čísla podle křížového pravidla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1907704" y="1340768"/>
            <a:ext cx="504056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318191" y="925636"/>
            <a:ext cx="684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- II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 flipV="1">
            <a:off x="1835696" y="1340768"/>
            <a:ext cx="482495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500879" y="90564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III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635896" y="2447981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podstatné jméno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oxid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90299" y="3356992"/>
            <a:ext cx="39459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III</a:t>
            </a:r>
            <a:r>
              <a:rPr lang="cs-CZ" sz="2800" dirty="0" smtClean="0">
                <a:latin typeface="Arial Black" pitchFamily="34" charset="0"/>
              </a:rPr>
              <a:t> – </a:t>
            </a:r>
            <a:r>
              <a:rPr lang="cs-CZ" sz="2800" dirty="0" err="1" smtClean="0">
                <a:latin typeface="Arial Black" pitchFamily="34" charset="0"/>
              </a:rPr>
              <a:t>itý</a:t>
            </a:r>
            <a:r>
              <a:rPr lang="cs-CZ" sz="2800" dirty="0" smtClean="0">
                <a:latin typeface="Arial Black" pitchFamily="34" charset="0"/>
              </a:rPr>
              <a:t>        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dusitý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4932040" y="3618602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1858392" y="4498748"/>
            <a:ext cx="4081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Arial Black" pitchFamily="34" charset="0"/>
              </a:rPr>
              <a:t>o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xid dusitý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0692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18" grpId="0"/>
      <p:bldP spid="20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87929" y="629529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SO</a:t>
            </a:r>
            <a:r>
              <a:rPr lang="cs-CZ" sz="4000" baseline="-25000" dirty="0" smtClean="0">
                <a:latin typeface="Arial Black" pitchFamily="34" charset="0"/>
              </a:rPr>
              <a:t>3</a:t>
            </a:r>
            <a:endParaRPr lang="cs-CZ" sz="4000" baseline="-25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41560" y="721862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k</a:t>
            </a:r>
            <a:r>
              <a:rPr lang="cs-CZ" sz="2800" dirty="0" smtClean="0">
                <a:latin typeface="Arial Black" pitchFamily="34" charset="0"/>
              </a:rPr>
              <a:t>řížové pravidlo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1763688" y="721862"/>
            <a:ext cx="452333" cy="42204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588049" y="346174"/>
            <a:ext cx="6019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III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1763688" y="721862"/>
            <a:ext cx="576064" cy="42204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310779" y="34588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- I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75876" y="1383602"/>
            <a:ext cx="47525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rotože má být u O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-II</a:t>
            </a:r>
            <a:r>
              <a:rPr lang="cs-CZ" sz="2800" dirty="0" smtClean="0">
                <a:latin typeface="Arial Black" pitchFamily="34" charset="0"/>
              </a:rPr>
              <a:t>, násobíme dvěma</a:t>
            </a:r>
            <a:endParaRPr lang="cs-CZ" sz="2800" baseline="30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708920"/>
            <a:ext cx="13365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takže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99684" y="2970530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S</a:t>
            </a:r>
            <a:r>
              <a:rPr lang="cs-CZ" sz="4000" baseline="30000" dirty="0" smtClean="0">
                <a:solidFill>
                  <a:srgbClr val="FF0000"/>
                </a:solidFill>
                <a:latin typeface="Arial Black" pitchFamily="34" charset="0"/>
              </a:rPr>
              <a:t>VI</a:t>
            </a:r>
            <a:r>
              <a:rPr lang="cs-CZ" sz="4000" dirty="0" smtClean="0">
                <a:latin typeface="Arial Black" pitchFamily="34" charset="0"/>
              </a:rPr>
              <a:t>O</a:t>
            </a:r>
            <a:r>
              <a:rPr lang="cs-CZ" sz="4000" baseline="-25000" dirty="0" smtClean="0">
                <a:latin typeface="Arial Black" pitchFamily="34" charset="0"/>
              </a:rPr>
              <a:t>3</a:t>
            </a:r>
            <a:r>
              <a:rPr lang="cs-CZ" sz="4000" baseline="30000" dirty="0" smtClean="0">
                <a:solidFill>
                  <a:srgbClr val="FF0000"/>
                </a:solidFill>
                <a:latin typeface="Arial Black" pitchFamily="34" charset="0"/>
              </a:rPr>
              <a:t>-II</a:t>
            </a:r>
            <a:endParaRPr lang="cs-CZ" sz="4000" baseline="30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55976" y="4005064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VI</a:t>
            </a:r>
            <a:r>
              <a:rPr lang="cs-CZ" sz="2800" dirty="0" smtClean="0">
                <a:latin typeface="Arial Black" pitchFamily="34" charset="0"/>
              </a:rPr>
              <a:t> – </a:t>
            </a:r>
            <a:r>
              <a:rPr lang="cs-CZ" sz="2800" dirty="0" err="1" smtClean="0">
                <a:latin typeface="Arial Black" pitchFamily="34" charset="0"/>
              </a:rPr>
              <a:t>ový</a:t>
            </a:r>
            <a:r>
              <a:rPr lang="cs-CZ" sz="2800" dirty="0" smtClean="0">
                <a:latin typeface="Arial Black" pitchFamily="34" charset="0"/>
              </a:rPr>
              <a:t>       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sírový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6156176" y="4266674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506431" y="5107049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Arial Black" pitchFamily="34" charset="0"/>
              </a:rPr>
              <a:t>o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xid sírový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5358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7" grpId="0"/>
      <p:bldP spid="5" grpId="0"/>
      <p:bldP spid="8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6624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Tvorba vzorce oxidu z názvu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556792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1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95827" y="1556792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o</a:t>
            </a:r>
            <a:r>
              <a:rPr lang="cs-CZ" sz="2800" dirty="0" smtClean="0">
                <a:latin typeface="Arial Black" pitchFamily="34" charset="0"/>
              </a:rPr>
              <a:t>xid mangan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istý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155679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z</a:t>
            </a:r>
            <a:r>
              <a:rPr lang="cs-CZ" sz="2800" dirty="0" smtClean="0">
                <a:latin typeface="Arial Black" pitchFamily="34" charset="0"/>
              </a:rPr>
              <a:t>načky prvků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99992" y="2852936"/>
            <a:ext cx="45365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o</a:t>
            </a:r>
            <a:r>
              <a:rPr lang="cs-CZ" sz="2800" dirty="0" smtClean="0">
                <a:latin typeface="Arial Black" pitchFamily="34" charset="0"/>
              </a:rPr>
              <a:t>xidační čísla : u O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-II</a:t>
            </a:r>
            <a:r>
              <a:rPr lang="cs-CZ" sz="2800" dirty="0" smtClean="0">
                <a:latin typeface="Arial Black" pitchFamily="34" charset="0"/>
              </a:rPr>
              <a:t>,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istý</a:t>
            </a:r>
            <a:r>
              <a:rPr lang="cs-CZ" sz="2800" dirty="0" smtClean="0">
                <a:latin typeface="Arial Black" pitchFamily="34" charset="0"/>
              </a:rPr>
              <a:t>         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VII</a:t>
            </a:r>
            <a:endParaRPr lang="cs-CZ" sz="2800" baseline="30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5508104" y="3560822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716016" y="4489956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k</a:t>
            </a:r>
            <a:r>
              <a:rPr lang="cs-CZ" sz="2800" dirty="0" smtClean="0">
                <a:latin typeface="Arial Black" pitchFamily="34" charset="0"/>
              </a:rPr>
              <a:t>řížové pravidlo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39552" y="2852936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Arial Black" pitchFamily="34" charset="0"/>
              </a:rPr>
              <a:t>Mn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50094" y="2852936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O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907704" y="270892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- II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081962" y="2708919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VII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 flipH="1">
            <a:off x="1495827" y="2939752"/>
            <a:ext cx="622319" cy="39023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1339572" y="3058055"/>
            <a:ext cx="568132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40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1525866" y="3134870"/>
            <a:ext cx="622319" cy="2719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2148185" y="3058120"/>
            <a:ext cx="606486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7</a:t>
            </a:r>
            <a:endParaRPr lang="cs-CZ" sz="40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115616" y="4919787"/>
            <a:ext cx="22151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Mn</a:t>
            </a:r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7</a:t>
            </a:r>
            <a:endParaRPr lang="cs-CZ" sz="40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2956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21" grpId="0"/>
      <p:bldP spid="22" grpId="0"/>
      <p:bldP spid="23" grpId="0"/>
      <p:bldP spid="24" grpId="0"/>
      <p:bldP spid="27" grpId="0"/>
      <p:bldP spid="30" grpId="0"/>
      <p:bldP spid="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85625" y="621117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o</a:t>
            </a:r>
            <a:r>
              <a:rPr lang="cs-CZ" sz="2800" dirty="0" smtClean="0">
                <a:latin typeface="Arial Black" pitchFamily="34" charset="0"/>
              </a:rPr>
              <a:t>xid vápe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natý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8104" y="621117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z</a:t>
            </a:r>
            <a:r>
              <a:rPr lang="cs-CZ" sz="2800" dirty="0" smtClean="0">
                <a:latin typeface="Arial Black" pitchFamily="34" charset="0"/>
              </a:rPr>
              <a:t>načky prvků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9672" y="1464459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Ca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23507" y="1464459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O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2512" y="1556792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oxidační čísla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55555" y="1233626"/>
            <a:ext cx="5803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-II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90887" y="1233625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II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2276872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k</a:t>
            </a:r>
            <a:r>
              <a:rPr lang="cs-CZ" sz="2800" dirty="0" smtClean="0">
                <a:latin typeface="Arial Black" pitchFamily="34" charset="0"/>
              </a:rPr>
              <a:t>řížové pravidlo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2614923" y="1556792"/>
            <a:ext cx="516917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061789" y="1669643"/>
            <a:ext cx="355763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40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2483768" y="1556792"/>
            <a:ext cx="648072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2290887" y="1657596"/>
            <a:ext cx="383183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40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76075" y="2996952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krátíme 2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282463" y="4293096"/>
            <a:ext cx="17153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  <a:latin typeface="Arial Black" pitchFamily="34" charset="0"/>
              </a:rPr>
              <a:t>CaO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3478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11" grpId="0"/>
      <p:bldP spid="14" grpId="0"/>
      <p:bldP spid="17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6130679"/>
              </p:ext>
            </p:extLst>
          </p:nvPr>
        </p:nvGraphicFramePr>
        <p:xfrm>
          <a:off x="179512" y="1268760"/>
          <a:ext cx="8712968" cy="5483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  <a:gridCol w="1368152"/>
                <a:gridCol w="2592288"/>
                <a:gridCol w="1584176"/>
                <a:gridCol w="14401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b="0" dirty="0" err="1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Oxidač</a:t>
                      </a:r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-ní číslo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err="1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Kon-covka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   Název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Vzorec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Poměr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49528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</a:t>
                      </a:r>
                      <a:r>
                        <a:rPr lang="cs-CZ" sz="2400" dirty="0" smtClean="0">
                          <a:latin typeface="Arial Black" pitchFamily="34" charset="0"/>
                        </a:rPr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</a:t>
                      </a:r>
                      <a:r>
                        <a:rPr lang="cs-CZ" sz="2400" baseline="0" dirty="0" smtClean="0">
                          <a:latin typeface="Arial Black" pitchFamily="34" charset="0"/>
                        </a:rPr>
                        <a:t>- 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oxid dus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ný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N</a:t>
                      </a:r>
                      <a:r>
                        <a:rPr lang="cs-CZ" sz="2400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2400" dirty="0" smtClean="0">
                          <a:latin typeface="Arial Black" pitchFamily="34" charset="0"/>
                        </a:rPr>
                        <a:t>O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2400" baseline="0" dirty="0" smtClean="0">
                          <a:latin typeface="Arial Black" pitchFamily="34" charset="0"/>
                        </a:rPr>
                        <a:t> : 1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  <a:r>
                        <a:rPr lang="cs-CZ" sz="2400" dirty="0" smtClean="0">
                          <a:latin typeface="Arial Black" pitchFamily="34" charset="0"/>
                        </a:rPr>
                        <a:t> II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2400" baseline="0" dirty="0" smtClean="0">
                          <a:latin typeface="Arial Black" pitchFamily="34" charset="0"/>
                        </a:rPr>
                        <a:t> - </a:t>
                      </a:r>
                      <a:r>
                        <a:rPr lang="cs-CZ" sz="2400" baseline="0" dirty="0" err="1" smtClean="0">
                          <a:latin typeface="Arial Black" pitchFamily="34" charset="0"/>
                        </a:rPr>
                        <a:t>natý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oxid vápe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natý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latin typeface="Arial Black" pitchFamily="34" charset="0"/>
                        </a:rPr>
                        <a:t>CaO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1 : 1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   III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2400" baseline="0" dirty="0" smtClean="0">
                          <a:latin typeface="Arial Black" pitchFamily="34" charset="0"/>
                        </a:rPr>
                        <a:t> - </a:t>
                      </a:r>
                      <a:r>
                        <a:rPr lang="cs-CZ" sz="2400" baseline="0" dirty="0" err="1" smtClean="0">
                          <a:latin typeface="Arial Black" pitchFamily="34" charset="0"/>
                        </a:rPr>
                        <a:t>itý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oxid želez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itý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Fe</a:t>
                      </a:r>
                      <a:r>
                        <a:rPr lang="cs-CZ" sz="2400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2400" dirty="0" smtClean="0">
                          <a:latin typeface="Arial Black" pitchFamily="34" charset="0"/>
                        </a:rPr>
                        <a:t>O</a:t>
                      </a:r>
                      <a:r>
                        <a:rPr lang="cs-CZ" sz="2400" baseline="-25000" dirty="0" smtClean="0">
                          <a:latin typeface="Arial Black" pitchFamily="34" charset="0"/>
                        </a:rPr>
                        <a:t>3</a:t>
                      </a:r>
                      <a:endParaRPr lang="cs-CZ" sz="2400" baseline="-25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2400" dirty="0" smtClean="0">
                          <a:latin typeface="Arial Black" pitchFamily="34" charset="0"/>
                        </a:rPr>
                        <a:t>2 : 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  <a:r>
                        <a:rPr lang="cs-CZ" sz="2400" dirty="0" smtClean="0">
                          <a:latin typeface="Arial Black" pitchFamily="34" charset="0"/>
                        </a:rPr>
                        <a:t>IV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>
                          <a:latin typeface="Arial Black" pitchFamily="34" charset="0"/>
                        </a:rPr>
                        <a:t>- </a:t>
                      </a:r>
                      <a:r>
                        <a:rPr lang="cs-CZ" sz="2400" dirty="0" err="1" smtClean="0">
                          <a:latin typeface="Arial Black" pitchFamily="34" charset="0"/>
                        </a:rPr>
                        <a:t>ičitý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oxid uhl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ičitý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CO</a:t>
                      </a:r>
                      <a:r>
                        <a:rPr lang="cs-CZ" sz="2400" baseline="-25000" dirty="0" smtClean="0">
                          <a:latin typeface="Arial Black" pitchFamily="34" charset="0"/>
                        </a:rPr>
                        <a:t>2</a:t>
                      </a:r>
                      <a:endParaRPr lang="cs-CZ" sz="2400" baseline="-25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2400" dirty="0" smtClean="0">
                          <a:latin typeface="Arial Black" pitchFamily="34" charset="0"/>
                        </a:rPr>
                        <a:t>1 : 2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</a:t>
                      </a:r>
                      <a:r>
                        <a:rPr lang="cs-CZ" sz="2400" dirty="0" smtClean="0">
                          <a:latin typeface="Arial Black" pitchFamily="34" charset="0"/>
                        </a:rPr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>
                          <a:latin typeface="Arial Black" pitchFamily="34" charset="0"/>
                        </a:rPr>
                        <a:t>-</a:t>
                      </a:r>
                      <a:r>
                        <a:rPr lang="cs-CZ" sz="2400" baseline="0" dirty="0" smtClean="0">
                          <a:latin typeface="Arial Black" pitchFamily="34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Arial Black" pitchFamily="34" charset="0"/>
                        </a:rPr>
                        <a:t>ičný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oxid dus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ičný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N</a:t>
                      </a:r>
                      <a:r>
                        <a:rPr lang="cs-CZ" sz="2400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2400" dirty="0" smtClean="0">
                          <a:latin typeface="Arial Black" pitchFamily="34" charset="0"/>
                        </a:rPr>
                        <a:t>O</a:t>
                      </a:r>
                      <a:r>
                        <a:rPr lang="cs-CZ" sz="2400" baseline="-25000" dirty="0" smtClean="0">
                          <a:latin typeface="Arial Black" pitchFamily="34" charset="0"/>
                        </a:rPr>
                        <a:t>5</a:t>
                      </a:r>
                      <a:endParaRPr lang="cs-CZ" sz="2400" baseline="-25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2400" dirty="0" smtClean="0">
                          <a:latin typeface="Arial Black" pitchFamily="34" charset="0"/>
                        </a:rPr>
                        <a:t>2 : 5</a:t>
                      </a:r>
                      <a:endParaRPr lang="cs-CZ" dirty="0"/>
                    </a:p>
                  </a:txBody>
                  <a:tcPr/>
                </a:tc>
              </a:tr>
              <a:tr h="27378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2400" dirty="0" smtClean="0">
                          <a:latin typeface="Arial Black" pitchFamily="34" charset="0"/>
                        </a:rPr>
                        <a:t>- </a:t>
                      </a:r>
                      <a:r>
                        <a:rPr lang="cs-CZ" sz="2400" dirty="0" err="1" smtClean="0">
                          <a:latin typeface="Arial Black" pitchFamily="34" charset="0"/>
                        </a:rPr>
                        <a:t>ečný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 Black" pitchFamily="34" charset="0"/>
                        </a:rPr>
                        <a:t>oxid fosfor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ečný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P</a:t>
                      </a:r>
                      <a:r>
                        <a:rPr lang="cs-CZ" sz="2400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2400" dirty="0" smtClean="0">
                          <a:latin typeface="Arial Black" pitchFamily="34" charset="0"/>
                        </a:rPr>
                        <a:t>O</a:t>
                      </a:r>
                      <a:r>
                        <a:rPr lang="cs-CZ" sz="2400" baseline="-25000" dirty="0" smtClean="0">
                          <a:latin typeface="Arial Black" pitchFamily="34" charset="0"/>
                        </a:rPr>
                        <a:t>5</a:t>
                      </a:r>
                      <a:endParaRPr lang="cs-CZ" sz="2400" baseline="-25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Arial Black" pitchFamily="34" charset="0"/>
                        </a:rPr>
                        <a:t> </a:t>
                      </a:r>
                      <a:r>
                        <a:rPr lang="cs-CZ" sz="2400" dirty="0" smtClean="0">
                          <a:latin typeface="Arial Black" pitchFamily="34" charset="0"/>
                        </a:rPr>
                        <a:t>2 : 5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smtClean="0">
                          <a:latin typeface="Arial Black" pitchFamily="34" charset="0"/>
                        </a:rPr>
                        <a:t>    VI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 - </a:t>
                      </a:r>
                      <a:r>
                        <a:rPr lang="cs-CZ" sz="2400" dirty="0" err="1" smtClean="0">
                          <a:latin typeface="Arial Black" pitchFamily="34" charset="0"/>
                        </a:rPr>
                        <a:t>ový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oxid sír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ový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SO</a:t>
                      </a:r>
                      <a:r>
                        <a:rPr lang="cs-CZ" sz="2400" baseline="-25000" dirty="0" smtClean="0">
                          <a:latin typeface="Arial Black" pitchFamily="34" charset="0"/>
                        </a:rPr>
                        <a:t>3</a:t>
                      </a:r>
                      <a:endParaRPr lang="cs-CZ" sz="2400" baseline="-25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 1 : 3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  <a:r>
                        <a:rPr lang="cs-CZ" sz="2400" dirty="0" smtClean="0">
                          <a:latin typeface="Arial Black" pitchFamily="34" charset="0"/>
                        </a:rPr>
                        <a:t> VII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2400" dirty="0" smtClean="0">
                          <a:latin typeface="Arial Black" pitchFamily="34" charset="0"/>
                        </a:rPr>
                        <a:t> - </a:t>
                      </a:r>
                      <a:r>
                        <a:rPr lang="cs-CZ" sz="2400" dirty="0" err="1" smtClean="0">
                          <a:latin typeface="Arial Black" pitchFamily="34" charset="0"/>
                        </a:rPr>
                        <a:t>istý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 Black" pitchFamily="34" charset="0"/>
                        </a:rPr>
                        <a:t>oxid mangan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istý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Mn</a:t>
                      </a:r>
                      <a:r>
                        <a:rPr lang="cs-CZ" sz="2400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2400" dirty="0" smtClean="0">
                          <a:latin typeface="Arial Black" pitchFamily="34" charset="0"/>
                        </a:rPr>
                        <a:t>O</a:t>
                      </a:r>
                      <a:r>
                        <a:rPr lang="cs-CZ" sz="2400" baseline="-25000" dirty="0" smtClean="0">
                          <a:latin typeface="Arial Black" pitchFamily="34" charset="0"/>
                        </a:rPr>
                        <a:t>7</a:t>
                      </a:r>
                      <a:endParaRPr lang="cs-CZ" sz="2400" baseline="-25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 2 : 7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47200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    VIII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>
                          <a:latin typeface="Arial Black" pitchFamily="34" charset="0"/>
                        </a:rPr>
                        <a:t>- </a:t>
                      </a:r>
                      <a:r>
                        <a:rPr lang="cs-CZ" sz="2400" dirty="0" err="1" smtClean="0">
                          <a:latin typeface="Arial Black" pitchFamily="34" charset="0"/>
                        </a:rPr>
                        <a:t>ičelý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oxid osm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ičelý</a:t>
                      </a:r>
                      <a:endParaRPr lang="cs-CZ" sz="24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 Black" pitchFamily="34" charset="0"/>
                        </a:rPr>
                        <a:t>OsO</a:t>
                      </a:r>
                      <a:r>
                        <a:rPr lang="cs-CZ" sz="2400" baseline="-25000" dirty="0" smtClean="0">
                          <a:latin typeface="Arial Black" pitchFamily="34" charset="0"/>
                        </a:rPr>
                        <a:t>4</a:t>
                      </a:r>
                      <a:endParaRPr lang="cs-CZ" sz="2400" baseline="-25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>
                          <a:latin typeface="Arial Black" pitchFamily="34" charset="0"/>
                        </a:rPr>
                        <a:t>1 : 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55576" y="358952"/>
            <a:ext cx="54726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Názvy a vzorce oxidů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5451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Příprava oxidů: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412776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Hoření hořčíku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" name="Picture 2" descr="C:\Documents and Settings\uzivatel\Local Settings\Temporary Internet Files\Content.IE5\Q25QEBUC\MC9002810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8325" y="1123950"/>
            <a:ext cx="2135188" cy="168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220486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2 Mg + 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  <a:cs typeface="Times New Roman"/>
              </a:rPr>
              <a:t>→ 2 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  <a:cs typeface="Times New Roman"/>
              </a:rPr>
              <a:t>MgO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501008"/>
            <a:ext cx="56886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Reakce kyseliny chlorovodíkové s vápencem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5013176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2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HCl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+ CaCO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→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  <a:cs typeface="Times New Roman"/>
              </a:rPr>
              <a:t>CaCl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  <a:cs typeface="Times New Roman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  <a:cs typeface="Times New Roman"/>
              </a:rPr>
              <a:t> + 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  <a:cs typeface="Times New Roman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  <a:cs typeface="Times New Roman"/>
              </a:rPr>
              <a:t>CO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  <a:cs typeface="Times New Roman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5436096" y="5536396"/>
            <a:ext cx="432048" cy="34087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372200" y="5536396"/>
            <a:ext cx="504056" cy="34087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860032" y="5946081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24228" y="5946081"/>
            <a:ext cx="20522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2" name="Picture 3" descr="C:\Documents and Settings\uzivatel\Local Settings\Temporary Internet Files\Content.IE5\04QGAJ96\MC9002788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277984"/>
            <a:ext cx="864096" cy="1400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6968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4693" y="359078"/>
            <a:ext cx="37060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K procvičení: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11860" y="389855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Napiš vzorec nebo název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4693" y="112474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</a:t>
            </a:r>
            <a:r>
              <a:rPr lang="cs-CZ" sz="2800" dirty="0">
                <a:latin typeface="Arial Black" pitchFamily="34" charset="0"/>
              </a:rPr>
              <a:t>o</a:t>
            </a:r>
            <a:r>
              <a:rPr lang="cs-CZ" sz="2800" dirty="0" smtClean="0">
                <a:latin typeface="Arial Black" pitchFamily="34" charset="0"/>
              </a:rPr>
              <a:t>xid sodný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4693" y="1711870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oxid uhličitý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4693" y="2307970"/>
            <a:ext cx="39940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 </a:t>
            </a:r>
            <a:r>
              <a:rPr lang="cs-CZ" sz="2800" dirty="0">
                <a:latin typeface="Arial Black" pitchFamily="34" charset="0"/>
              </a:rPr>
              <a:t>o</a:t>
            </a:r>
            <a:r>
              <a:rPr lang="cs-CZ" sz="2800" dirty="0" smtClean="0">
                <a:latin typeface="Arial Black" pitchFamily="34" charset="0"/>
              </a:rPr>
              <a:t>xid fosforečný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611" y="3880212"/>
            <a:ext cx="12577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5</a:t>
            </a:r>
            <a:r>
              <a:rPr lang="cs-CZ" sz="2800" dirty="0" smtClean="0">
                <a:latin typeface="Arial Black" pitchFamily="34" charset="0"/>
              </a:rPr>
              <a:t>. CO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4292" y="4457230"/>
            <a:ext cx="20498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6</a:t>
            </a:r>
            <a:r>
              <a:rPr lang="cs-CZ" sz="2800" dirty="0" smtClean="0">
                <a:latin typeface="Arial Black" pitchFamily="34" charset="0"/>
              </a:rPr>
              <a:t>. I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O</a:t>
            </a:r>
            <a:r>
              <a:rPr lang="cs-CZ" sz="2800" baseline="-25000" dirty="0" smtClean="0">
                <a:latin typeface="Arial Black" pitchFamily="34" charset="0"/>
              </a:rPr>
              <a:t>7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4292" y="5040975"/>
            <a:ext cx="17445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7</a:t>
            </a:r>
            <a:r>
              <a:rPr lang="cs-CZ" sz="2800" dirty="0" smtClean="0">
                <a:latin typeface="Arial Black" pitchFamily="34" charset="0"/>
              </a:rPr>
              <a:t>. OsO</a:t>
            </a:r>
            <a:r>
              <a:rPr lang="cs-CZ" sz="2800" baseline="-25000" dirty="0" smtClean="0">
                <a:latin typeface="Arial Black" pitchFamily="34" charset="0"/>
              </a:rPr>
              <a:t>4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44116" y="118865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Na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38266" y="1676235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56460" y="223509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5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94250" y="38802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o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xid uhelnatý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94250" y="4370549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o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xid jodistý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119071" y="4950392"/>
            <a:ext cx="32224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o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xid osmičelý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4693" y="2993699"/>
            <a:ext cx="38979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4. </a:t>
            </a:r>
            <a:r>
              <a:rPr lang="cs-CZ" sz="2800" dirty="0">
                <a:latin typeface="Arial Black" pitchFamily="34" charset="0"/>
              </a:rPr>
              <a:t>o</a:t>
            </a:r>
            <a:r>
              <a:rPr lang="cs-CZ" sz="2800" dirty="0" smtClean="0">
                <a:latin typeface="Arial Black" pitchFamily="34" charset="0"/>
              </a:rPr>
              <a:t>xid olovnatý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1611" y="5636781"/>
            <a:ext cx="184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8. MoO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endParaRPr lang="cs-CZ" sz="2800" baseline="-250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I52SZBGL\MC900440428[4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3971" y="981381"/>
            <a:ext cx="1319741" cy="1389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5292080" y="2878956"/>
            <a:ext cx="12605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PbO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119071" y="5509860"/>
            <a:ext cx="37801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o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xid molybdenový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1554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80928"/>
            <a:ext cx="35051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340767"/>
            <a:ext cx="81719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8.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 - Úvod do obecné a anorganické chemie,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1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vyd. Brno: Nová škola, s. r. o.,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2010.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ISBN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9788072891337. s.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64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802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286</TotalTime>
  <Words>579</Words>
  <Application>Microsoft Office PowerPoint</Application>
  <PresentationFormat>Předvádění na obrazovce (4:3)</PresentationFormat>
  <Paragraphs>159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EU12</cp:lastModifiedBy>
  <cp:revision>38</cp:revision>
  <dcterms:created xsi:type="dcterms:W3CDTF">2012-04-17T13:16:10Z</dcterms:created>
  <dcterms:modified xsi:type="dcterms:W3CDTF">2013-01-02T18:07:36Z</dcterms:modified>
</cp:coreProperties>
</file>