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62" r:id="rId2"/>
    <p:sldId id="263" r:id="rId3"/>
    <p:sldId id="256" r:id="rId4"/>
    <p:sldId id="257" r:id="rId5"/>
    <p:sldId id="258" r:id="rId6"/>
    <p:sldId id="259" r:id="rId7"/>
    <p:sldId id="264" r:id="rId8"/>
    <p:sldId id="260" r:id="rId9"/>
    <p:sldId id="261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A46179-EDC5-4DB8-BF70-6A4CF663FA15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928A47-63FB-4F1C-8436-153A7AE42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10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9FB41A-E08D-4873-9A13-1AE7A146382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1733AA-7357-4B56-A808-9D7D36A7120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36338" y="1217088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Hydroxidy – úvod, názvosloví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5. 5.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VY_32_INOVACE_47_PK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98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7263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733" y="1340768"/>
            <a:ext cx="80712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hydroxidy – úvod, názvosloví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vzorce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Vzorce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80712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dalšími chemickými sloučeninami – hydroxidy, jejich názvoslovím. Vzorce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opakování na konci vyučovací hodiny. Žákům, kteří měli ještě dobře v paměti halogenidy, nedělaly problémy.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581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195736" y="2132856"/>
            <a:ext cx="51845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Názvosloví hydroxidů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2068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NaOH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98072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KOH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71600" y="508518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Ca(OH)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baseline="-250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494116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NH</a:t>
            </a:r>
            <a:r>
              <a:rPr lang="cs-CZ" sz="2400" baseline="-25000" dirty="0" smtClean="0">
                <a:latin typeface="Arial Black" pitchFamily="34" charset="0"/>
              </a:rPr>
              <a:t>4</a:t>
            </a:r>
            <a:r>
              <a:rPr lang="cs-CZ" sz="2400" dirty="0" smtClean="0">
                <a:latin typeface="Arial Black" pitchFamily="34" charset="0"/>
              </a:rPr>
              <a:t>OH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P900341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13004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HV1HF528\MP9004394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066768"/>
            <a:ext cx="1270272" cy="158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26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2844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Hydroxidy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Jsou 3 - prvkové sloučeniny, které obsahují hydroxidové anionty OH</a:t>
            </a:r>
            <a:r>
              <a:rPr lang="cs-CZ" sz="2800" baseline="30000" dirty="0" smtClean="0">
                <a:latin typeface="Arial Black" pitchFamily="34" charset="0"/>
              </a:rPr>
              <a:t>-</a:t>
            </a:r>
            <a:r>
              <a:rPr lang="cs-CZ" sz="2800" dirty="0" smtClean="0">
                <a:latin typeface="Arial Black" pitchFamily="34" charset="0"/>
              </a:rPr>
              <a:t> vázané na kationty kovu nebo amonný kation NH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r>
              <a:rPr lang="cs-CZ" sz="2800" baseline="30000" dirty="0" smtClean="0">
                <a:latin typeface="Arial Black" pitchFamily="34" charset="0"/>
              </a:rPr>
              <a:t>+</a:t>
            </a:r>
            <a:endParaRPr lang="cs-CZ" sz="2800" baseline="30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57301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357301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NaOH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687775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357301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Ca(OH)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P5FF55ND\MC900088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204" y="4310938"/>
            <a:ext cx="1717243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12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Bezpečnost při práci s hydroxidy: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58326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práci používat ochranné pomůcky, nebrat hydroxidy do rukou - žíraviny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6194" y="3861048"/>
            <a:ext cx="65245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polití roztokem hydroxidu omýváme postižené místo proudem tekoucí vody nebo neutralizujeme  zředěným octem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Q25QEBUC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119" y="3876441"/>
            <a:ext cx="1200624" cy="1200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04QGAJ96\MC900325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677" y="5095678"/>
            <a:ext cx="1080120" cy="148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uzivatel\Local Settings\Temporary Internet Files\Content.IE5\P5FF55ND\MC9002296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538" y="1326869"/>
            <a:ext cx="1816913" cy="126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uzivatel\Local Settings\Temporary Internet Files\Content.IE5\I52SZBGL\MP9004094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2132856"/>
            <a:ext cx="1108616" cy="163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052259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Názvosloví hydroxidů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876" y="436510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Název: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4365658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odstatné jméno + přídavné </a:t>
            </a:r>
            <a:r>
              <a:rPr lang="cs-CZ" sz="2800" dirty="0" err="1" smtClean="0">
                <a:latin typeface="Arial Black" pitchFamily="34" charset="0"/>
              </a:rPr>
              <a:t>jm</a:t>
            </a:r>
            <a:r>
              <a:rPr lang="cs-CZ" sz="2800" dirty="0" smtClean="0">
                <a:latin typeface="Arial Black" pitchFamily="34" charset="0"/>
              </a:rPr>
              <a:t>. s   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hydroxid	</a:t>
            </a:r>
            <a:r>
              <a:rPr lang="cs-CZ" sz="2800" dirty="0" smtClean="0">
                <a:latin typeface="Arial Black" pitchFamily="34" charset="0"/>
              </a:rPr>
              <a:t>		koncovkou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492896"/>
            <a:ext cx="83537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Je podobné jako u halogenidů. Oxidační číslo hydroxidové skupiny </a:t>
            </a:r>
            <a:r>
              <a:rPr lang="cs-CZ" sz="2800" dirty="0">
                <a:latin typeface="Arial Black" pitchFamily="34" charset="0"/>
              </a:rPr>
              <a:t>(</a:t>
            </a:r>
            <a:r>
              <a:rPr lang="cs-CZ" sz="2800" dirty="0" smtClean="0">
                <a:latin typeface="Arial Black" pitchFamily="34" charset="0"/>
              </a:rPr>
              <a:t>OH)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-I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I52SZBGL\MC90035195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804" y="332656"/>
            <a:ext cx="1119612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28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536" y="692696"/>
            <a:ext cx="858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Tvorba vzorce hydroxidu z jeho názvu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522" y="1628800"/>
            <a:ext cx="1116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 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85646" y="162880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h</a:t>
            </a:r>
            <a:r>
              <a:rPr lang="cs-CZ" sz="2800" dirty="0" smtClean="0">
                <a:latin typeface="Arial Black" pitchFamily="34" charset="0"/>
              </a:rPr>
              <a:t>ydroxid sodný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8914" y="16288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Na</a:t>
            </a:r>
            <a:r>
              <a:rPr lang="cs-CZ" sz="2800" baseline="30000" dirty="0" err="1" smtClean="0">
                <a:solidFill>
                  <a:srgbClr val="FF0000"/>
                </a:solidFill>
                <a:latin typeface="Arial Black" pitchFamily="34" charset="0"/>
              </a:rPr>
              <a:t>I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54103" y="1628800"/>
            <a:ext cx="1382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(OH)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-I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2492896"/>
            <a:ext cx="2043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NaOH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854104" y="1772816"/>
            <a:ext cx="950144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804248" y="198884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854104" y="1772816"/>
            <a:ext cx="950144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585503" y="1988840"/>
            <a:ext cx="5372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7870" y="357301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77634" y="3603081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hydroxid železitý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58460" y="3573016"/>
            <a:ext cx="9642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Fe</a:t>
            </a:r>
            <a:r>
              <a:rPr lang="cs-CZ" sz="2800" baseline="30000" dirty="0" err="1" smtClean="0">
                <a:solidFill>
                  <a:srgbClr val="FF0000"/>
                </a:solidFill>
                <a:latin typeface="Arial Black" pitchFamily="34" charset="0"/>
              </a:rPr>
              <a:t>III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5032" y="357301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(OH)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-I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5940152" y="3834626"/>
            <a:ext cx="1296144" cy="1616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652283" y="3877477"/>
            <a:ext cx="462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5984337" y="3764736"/>
            <a:ext cx="1152128" cy="1999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051136" y="3864691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15816" y="4941168"/>
            <a:ext cx="27364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Fe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(OH)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29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1" grpId="0"/>
      <p:bldP spid="16" grpId="0"/>
      <p:bldP spid="17" grpId="0"/>
      <p:bldP spid="18" grpId="0"/>
      <p:bldP spid="22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92214" y="692696"/>
            <a:ext cx="85927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Tvorba názvu hydroxidu z jeho vzorce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214" y="1772816"/>
            <a:ext cx="10394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07922" y="1769313"/>
            <a:ext cx="2532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Ba(OH)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endParaRPr lang="cs-CZ" sz="3200" baseline="-25000" dirty="0">
              <a:latin typeface="Arial Black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4084521" y="1924994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633325" y="1522566"/>
            <a:ext cx="6426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4156529" y="1912223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882987" y="153149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97247" y="2735342"/>
            <a:ext cx="37389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ydroxid barnatý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2214" y="3734918"/>
            <a:ext cx="1031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14310" y="4241580"/>
            <a:ext cx="26765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Al(OH)</a:t>
            </a:r>
            <a:r>
              <a:rPr lang="cs-CZ" sz="3200" baseline="-25000" dirty="0" smtClean="0">
                <a:latin typeface="Arial Black" pitchFamily="34" charset="0"/>
              </a:rPr>
              <a:t>3</a:t>
            </a:r>
            <a:endParaRPr lang="cs-CZ" sz="3200" baseline="-25000" dirty="0">
              <a:latin typeface="Arial Black" pitchFamily="34" charset="0"/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 flipV="1">
            <a:off x="3888855" y="4359174"/>
            <a:ext cx="83147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512503" y="3903353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3884683" y="4437112"/>
            <a:ext cx="789354" cy="22195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74037" y="3903353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768567" y="5229200"/>
            <a:ext cx="33767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hydroxid hlinitý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14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22" grpId="0"/>
      <p:bldP spid="24" grpId="0"/>
      <p:bldP spid="27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5872" y="544722"/>
            <a:ext cx="8040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 </a:t>
            </a:r>
            <a:r>
              <a:rPr lang="cs-CZ" sz="2800" dirty="0" smtClean="0">
                <a:latin typeface="Arial Black" pitchFamily="34" charset="0"/>
              </a:rPr>
              <a:t>Napiš vzorec nebo název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LFEJO2FM\MC900339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498829"/>
            <a:ext cx="576064" cy="99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412776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hydroxid draselný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175264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hydroxid amonný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92315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hydroxid vápenatý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4465" y="3717032"/>
            <a:ext cx="2571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</a:t>
            </a:r>
            <a:r>
              <a:rPr lang="cs-CZ" sz="2800" dirty="0" err="1" smtClean="0">
                <a:latin typeface="Arial Black" pitchFamily="34" charset="0"/>
              </a:rPr>
              <a:t>Zn</a:t>
            </a:r>
            <a:r>
              <a:rPr lang="cs-CZ" sz="2800" dirty="0" smtClean="0">
                <a:latin typeface="Arial Black" pitchFamily="34" charset="0"/>
              </a:rPr>
              <a:t>(OH)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2774" y="4470287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5. Mg(OH)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161322"/>
            <a:ext cx="2253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6. </a:t>
            </a:r>
            <a:r>
              <a:rPr lang="cs-CZ" sz="2800" dirty="0" err="1" smtClean="0">
                <a:latin typeface="Arial Black" pitchFamily="34" charset="0"/>
              </a:rPr>
              <a:t>LiOH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141277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21752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92315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Ca(OH)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3717032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hydroxid zinečnatý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60824" y="4386221"/>
            <a:ext cx="43412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hydroxid hořečnatý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40935" y="4993507"/>
            <a:ext cx="4359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hydroxid lithný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87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8" grpId="0"/>
      <p:bldP spid="9" grpId="0"/>
      <p:bldP spid="10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Vyber vzorce hydroxidů a pojmenuj je: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I52SZBGL\MC900440428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213124"/>
            <a:ext cx="1156395" cy="121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412776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NaCl</a:t>
            </a:r>
            <a:r>
              <a:rPr lang="cs-CZ" sz="2800" dirty="0" smtClean="0">
                <a:latin typeface="Arial Black" pitchFamily="34" charset="0"/>
              </a:rPr>
              <a:t>		</a:t>
            </a:r>
            <a:r>
              <a:rPr lang="cs-CZ" sz="2800" dirty="0" err="1" smtClean="0">
                <a:latin typeface="Arial Black" pitchFamily="34" charset="0"/>
              </a:rPr>
              <a:t>AgOH</a:t>
            </a:r>
            <a:r>
              <a:rPr lang="cs-CZ" sz="2800" dirty="0" smtClean="0">
                <a:latin typeface="Arial Black" pitchFamily="34" charset="0"/>
              </a:rPr>
              <a:t>		Na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</a:t>
            </a:r>
          </a:p>
          <a:p>
            <a:endParaRPr lang="cs-CZ" sz="2800" dirty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			MgCl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		Al(OH)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</a:p>
          <a:p>
            <a:endParaRPr lang="cs-CZ" sz="2800" dirty="0">
              <a:latin typeface="Arial Black" pitchFamily="34" charset="0"/>
            </a:endParaRPr>
          </a:p>
          <a:p>
            <a:r>
              <a:rPr lang="cs-CZ" sz="2800" dirty="0" err="1" smtClean="0">
                <a:latin typeface="Arial Black" pitchFamily="34" charset="0"/>
              </a:rPr>
              <a:t>Pb</a:t>
            </a:r>
            <a:r>
              <a:rPr lang="cs-CZ" sz="2800" dirty="0" smtClean="0">
                <a:latin typeface="Arial Black" pitchFamily="34" charset="0"/>
              </a:rPr>
              <a:t>(OH)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		SO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			</a:t>
            </a:r>
            <a:r>
              <a:rPr lang="cs-CZ" sz="2800" dirty="0" err="1" smtClean="0">
                <a:latin typeface="Arial Black" pitchFamily="34" charset="0"/>
              </a:rPr>
              <a:t>ZnO</a:t>
            </a:r>
            <a:endParaRPr lang="cs-CZ" sz="2800" dirty="0" smtClean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			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789040"/>
            <a:ext cx="8573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--------------------------------------------------------------------------------------------------------------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3733" y="44371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Pb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443711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AgOH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6196" y="443711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Al(OH)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3733" y="5234842"/>
            <a:ext cx="17359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ydroxid olovnatý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523484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ydroxid stříbrný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20242" y="5230607"/>
            <a:ext cx="19521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ydroxid hlinitý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439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84812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68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6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236</TotalTime>
  <Words>426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29</cp:revision>
  <dcterms:created xsi:type="dcterms:W3CDTF">2012-05-03T17:45:05Z</dcterms:created>
  <dcterms:modified xsi:type="dcterms:W3CDTF">2013-01-02T18:09:13Z</dcterms:modified>
</cp:coreProperties>
</file>