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8" r:id="rId3"/>
    <p:sldId id="257" r:id="rId4"/>
    <p:sldId id="259" r:id="rId5"/>
    <p:sldId id="256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881649A-FBE7-49F9-8F49-E1B3343A193D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AD785E-834C-4487-9875-1EC7A10F819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7" Type="http://schemas.openxmlformats.org/officeDocument/2006/relationships/image" Target="../media/image23.pn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556792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Pozorování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9. 9.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VY_32_INOVACE_52_PK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268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235" y="938461"/>
            <a:ext cx="800067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ozorování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jako metodu ke zjišťování vlastností látek, praktické pozorování látek (sůl, cukr, ocet, líh, voda, prací prášek) 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Postupná animace při výkladu učiva slouží k lepšímu zapojení  žáků do vyučovací hodiny. 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 pozorováním jako první metodou ke zjišťování vlastností látek. Pozorování si vyzkoušeli na látkách, které většinou znají z domácnosti.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na začátku další vyučovací hodiny k zopakování učiva. Žáci je zvládli bez potíží.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43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4173" y="588680"/>
            <a:ext cx="72728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 Black" pitchFamily="34" charset="0"/>
              </a:rPr>
              <a:t>Zjišťování vlastností</a:t>
            </a:r>
          </a:p>
          <a:p>
            <a:r>
              <a:rPr lang="cs-CZ" sz="4400" dirty="0" smtClean="0">
                <a:solidFill>
                  <a:srgbClr val="FF0000"/>
                </a:solidFill>
                <a:latin typeface="Arial Black" pitchFamily="34" charset="0"/>
              </a:rPr>
              <a:t>               látek</a:t>
            </a:r>
            <a:endParaRPr lang="cs-CZ" sz="4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ODPEFLRB\MP9004486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45" y="2559349"/>
            <a:ext cx="2232248" cy="1657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GJ3DW4NG\MC900432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635" y="2594734"/>
            <a:ext cx="18161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GJ3DW4NG\MC9001993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123" y="2035230"/>
            <a:ext cx="433057" cy="199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78037F4B\MC9003798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516" y="4787874"/>
            <a:ext cx="1818742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uzivatel\Local Settings\Temporary Internet Files\Content.IE5\ODPEFLRB\MM90028369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297" y="465313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723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 látek zjišťujeme: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0328" y="141277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pozorováním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9715" y="2924944"/>
            <a:ext cx="2561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měřením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806" y="4554706"/>
            <a:ext cx="2561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pokusy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F2B0RZM8\MC900292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4239" y="4304343"/>
            <a:ext cx="1811426" cy="154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uzivatel\Local Settings\Temporary Internet Files\Content.IE5\ODPEFLRB\MP90043048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244039"/>
            <a:ext cx="1326535" cy="1326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uzivatel\Local Settings\Temporary Internet Files\Content.IE5\78037F4B\MP9004095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8601" y="2570574"/>
            <a:ext cx="1872208" cy="189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458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61028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Pozorování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GJ3DW4NG\MC900339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252" y="311574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247928"/>
            <a:ext cx="873808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Při pozorování zjišťujeme vlastnosti látek pomocí smyslů – zraku, čichu, hmatu a sluchu.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661" y="3068960"/>
            <a:ext cx="87699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 chemii nikdy nic neochutnáváme.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78037F4B\MC9004378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005064"/>
            <a:ext cx="186055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851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92696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Pozor na práci s chemickými látkami.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3" name="Picture 5" descr="C:\Documents and Settings\uzivatel\Local Settings\Temporary Internet Files\Content.IE5\LFEJO2FM\MC900282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238696"/>
            <a:ext cx="513893" cy="90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628800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Každá chemická látka by měla mít: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2330588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b</a:t>
            </a:r>
            <a:r>
              <a:rPr lang="cs-CZ" sz="2800" dirty="0" smtClean="0">
                <a:latin typeface="Arial Black" pitchFamily="34" charset="0"/>
              </a:rPr>
              <a:t>ezpečnostní list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9115" y="3518361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n</a:t>
            </a:r>
            <a:r>
              <a:rPr lang="cs-CZ" sz="2800" dirty="0" smtClean="0">
                <a:latin typeface="Arial Black" pitchFamily="34" charset="0"/>
              </a:rPr>
              <a:t>a etiketě kromě názvu a vzorce také výstražné symboly , R a S věty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4" name="Picture 6" descr="C:\Documents and Settings\uzivatel\Local Settings\Temporary Internet Files\Content.IE5\Q25QEBUC\MC9003893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711" y="4869160"/>
            <a:ext cx="1197161" cy="1390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uzivatel\Local Settings\Temporary Internet Files\Content.IE5\SZJ0W32Y\MC9004414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280" y="2253771"/>
            <a:ext cx="1371428" cy="137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uzivatel\Local Settings\Temporary Internet Files\Content.IE5\GJ3DW4NG\MC9000261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812927"/>
            <a:ext cx="1616966" cy="144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970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5907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Pokus: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038" y="359078"/>
            <a:ext cx="7092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Proveď pozorování a doplň tabulku</a:t>
            </a:r>
            <a:endParaRPr lang="cs-CZ" sz="2800" dirty="0">
              <a:latin typeface="Arial Black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5834119"/>
              </p:ext>
            </p:extLst>
          </p:nvPr>
        </p:nvGraphicFramePr>
        <p:xfrm>
          <a:off x="161846" y="1412776"/>
          <a:ext cx="8677329" cy="4098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817866"/>
                <a:gridCol w="1368152"/>
                <a:gridCol w="2376264"/>
                <a:gridCol w="1656184"/>
                <a:gridCol w="1458863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latin typeface="Arial Black" pitchFamily="34" charset="0"/>
                        </a:rPr>
                        <a:t>Látka č.</a:t>
                      </a:r>
                      <a:endParaRPr lang="cs-CZ" sz="2800" baseline="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Barva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Skupenství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Zápach</a:t>
                      </a:r>
                    </a:p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(vůně)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Látka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latin typeface="Arial Black" pitchFamily="34" charset="0"/>
                        </a:rPr>
                        <a:t>    1.</a:t>
                      </a:r>
                      <a:endParaRPr lang="cs-CZ" sz="2800" baseline="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latin typeface="Arial Black" pitchFamily="34" charset="0"/>
                        </a:rPr>
                        <a:t>    2.</a:t>
                      </a:r>
                      <a:endParaRPr lang="cs-CZ" sz="2800" baseline="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latin typeface="Arial Black" pitchFamily="34" charset="0"/>
                        </a:rPr>
                        <a:t>    3.</a:t>
                      </a:r>
                      <a:endParaRPr lang="cs-CZ" sz="2800" baseline="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latin typeface="Arial Black" pitchFamily="34" charset="0"/>
                        </a:rPr>
                        <a:t>    4.</a:t>
                      </a:r>
                      <a:endParaRPr lang="cs-CZ" sz="2800" baseline="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latin typeface="Arial Black" pitchFamily="34" charset="0"/>
                        </a:rPr>
                        <a:t>    5.</a:t>
                      </a:r>
                      <a:endParaRPr lang="cs-CZ" sz="2800" baseline="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baseline="0" dirty="0" smtClean="0">
                          <a:latin typeface="Arial Black" pitchFamily="34" charset="0"/>
                        </a:rPr>
                        <a:t>    6.</a:t>
                      </a:r>
                      <a:endParaRPr lang="cs-CZ" sz="2800" baseline="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468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4349895"/>
              </p:ext>
            </p:extLst>
          </p:nvPr>
        </p:nvGraphicFramePr>
        <p:xfrm>
          <a:off x="179513" y="1412776"/>
          <a:ext cx="8928991" cy="4517880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1848037"/>
                <a:gridCol w="2040394"/>
                <a:gridCol w="1766167"/>
                <a:gridCol w="1683671"/>
                <a:gridCol w="1590722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Látka č.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Barva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Skupenství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Zápach</a:t>
                      </a:r>
                    </a:p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(vůně)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Látka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    1.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bílá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pevné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ne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cukr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    2.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bílá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pevné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ne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sůl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    3.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hnědá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kapalné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ano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ocet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    4.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bílá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pevné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ano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prací prášek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    5.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bezbarvá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kapalné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ano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líh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525624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    6.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bezbarvá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kapalné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ne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latin typeface="Arial Black" pitchFamily="34" charset="0"/>
                        </a:rPr>
                        <a:t>voda</a:t>
                      </a:r>
                      <a:endParaRPr lang="cs-CZ" sz="28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11560" y="47667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Řešení: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684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Závěr: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Pozorováním jsme zjišťovali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kvalitativní</a:t>
            </a:r>
            <a:r>
              <a:rPr lang="cs-CZ" sz="2800" dirty="0" smtClean="0">
                <a:latin typeface="Arial Black" pitchFamily="34" charset="0"/>
              </a:rPr>
              <a:t> vlastnosti látek – barva, skupenství, zápach.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78037F4B\MC9000370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24" y="3367059"/>
            <a:ext cx="1474013" cy="1690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uzivatel\Local Settings\Temporary Internet Files\Content.IE5\SZJ0W32Y\MM90036520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85631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uzivatel\Local Settings\Temporary Internet Files\Content.IE5\Q25QEBUC\MC900325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2653755"/>
            <a:ext cx="1324966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uzivatel\Local Settings\Temporary Internet Files\Content.IE5\04QGAJ96\MC9002996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510" y="2459974"/>
            <a:ext cx="1624889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uzivatel\Local Settings\Temporary Internet Files\Content.IE5\I52SZBGL\MP9003878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827228"/>
            <a:ext cx="1274551" cy="178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uzivatel\Local Settings\Temporary Internet Files\Content.IE5\HV1HF528\MC900441753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1752640" cy="175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143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122" name="Picture 2" descr="C:\Documents and Settings\uzivatel\Local Settings\Temporary Internet Files\Content.IE5\P5FF55ND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3141"/>
            <a:ext cx="1571969" cy="125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4900" y="3626339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Čím se liší pozorování od měření látek?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1345" y="1223174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Co udávají R a S věty?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4327" y="1988840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Jak zacházet s chemickou látkou, jak ji uchovávat, co může daná látka způsobit.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2339" y="4649833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Pozorování se provádí pomocí smyslů, bez použití přístrojů.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44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70125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Které z pozorovaných látek byly kapalné?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3501008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Které z pozorovaných látek měly zápach (vůni)?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060848"/>
            <a:ext cx="29080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cet, líh, voda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5085184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cet, líh, prací prášek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GJ3DW4NG\MC9002996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637" y="4475944"/>
            <a:ext cx="1624889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F2B0RZM8\MP9004331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518" y="1567732"/>
            <a:ext cx="2218563" cy="1479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92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2789" y="1196752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7 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2789" y="2636912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15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249</TotalTime>
  <Words>520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25</cp:revision>
  <dcterms:created xsi:type="dcterms:W3CDTF">2012-08-13T12:06:39Z</dcterms:created>
  <dcterms:modified xsi:type="dcterms:W3CDTF">2013-01-02T18:11:56Z</dcterms:modified>
</cp:coreProperties>
</file>