
<file path=[Content_Types].xml><?xml version="1.0" encoding="utf-8"?>
<Types xmlns="http://schemas.openxmlformats.org/package/2006/content-types">
  <Default Extension="png" ContentType="image/png"/>
  <Default Extension="jpeg" ContentType="image/jpeg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84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řední styl 2 – zvýraznění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FABFCF23-3B69-468F-B69F-88F6DE6A72F2}" styleName="Střední styl 1 – zvýraznění 5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5"/>
              </a:solidFill>
            </a:ln>
          </a:left>
          <a:right>
            <a:ln w="12700" cmpd="sng">
              <a:solidFill>
                <a:schemeClr val="accent5"/>
              </a:solidFill>
            </a:ln>
          </a:right>
          <a:top>
            <a:ln w="12700" cmpd="sng">
              <a:solidFill>
                <a:schemeClr val="accent5"/>
              </a:solidFill>
            </a:ln>
          </a:top>
          <a:bottom>
            <a:ln w="12700" cmpd="sng">
              <a:solidFill>
                <a:schemeClr val="accent5"/>
              </a:solidFill>
            </a:ln>
          </a:bottom>
          <a:insideH>
            <a:ln w="12700" cmpd="sng">
              <a:solidFill>
                <a:schemeClr val="accent5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5">
              <a:tint val="20000"/>
            </a:schemeClr>
          </a:solidFill>
        </a:fill>
      </a:tcStyle>
    </a:band1H>
    <a:band1V>
      <a:tcStyle>
        <a:tcBdr/>
        <a:fill>
          <a:solidFill>
            <a:schemeClr val="accent5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5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5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9" d="100"/>
          <a:sy n="69" d="100"/>
        </p:scale>
        <p:origin x="-1416" y="-9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římá spojnice 6"/>
          <p:cNvSpPr>
            <a:spLocks noChangeShapeType="1"/>
          </p:cNvSpPr>
          <p:nvPr/>
        </p:nvSpPr>
        <p:spPr bwMode="auto">
          <a:xfrm>
            <a:off x="514350" y="5349902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9" name="Nadpis 28"/>
          <p:cNvSpPr>
            <a:spLocks noGrp="1"/>
          </p:cNvSpPr>
          <p:nvPr>
            <p:ph type="ctrTitle"/>
          </p:nvPr>
        </p:nvSpPr>
        <p:spPr>
          <a:xfrm>
            <a:off x="381000" y="4853411"/>
            <a:ext cx="8458200" cy="1222375"/>
          </a:xfrm>
        </p:spPr>
        <p:txBody>
          <a:bodyPr anchor="t"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9" name="Podnadpis 8"/>
          <p:cNvSpPr>
            <a:spLocks noGrp="1"/>
          </p:cNvSpPr>
          <p:nvPr>
            <p:ph type="subTitle" idx="1"/>
          </p:nvPr>
        </p:nvSpPr>
        <p:spPr>
          <a:xfrm>
            <a:off x="381000" y="3886200"/>
            <a:ext cx="8458200" cy="914400"/>
          </a:xfrm>
        </p:spPr>
        <p:txBody>
          <a:bodyPr anchor="b"/>
          <a:lstStyle>
            <a:lvl1pPr marL="0" indent="0" algn="l">
              <a:buNone/>
              <a:defRPr sz="2400">
                <a:solidFill>
                  <a:schemeClr val="tx2">
                    <a:shade val="75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cs-CZ" smtClean="0"/>
              <a:t>Kliknutím lze upravit styl předlohy.</a:t>
            </a:r>
            <a:endParaRPr kumimoji="0" lang="en-US"/>
          </a:p>
        </p:txBody>
      </p:sp>
      <p:sp>
        <p:nvSpPr>
          <p:cNvPr id="16" name="Zástupný symbol pro datum 1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8AFA9C5-91C5-4EEA-949A-6F87EC76CC35}" type="datetimeFigureOut">
              <a:rPr lang="cs-CZ" smtClean="0"/>
              <a:t>2.1.2013</a:t>
            </a:fld>
            <a:endParaRPr lang="cs-CZ"/>
          </a:p>
        </p:txBody>
      </p:sp>
      <p:sp>
        <p:nvSpPr>
          <p:cNvPr id="2" name="Zástupný symbol pro zápatí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15" name="Zástupný symbol pro číslo snímku 14"/>
          <p:cNvSpPr>
            <a:spLocks noGrp="1"/>
          </p:cNvSpPr>
          <p:nvPr>
            <p:ph type="sldNum" sz="quarter" idx="12"/>
          </p:nvPr>
        </p:nvSpPr>
        <p:spPr>
          <a:xfrm>
            <a:off x="8229600" y="6473952"/>
            <a:ext cx="758952" cy="246888"/>
          </a:xfrm>
        </p:spPr>
        <p:txBody>
          <a:bodyPr/>
          <a:lstStyle/>
          <a:p>
            <a:fld id="{8555432D-89CA-4A05-92BC-DD22B15A9E9C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Nadpis 2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27" name="Zástupný symbol pro obsah 26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25" name="Zástupný symbol pro datum 2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8AFA9C5-91C5-4EEA-949A-6F87EC76CC35}" type="datetimeFigureOut">
              <a:rPr lang="cs-CZ" smtClean="0"/>
              <a:t>2.1.2013</a:t>
            </a:fld>
            <a:endParaRPr lang="cs-CZ"/>
          </a:p>
        </p:txBody>
      </p:sp>
      <p:sp>
        <p:nvSpPr>
          <p:cNvPr id="19" name="Zástupný symbol pro zápatí 18"/>
          <p:cNvSpPr>
            <a:spLocks noGrp="1"/>
          </p:cNvSpPr>
          <p:nvPr>
            <p:ph type="ftr" sz="quarter" idx="11"/>
          </p:nvPr>
        </p:nvSpPr>
        <p:spPr>
          <a:xfrm>
            <a:off x="3581400" y="76200"/>
            <a:ext cx="2895600" cy="288925"/>
          </a:xfrm>
        </p:spPr>
        <p:txBody>
          <a:bodyPr/>
          <a:lstStyle/>
          <a:p>
            <a:endParaRPr lang="cs-CZ"/>
          </a:p>
        </p:txBody>
      </p:sp>
      <p:sp>
        <p:nvSpPr>
          <p:cNvPr id="16" name="Zástupný symbol pro číslo snímku 15"/>
          <p:cNvSpPr>
            <a:spLocks noGrp="1"/>
          </p:cNvSpPr>
          <p:nvPr>
            <p:ph type="sldNum" sz="quarter" idx="12"/>
          </p:nvPr>
        </p:nvSpPr>
        <p:spPr>
          <a:xfrm>
            <a:off x="8229600" y="6473952"/>
            <a:ext cx="758952" cy="246888"/>
          </a:xfrm>
        </p:spPr>
        <p:txBody>
          <a:bodyPr/>
          <a:lstStyle/>
          <a:p>
            <a:fld id="{8555432D-89CA-4A05-92BC-DD22B15A9E9C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Záhlaví části"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římá spojnice 6"/>
          <p:cNvSpPr>
            <a:spLocks noChangeShapeType="1"/>
          </p:cNvSpPr>
          <p:nvPr/>
        </p:nvSpPr>
        <p:spPr bwMode="auto">
          <a:xfrm>
            <a:off x="514350" y="3444902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6" name="Zástupný symbol pro text 5"/>
          <p:cNvSpPr>
            <a:spLocks noGrp="1"/>
          </p:cNvSpPr>
          <p:nvPr>
            <p:ph type="body" idx="1"/>
          </p:nvPr>
        </p:nvSpPr>
        <p:spPr>
          <a:xfrm>
            <a:off x="381000" y="1676400"/>
            <a:ext cx="8458200" cy="1219200"/>
          </a:xfrm>
        </p:spPr>
        <p:txBody>
          <a:bodyPr anchor="b"/>
          <a:lstStyle>
            <a:lvl1pPr marL="0" indent="0" algn="r">
              <a:buNone/>
              <a:defRPr sz="2000">
                <a:solidFill>
                  <a:schemeClr val="tx2">
                    <a:shade val="75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19" name="Zástupný symbol pro datum 18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8AFA9C5-91C5-4EEA-949A-6F87EC76CC35}" type="datetimeFigureOut">
              <a:rPr lang="cs-CZ" smtClean="0"/>
              <a:t>2.1.2013</a:t>
            </a:fld>
            <a:endParaRPr lang="cs-CZ"/>
          </a:p>
        </p:txBody>
      </p:sp>
      <p:sp>
        <p:nvSpPr>
          <p:cNvPr id="11" name="Zástupný symbol pro zápatí 1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16" name="Zástupný symbol pro číslo snímku 1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555432D-89CA-4A05-92BC-DD22B15A9E9C}" type="slidenum">
              <a:rPr lang="cs-CZ" smtClean="0"/>
              <a:t>‹#›</a:t>
            </a:fld>
            <a:endParaRPr lang="cs-CZ"/>
          </a:p>
        </p:txBody>
      </p:sp>
      <p:sp>
        <p:nvSpPr>
          <p:cNvPr id="8" name="Nadpis 7"/>
          <p:cNvSpPr>
            <a:spLocks noGrp="1"/>
          </p:cNvSpPr>
          <p:nvPr>
            <p:ph type="title"/>
          </p:nvPr>
        </p:nvSpPr>
        <p:spPr>
          <a:xfrm>
            <a:off x="180475" y="2947085"/>
            <a:ext cx="8686800" cy="1184825"/>
          </a:xfrm>
        </p:spPr>
        <p:txBody>
          <a:bodyPr rtlCol="0" anchor="t"/>
          <a:lstStyle>
            <a:lvl1pPr algn="r">
              <a:defRPr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Nadpis 19"/>
          <p:cNvSpPr>
            <a:spLocks noGrp="1"/>
          </p:cNvSpPr>
          <p:nvPr>
            <p:ph type="title"/>
          </p:nvPr>
        </p:nvSpPr>
        <p:spPr>
          <a:xfrm>
            <a:off x="301752" y="457200"/>
            <a:ext cx="8686800" cy="841248"/>
          </a:xfrm>
        </p:spPr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14" name="Zástupný symbol pro obsah 13"/>
          <p:cNvSpPr>
            <a:spLocks noGrp="1"/>
          </p:cNvSpPr>
          <p:nvPr>
            <p:ph sz="half" idx="1"/>
          </p:nvPr>
        </p:nvSpPr>
        <p:spPr>
          <a:xfrm>
            <a:off x="304800" y="1600200"/>
            <a:ext cx="4191000" cy="47244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3" name="Zástupný symbol pro obsah 12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343400" cy="47244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21" name="Zástupný symbol pro datum 20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8AFA9C5-91C5-4EEA-949A-6F87EC76CC35}" type="datetimeFigureOut">
              <a:rPr lang="cs-CZ" smtClean="0"/>
              <a:t>2.1.2013</a:t>
            </a:fld>
            <a:endParaRPr lang="cs-CZ"/>
          </a:p>
        </p:txBody>
      </p:sp>
      <p:sp>
        <p:nvSpPr>
          <p:cNvPr id="10" name="Zástupný symbol pro zápatí 9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31" name="Zástupný symbol pro číslo snímku 3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555432D-89CA-4A05-92BC-DD22B15A9E9C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Nadpis 28"/>
          <p:cNvSpPr>
            <a:spLocks noGrp="1"/>
          </p:cNvSpPr>
          <p:nvPr>
            <p:ph type="title"/>
          </p:nvPr>
        </p:nvSpPr>
        <p:spPr>
          <a:xfrm>
            <a:off x="304800" y="5410200"/>
            <a:ext cx="8610600" cy="882650"/>
          </a:xfrm>
        </p:spPr>
        <p:txBody>
          <a:bodyPr anchor="ctr"/>
          <a:lstStyle>
            <a:lvl1pPr>
              <a:defRPr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13" name="Zástupný symbol pro text 12"/>
          <p:cNvSpPr>
            <a:spLocks noGrp="1"/>
          </p:cNvSpPr>
          <p:nvPr>
            <p:ph type="body" idx="1"/>
          </p:nvPr>
        </p:nvSpPr>
        <p:spPr>
          <a:xfrm>
            <a:off x="281444" y="666750"/>
            <a:ext cx="4290556" cy="639762"/>
          </a:xfrm>
        </p:spPr>
        <p:txBody>
          <a:bodyPr anchor="ctr"/>
          <a:lstStyle>
            <a:lvl1pPr marL="0" indent="0">
              <a:buNone/>
              <a:defRPr sz="1800" b="0" cap="all" baseline="0">
                <a:solidFill>
                  <a:schemeClr val="accent1">
                    <a:shade val="50000"/>
                  </a:schemeClr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25" name="Zástupný symbol pro text 24"/>
          <p:cNvSpPr>
            <a:spLocks noGrp="1"/>
          </p:cNvSpPr>
          <p:nvPr>
            <p:ph type="body" sz="half" idx="3"/>
          </p:nvPr>
        </p:nvSpPr>
        <p:spPr>
          <a:xfrm>
            <a:off x="4645025" y="666750"/>
            <a:ext cx="4292241" cy="639762"/>
          </a:xfrm>
        </p:spPr>
        <p:txBody>
          <a:bodyPr anchor="ctr"/>
          <a:lstStyle>
            <a:lvl1pPr marL="0" indent="0">
              <a:buNone/>
              <a:defRPr sz="1800" b="0" cap="all" baseline="0">
                <a:solidFill>
                  <a:schemeClr val="accent1">
                    <a:shade val="50000"/>
                  </a:schemeClr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quarter" idx="2"/>
          </p:nvPr>
        </p:nvSpPr>
        <p:spPr>
          <a:xfrm>
            <a:off x="281444" y="1316037"/>
            <a:ext cx="4290556" cy="39417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28" name="Zástupný symbol pro obsah 27"/>
          <p:cNvSpPr>
            <a:spLocks noGrp="1"/>
          </p:cNvSpPr>
          <p:nvPr>
            <p:ph sz="quarter" idx="4"/>
          </p:nvPr>
        </p:nvSpPr>
        <p:spPr>
          <a:xfrm>
            <a:off x="4648730" y="1316037"/>
            <a:ext cx="4288536" cy="39417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0" name="Zástupný symbol pro datum 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8AFA9C5-91C5-4EEA-949A-6F87EC76CC35}" type="datetimeFigureOut">
              <a:rPr lang="cs-CZ" smtClean="0"/>
              <a:t>2.1.2013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>
          <a:xfrm>
            <a:off x="8229600" y="6477000"/>
            <a:ext cx="762000" cy="246888"/>
          </a:xfrm>
        </p:spPr>
        <p:txBody>
          <a:bodyPr/>
          <a:lstStyle/>
          <a:p>
            <a:fld id="{8555432D-89CA-4A05-92BC-DD22B15A9E9C}" type="slidenum">
              <a:rPr lang="cs-CZ" smtClean="0"/>
              <a:t>‹#›</a:t>
            </a:fld>
            <a:endParaRPr lang="cs-CZ"/>
          </a:p>
        </p:txBody>
      </p:sp>
      <p:sp>
        <p:nvSpPr>
          <p:cNvPr id="11" name="Přímá spojnice 10"/>
          <p:cNvSpPr>
            <a:spLocks noChangeShapeType="1"/>
          </p:cNvSpPr>
          <p:nvPr/>
        </p:nvSpPr>
        <p:spPr bwMode="auto">
          <a:xfrm>
            <a:off x="514350" y="6019800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Nadpis 29"/>
          <p:cNvSpPr>
            <a:spLocks noGrp="1"/>
          </p:cNvSpPr>
          <p:nvPr>
            <p:ph type="title"/>
          </p:nvPr>
        </p:nvSpPr>
        <p:spPr>
          <a:xfrm>
            <a:off x="301752" y="457200"/>
            <a:ext cx="8686800" cy="841248"/>
          </a:xfrm>
        </p:spPr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12" name="Zástupný symbol pro datum 1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8AFA9C5-91C5-4EEA-949A-6F87EC76CC35}" type="datetimeFigureOut">
              <a:rPr lang="cs-CZ" smtClean="0"/>
              <a:t>2.1.2013</a:t>
            </a:fld>
            <a:endParaRPr lang="cs-CZ"/>
          </a:p>
        </p:txBody>
      </p:sp>
      <p:sp>
        <p:nvSpPr>
          <p:cNvPr id="21" name="Zástupný symbol pro zápatí 2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555432D-89CA-4A05-92BC-DD22B15A9E9C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8AFA9C5-91C5-4EEA-949A-6F87EC76CC35}" type="datetimeFigureOut">
              <a:rPr lang="cs-CZ" smtClean="0"/>
              <a:t>2.1.2013</a:t>
            </a:fld>
            <a:endParaRPr lang="cs-CZ"/>
          </a:p>
        </p:txBody>
      </p:sp>
      <p:sp>
        <p:nvSpPr>
          <p:cNvPr id="24" name="Zástupný symbol pro zápatí 2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555432D-89CA-4A05-92BC-DD22B15A9E9C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Přímá spojnice 7"/>
          <p:cNvSpPr>
            <a:spLocks noChangeShapeType="1"/>
          </p:cNvSpPr>
          <p:nvPr/>
        </p:nvSpPr>
        <p:spPr bwMode="auto">
          <a:xfrm>
            <a:off x="514350" y="5849117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Nadpis 11"/>
          <p:cNvSpPr>
            <a:spLocks noGrp="1"/>
          </p:cNvSpPr>
          <p:nvPr>
            <p:ph type="title"/>
          </p:nvPr>
        </p:nvSpPr>
        <p:spPr>
          <a:xfrm>
            <a:off x="457200" y="5486400"/>
            <a:ext cx="8458200" cy="520700"/>
          </a:xfrm>
        </p:spPr>
        <p:txBody>
          <a:bodyPr anchor="ctr"/>
          <a:lstStyle>
            <a:lvl1pPr algn="l">
              <a:buNone/>
              <a:defRPr sz="2000" b="1"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26" name="Zástupný symbol pro text 25"/>
          <p:cNvSpPr>
            <a:spLocks noGrp="1"/>
          </p:cNvSpPr>
          <p:nvPr>
            <p:ph type="body" idx="2"/>
          </p:nvPr>
        </p:nvSpPr>
        <p:spPr>
          <a:xfrm>
            <a:off x="457200" y="609600"/>
            <a:ext cx="3008313" cy="4800600"/>
          </a:xfrm>
        </p:spPr>
        <p:txBody>
          <a:bodyPr/>
          <a:lstStyle>
            <a:lvl1pPr marL="0" indent="0"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14" name="Zástupný symbol pro obsah 13"/>
          <p:cNvSpPr>
            <a:spLocks noGrp="1"/>
          </p:cNvSpPr>
          <p:nvPr>
            <p:ph sz="half" idx="1"/>
          </p:nvPr>
        </p:nvSpPr>
        <p:spPr>
          <a:xfrm>
            <a:off x="3575050" y="609600"/>
            <a:ext cx="5340350" cy="480060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25" name="Zástupný symbol pro datum 2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8AFA9C5-91C5-4EEA-949A-6F87EC76CC35}" type="datetimeFigureOut">
              <a:rPr lang="cs-CZ" smtClean="0"/>
              <a:t>2.1.2013</a:t>
            </a:fld>
            <a:endParaRPr lang="cs-CZ"/>
          </a:p>
        </p:txBody>
      </p:sp>
      <p:sp>
        <p:nvSpPr>
          <p:cNvPr id="29" name="Zástupný symbol pro zápatí 2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555432D-89CA-4A05-92BC-DD22B15A9E9C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Zástupný symbol pro obrázek 12"/>
          <p:cNvSpPr>
            <a:spLocks noGrp="1"/>
          </p:cNvSpPr>
          <p:nvPr>
            <p:ph type="pic" idx="1"/>
          </p:nvPr>
        </p:nvSpPr>
        <p:spPr>
          <a:xfrm>
            <a:off x="3505200" y="616634"/>
            <a:ext cx="5029200" cy="3657600"/>
          </a:xfrm>
          <a:solidFill>
            <a:schemeClr val="bg1"/>
          </a:solidFill>
          <a:ln w="6350">
            <a:solidFill>
              <a:schemeClr val="accent1"/>
            </a:solidFill>
          </a:ln>
          <a:effectLst>
            <a:reflection blurRad="1000" stA="49000" endA="500" endPos="10000" dist="900" dir="5400000" sy="-90000" algn="bl" rotWithShape="0"/>
          </a:effectLst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cs-CZ" smtClean="0"/>
              <a:t>Kliknutím na ikonu přidáte obrázek.</a:t>
            </a:r>
            <a:endParaRPr kumimoji="0" lang="en-US" dirty="0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8AFA9C5-91C5-4EEA-949A-6F87EC76CC35}" type="datetimeFigureOut">
              <a:rPr lang="cs-CZ" smtClean="0"/>
              <a:t>2.1.2013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31" name="Zástupný symbol pro číslo snímku 3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555432D-89CA-4A05-92BC-DD22B15A9E9C}" type="slidenum">
              <a:rPr lang="cs-CZ" smtClean="0"/>
              <a:t>‹#›</a:t>
            </a:fld>
            <a:endParaRPr lang="cs-CZ"/>
          </a:p>
        </p:txBody>
      </p:sp>
      <p:sp>
        <p:nvSpPr>
          <p:cNvPr id="17" name="Nadpis 16"/>
          <p:cNvSpPr>
            <a:spLocks noGrp="1"/>
          </p:cNvSpPr>
          <p:nvPr>
            <p:ph type="title"/>
          </p:nvPr>
        </p:nvSpPr>
        <p:spPr>
          <a:xfrm>
            <a:off x="381000" y="4993760"/>
            <a:ext cx="5867400" cy="522288"/>
          </a:xfrm>
        </p:spPr>
        <p:txBody>
          <a:bodyPr anchor="ctr"/>
          <a:lstStyle>
            <a:lvl1pPr algn="l">
              <a:buNone/>
              <a:defRPr sz="2000" b="1"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26" name="Zástupný symbol pro text 25"/>
          <p:cNvSpPr>
            <a:spLocks noGrp="1"/>
          </p:cNvSpPr>
          <p:nvPr>
            <p:ph type="body" sz="half" idx="2"/>
          </p:nvPr>
        </p:nvSpPr>
        <p:spPr>
          <a:xfrm>
            <a:off x="381000" y="5533218"/>
            <a:ext cx="5867400" cy="768350"/>
          </a:xfrm>
        </p:spPr>
        <p:txBody>
          <a:bodyPr lIns="109728" tIns="0"/>
          <a:lstStyle>
            <a:lvl1pPr marL="0" indent="0"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8AFA9C5-91C5-4EEA-949A-6F87EC76CC35}" type="datetimeFigureOut">
              <a:rPr lang="cs-CZ" smtClean="0"/>
              <a:t>2.1.2013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555432D-89CA-4A05-92BC-DD22B15A9E9C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858000" y="549276"/>
            <a:ext cx="1828800" cy="5851525"/>
          </a:xfrm>
        </p:spPr>
        <p:txBody>
          <a:bodyPr vert="eaVert"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549276"/>
            <a:ext cx="6248400" cy="5851525"/>
          </a:xfrm>
        </p:spPr>
        <p:txBody>
          <a:bodyPr vert="eaVert"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8AFA9C5-91C5-4EEA-949A-6F87EC76CC35}" type="datetimeFigureOut">
              <a:rPr lang="cs-CZ" smtClean="0"/>
              <a:t>2.1.2013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555432D-89CA-4A05-92BC-DD22B15A9E9C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římá spojnice 6"/>
          <p:cNvSpPr>
            <a:spLocks noChangeShapeType="1"/>
          </p:cNvSpPr>
          <p:nvPr/>
        </p:nvSpPr>
        <p:spPr bwMode="auto">
          <a:xfrm>
            <a:off x="514350" y="1050898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8" name="Zástupný symbol pro text 7"/>
          <p:cNvSpPr>
            <a:spLocks noGrp="1"/>
          </p:cNvSpPr>
          <p:nvPr>
            <p:ph type="body" idx="1"/>
          </p:nvPr>
        </p:nvSpPr>
        <p:spPr>
          <a:xfrm>
            <a:off x="304800" y="1554162"/>
            <a:ext cx="8686800" cy="4525963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  <p:sp>
        <p:nvSpPr>
          <p:cNvPr id="11" name="Zástupný symbol pro datum 10"/>
          <p:cNvSpPr>
            <a:spLocks noGrp="1"/>
          </p:cNvSpPr>
          <p:nvPr>
            <p:ph type="dt" sz="half" idx="2"/>
          </p:nvPr>
        </p:nvSpPr>
        <p:spPr>
          <a:xfrm>
            <a:off x="6477000" y="76200"/>
            <a:ext cx="2514600" cy="288925"/>
          </a:xfrm>
          <a:prstGeom prst="rect">
            <a:avLst/>
          </a:prstGeom>
        </p:spPr>
        <p:txBody>
          <a:bodyPr vert="horz"/>
          <a:lstStyle>
            <a:lvl1pPr algn="l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fld id="{38AFA9C5-91C5-4EEA-949A-6F87EC76CC35}" type="datetimeFigureOut">
              <a:rPr lang="cs-CZ" smtClean="0"/>
              <a:t>2.1.2013</a:t>
            </a:fld>
            <a:endParaRPr lang="cs-CZ"/>
          </a:p>
        </p:txBody>
      </p:sp>
      <p:sp>
        <p:nvSpPr>
          <p:cNvPr id="28" name="Zástupný symbol pro zápatí 27"/>
          <p:cNvSpPr>
            <a:spLocks noGrp="1"/>
          </p:cNvSpPr>
          <p:nvPr>
            <p:ph type="ftr" sz="quarter" idx="3"/>
          </p:nvPr>
        </p:nvSpPr>
        <p:spPr>
          <a:xfrm>
            <a:off x="3124200" y="76200"/>
            <a:ext cx="3352800" cy="288925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4"/>
          </p:nvPr>
        </p:nvSpPr>
        <p:spPr>
          <a:xfrm>
            <a:off x="8229600" y="6477000"/>
            <a:ext cx="762000" cy="244475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fld id="{8555432D-89CA-4A05-92BC-DD22B15A9E9C}" type="slidenum">
              <a:rPr lang="cs-CZ" smtClean="0"/>
              <a:t>‹#›</a:t>
            </a:fld>
            <a:endParaRPr lang="cs-CZ"/>
          </a:p>
        </p:txBody>
      </p:sp>
      <p:sp>
        <p:nvSpPr>
          <p:cNvPr id="10" name="Zástupný symbol pro nadpis 9"/>
          <p:cNvSpPr>
            <a:spLocks noGrp="1"/>
          </p:cNvSpPr>
          <p:nvPr>
            <p:ph type="title"/>
          </p:nvPr>
        </p:nvSpPr>
        <p:spPr>
          <a:xfrm>
            <a:off x="304800" y="457200"/>
            <a:ext cx="8686800" cy="838200"/>
          </a:xfrm>
          <a:prstGeom prst="rect">
            <a:avLst/>
          </a:prstGeom>
        </p:spPr>
        <p:txBody>
          <a:bodyPr vert="horz" anchor="ctr">
            <a:normAutofit/>
          </a:bodyPr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9" name="Přímá spojnice 8"/>
          <p:cNvSpPr>
            <a:spLocks noChangeShapeType="1"/>
          </p:cNvSpPr>
          <p:nvPr/>
        </p:nvSpPr>
        <p:spPr bwMode="auto">
          <a:xfrm>
            <a:off x="514350" y="1050898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Přímá spojnice 11"/>
          <p:cNvSpPr>
            <a:spLocks noChangeShapeType="1"/>
          </p:cNvSpPr>
          <p:nvPr/>
        </p:nvSpPr>
        <p:spPr bwMode="auto">
          <a:xfrm>
            <a:off x="514350" y="1057986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85" r:id="rId1"/>
    <p:sldLayoutId id="2147483686" r:id="rId2"/>
    <p:sldLayoutId id="2147483687" r:id="rId3"/>
    <p:sldLayoutId id="2147483688" r:id="rId4"/>
    <p:sldLayoutId id="2147483689" r:id="rId5"/>
    <p:sldLayoutId id="2147483690" r:id="rId6"/>
    <p:sldLayoutId id="2147483691" r:id="rId7"/>
    <p:sldLayoutId id="2147483692" r:id="rId8"/>
    <p:sldLayoutId id="2147483693" r:id="rId9"/>
    <p:sldLayoutId id="2147483694" r:id="rId10"/>
    <p:sldLayoutId id="2147483695" r:id="rId11"/>
  </p:sldLayoutIdLst>
  <p:txStyles>
    <p:titleStyle>
      <a:lvl1pPr algn="l" rtl="0" eaLnBrk="1" latinLnBrk="0" hangingPunct="1">
        <a:spcBef>
          <a:spcPct val="0"/>
        </a:spcBef>
        <a:buNone/>
        <a:defRPr kumimoji="0" sz="3600" kern="1200" cap="all" baseline="0">
          <a:solidFill>
            <a:schemeClr val="tx2"/>
          </a:solidFill>
          <a:effectLst>
            <a:reflection blurRad="12700" stA="48000" endA="300" endPos="55000" dir="5400000" sy="-90000" algn="bl" rotWithShape="0"/>
          </a:effectLst>
          <a:latin typeface="+mj-lt"/>
          <a:ea typeface="+mj-ea"/>
          <a:cs typeface="+mj-cs"/>
        </a:defRPr>
      </a:lvl1pPr>
    </p:titleStyle>
    <p:bodyStyle>
      <a:lvl1pPr marL="342900" indent="-3429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"/>
        <a:defRPr kumimoji="0" sz="3200" kern="1200">
          <a:solidFill>
            <a:schemeClr val="tx2"/>
          </a:solidFill>
          <a:latin typeface="+mn-lt"/>
          <a:ea typeface="+mn-ea"/>
          <a:cs typeface="+mn-cs"/>
        </a:defRPr>
      </a:lvl1pPr>
      <a:lvl2pPr marL="742950" indent="-28575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"/>
        <a:defRPr kumimoji="0" sz="2800" kern="1200">
          <a:solidFill>
            <a:schemeClr val="tx2"/>
          </a:solidFill>
          <a:latin typeface="+mn-lt"/>
          <a:ea typeface="+mn-ea"/>
          <a:cs typeface="+mn-cs"/>
        </a:defRPr>
      </a:lvl2pPr>
      <a:lvl3pPr marL="1143000" indent="-2286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"/>
        <a:defRPr kumimoji="0" sz="2400" kern="1200">
          <a:solidFill>
            <a:schemeClr val="tx2"/>
          </a:solidFill>
          <a:latin typeface="+mn-lt"/>
          <a:ea typeface="+mn-ea"/>
          <a:cs typeface="+mn-cs"/>
        </a:defRPr>
      </a:lvl3pPr>
      <a:lvl4pPr marL="1600200" indent="-2286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"/>
        <a:defRPr kumimoji="0" sz="2000" kern="1200">
          <a:solidFill>
            <a:schemeClr val="tx2"/>
          </a:solidFill>
          <a:latin typeface="+mn-lt"/>
          <a:ea typeface="+mn-ea"/>
          <a:cs typeface="+mn-cs"/>
        </a:defRPr>
      </a:lvl4pPr>
      <a:lvl5pPr marL="20574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"/>
        <a:defRPr kumimoji="0" sz="1800" kern="1200">
          <a:solidFill>
            <a:schemeClr val="tx2"/>
          </a:solidFill>
          <a:latin typeface="+mn-lt"/>
          <a:ea typeface="+mn-ea"/>
          <a:cs typeface="+mn-cs"/>
        </a:defRPr>
      </a:lvl5pPr>
      <a:lvl6pPr marL="25146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"/>
        <a:defRPr kumimoji="0" sz="1800" kern="1200">
          <a:solidFill>
            <a:schemeClr val="tx2"/>
          </a:solidFill>
          <a:latin typeface="+mn-lt"/>
          <a:ea typeface="+mn-ea"/>
          <a:cs typeface="+mn-cs"/>
        </a:defRPr>
      </a:lvl6pPr>
      <a:lvl7pPr marL="29718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"/>
        <a:defRPr kumimoji="0" sz="1600" kern="1200">
          <a:solidFill>
            <a:schemeClr val="tx2"/>
          </a:solidFill>
          <a:latin typeface="+mn-lt"/>
          <a:ea typeface="+mn-ea"/>
          <a:cs typeface="+mn-cs"/>
        </a:defRPr>
      </a:lvl7pPr>
      <a:lvl8pPr marL="34290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"/>
        <a:defRPr kumimoji="0" sz="1600" kern="1200" baseline="0">
          <a:solidFill>
            <a:schemeClr val="tx2"/>
          </a:solidFill>
          <a:latin typeface="+mn-lt"/>
          <a:ea typeface="+mn-ea"/>
          <a:cs typeface="+mn-cs"/>
        </a:defRPr>
      </a:lvl8pPr>
      <a:lvl9pPr marL="38862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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wmf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7.wmf"/><Relationship Id="rId4" Type="http://schemas.openxmlformats.org/officeDocument/2006/relationships/image" Target="../media/image6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wmf"/><Relationship Id="rId2" Type="http://schemas.openxmlformats.org/officeDocument/2006/relationships/image" Target="../media/image8.wmf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2.jpeg"/><Relationship Id="rId5" Type="http://schemas.openxmlformats.org/officeDocument/2006/relationships/image" Target="../media/image11.jpeg"/><Relationship Id="rId4" Type="http://schemas.openxmlformats.org/officeDocument/2006/relationships/image" Target="../media/image10.wmf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wmf"/><Relationship Id="rId2" Type="http://schemas.openxmlformats.org/officeDocument/2006/relationships/image" Target="../media/image13.wmf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wmf"/><Relationship Id="rId2" Type="http://schemas.openxmlformats.org/officeDocument/2006/relationships/image" Target="../media/image15.wmf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wmf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wmf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hyperlink" Target="http://www.office.microsoft.com/" TargetMode="External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55776" y="260648"/>
            <a:ext cx="3859213" cy="8651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" name="Obdélník 2"/>
          <p:cNvSpPr/>
          <p:nvPr/>
        </p:nvSpPr>
        <p:spPr>
          <a:xfrm>
            <a:off x="1043608" y="1556792"/>
            <a:ext cx="7632848" cy="495520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cs-CZ" b="1" dirty="0" smtClean="0">
                <a:solidFill>
                  <a:srgbClr val="00B050"/>
                </a:solidFill>
                <a:latin typeface="Calibri" pitchFamily="34" charset="0"/>
                <a:cs typeface="Calibri" pitchFamily="34" charset="0"/>
              </a:rPr>
              <a:t>ZÁKLADNÍ ŠKOLA SLOVAN, KROMĚŘÍŽ, PŘÍSPĚVKOVÁ ORGANIZACE</a:t>
            </a:r>
          </a:p>
          <a:p>
            <a:pPr algn="ctr"/>
            <a:r>
              <a:rPr lang="cs-CZ" b="1" dirty="0" smtClean="0">
                <a:solidFill>
                  <a:srgbClr val="00B050"/>
                </a:solidFill>
                <a:latin typeface="Calibri" pitchFamily="34" charset="0"/>
                <a:cs typeface="Calibri" pitchFamily="34" charset="0"/>
              </a:rPr>
              <a:t>ZEYEROVA 3354, 767 01 KROMĚŘÍŽ</a:t>
            </a:r>
          </a:p>
          <a:p>
            <a:pPr algn="ctr"/>
            <a:endParaRPr lang="cs-CZ" b="1" dirty="0" smtClean="0">
              <a:solidFill>
                <a:srgbClr val="00B050"/>
              </a:solidFill>
              <a:latin typeface="Calibri" pitchFamily="34" charset="0"/>
              <a:cs typeface="Calibri" pitchFamily="34" charset="0"/>
            </a:endParaRPr>
          </a:p>
          <a:p>
            <a:pPr algn="ctr"/>
            <a:r>
              <a:rPr lang="cs-CZ" dirty="0" smtClean="0">
                <a:latin typeface="Calibri" pitchFamily="34" charset="0"/>
                <a:cs typeface="Calibri" pitchFamily="34" charset="0"/>
              </a:rPr>
              <a:t>projekt v rámci vzdělávacího programu</a:t>
            </a:r>
          </a:p>
          <a:p>
            <a:pPr algn="ctr"/>
            <a:r>
              <a:rPr lang="cs-CZ" dirty="0" smtClean="0">
                <a:latin typeface="Calibri" pitchFamily="34" charset="0"/>
                <a:cs typeface="Calibri" pitchFamily="34" charset="0"/>
              </a:rPr>
              <a:t>VZDĚLÁNÍ PRO KONKURENCESCHOPNOST</a:t>
            </a:r>
          </a:p>
          <a:p>
            <a:endParaRPr lang="cs-CZ" dirty="0" smtClean="0">
              <a:latin typeface="Calibri" pitchFamily="34" charset="0"/>
              <a:cs typeface="Calibri" pitchFamily="34" charset="0"/>
            </a:endParaRPr>
          </a:p>
          <a:p>
            <a:pPr algn="ctr"/>
            <a:r>
              <a:rPr lang="cs-CZ" dirty="0" smtClean="0">
                <a:latin typeface="Calibri" pitchFamily="34" charset="0"/>
                <a:cs typeface="Calibri" pitchFamily="34" charset="0"/>
              </a:rPr>
              <a:t>ŠABLONA ČÍSLO: III/2</a:t>
            </a:r>
          </a:p>
          <a:p>
            <a:pPr algn="ctr"/>
            <a:r>
              <a:rPr lang="cs-CZ" dirty="0" smtClean="0">
                <a:latin typeface="Calibri" pitchFamily="34" charset="0"/>
                <a:cs typeface="Calibri" pitchFamily="34" charset="0"/>
              </a:rPr>
              <a:t>NÁZEV:  INOVACE A ZKVALITNĚNÍ VÝUKY PROSTŘEDNICTVÍM ICT</a:t>
            </a:r>
          </a:p>
          <a:p>
            <a:endParaRPr lang="cs-CZ" dirty="0" smtClean="0">
              <a:latin typeface="Calibri" pitchFamily="34" charset="0"/>
              <a:cs typeface="Calibri" pitchFamily="34" charset="0"/>
            </a:endParaRPr>
          </a:p>
          <a:p>
            <a:endParaRPr lang="cs-CZ" dirty="0">
              <a:latin typeface="Calibri" pitchFamily="34" charset="0"/>
              <a:cs typeface="Calibri" pitchFamily="34" charset="0"/>
            </a:endParaRPr>
          </a:p>
          <a:p>
            <a:r>
              <a:rPr lang="cs-CZ" dirty="0" smtClean="0">
                <a:latin typeface="Calibri" pitchFamily="34" charset="0"/>
                <a:cs typeface="Calibri" pitchFamily="34" charset="0"/>
              </a:rPr>
              <a:t>PŘEDMĚT: Chemie</a:t>
            </a:r>
          </a:p>
          <a:p>
            <a:r>
              <a:rPr lang="cs-CZ" dirty="0" smtClean="0">
                <a:latin typeface="Calibri" pitchFamily="34" charset="0"/>
                <a:cs typeface="Calibri" pitchFamily="34" charset="0"/>
              </a:rPr>
              <a:t>ROČNÍK: osmý</a:t>
            </a:r>
          </a:p>
          <a:p>
            <a:r>
              <a:rPr lang="cs-CZ" dirty="0" smtClean="0">
                <a:latin typeface="Calibri" pitchFamily="34" charset="0"/>
                <a:cs typeface="Calibri" pitchFamily="34" charset="0"/>
              </a:rPr>
              <a:t>TÉMA: Měření</a:t>
            </a:r>
          </a:p>
          <a:p>
            <a:r>
              <a:rPr lang="cs-CZ" dirty="0" smtClean="0">
                <a:latin typeface="Calibri" pitchFamily="34" charset="0"/>
                <a:cs typeface="Calibri" pitchFamily="34" charset="0"/>
              </a:rPr>
              <a:t>AUTOR: Mgr. Pavla Krásná</a:t>
            </a:r>
          </a:p>
          <a:p>
            <a:r>
              <a:rPr lang="cs-CZ" dirty="0" smtClean="0">
                <a:latin typeface="Calibri" pitchFamily="34" charset="0"/>
                <a:cs typeface="Calibri" pitchFamily="34" charset="0"/>
              </a:rPr>
              <a:t>DATUM VYTVOŘENÍ: 10. 9. 2012</a:t>
            </a:r>
          </a:p>
          <a:p>
            <a:endParaRPr lang="cs-CZ" dirty="0" smtClean="0">
              <a:latin typeface="Calibri" pitchFamily="34" charset="0"/>
              <a:cs typeface="Calibri" pitchFamily="34" charset="0"/>
            </a:endParaRPr>
          </a:p>
          <a:p>
            <a:pPr algn="ctr"/>
            <a:r>
              <a:rPr lang="cs-CZ" sz="2800" b="1" dirty="0" smtClean="0">
                <a:solidFill>
                  <a:srgbClr val="C00000"/>
                </a:solidFill>
                <a:latin typeface="Calibri" pitchFamily="34" charset="0"/>
                <a:cs typeface="Calibri" pitchFamily="34" charset="0"/>
              </a:rPr>
              <a:t>VY_32_INOVACE_53_PK</a:t>
            </a:r>
            <a:endParaRPr lang="cs-CZ" sz="2800" b="1" dirty="0">
              <a:solidFill>
                <a:srgbClr val="C00000"/>
              </a:solidFill>
              <a:latin typeface="Calibri" pitchFamily="34" charset="0"/>
              <a:cs typeface="Calibri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882015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258809" y="548680"/>
            <a:ext cx="165618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u="sng" dirty="0" smtClean="0">
                <a:latin typeface="Arial Black" pitchFamily="34" charset="0"/>
                <a:cs typeface="Calibri" pitchFamily="34" charset="0"/>
              </a:rPr>
              <a:t>Anotace</a:t>
            </a:r>
            <a:endParaRPr lang="cs-CZ" sz="2400" u="sng" dirty="0">
              <a:latin typeface="Arial Black" pitchFamily="34" charset="0"/>
              <a:cs typeface="Calibri" pitchFamily="34" charset="0"/>
            </a:endParaRPr>
          </a:p>
        </p:txBody>
      </p:sp>
      <p:sp>
        <p:nvSpPr>
          <p:cNvPr id="4" name="TextovéPole 3"/>
          <p:cNvSpPr txBox="1"/>
          <p:nvPr/>
        </p:nvSpPr>
        <p:spPr>
          <a:xfrm>
            <a:off x="251520" y="3414191"/>
            <a:ext cx="136815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u="sng" dirty="0" smtClean="0">
                <a:latin typeface="Arial Black" pitchFamily="34" charset="0"/>
              </a:rPr>
              <a:t>Pilotáž</a:t>
            </a:r>
            <a:endParaRPr lang="cs-CZ" sz="2400" u="sng" dirty="0">
              <a:latin typeface="Arial Black" pitchFamily="34" charset="0"/>
            </a:endParaRPr>
          </a:p>
        </p:txBody>
      </p:sp>
      <p:sp>
        <p:nvSpPr>
          <p:cNvPr id="6" name="TextovéPole 5"/>
          <p:cNvSpPr txBox="1"/>
          <p:nvPr/>
        </p:nvSpPr>
        <p:spPr>
          <a:xfrm>
            <a:off x="243235" y="938461"/>
            <a:ext cx="8000675" cy="258532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>
                <a:latin typeface="Calibri" pitchFamily="34" charset="0"/>
                <a:cs typeface="Calibri" pitchFamily="34" charset="0"/>
              </a:rPr>
              <a:t>Výukový materiál je určen pro žáky </a:t>
            </a:r>
            <a:r>
              <a:rPr lang="cs-CZ" dirty="0" smtClean="0">
                <a:latin typeface="Calibri" pitchFamily="34" charset="0"/>
                <a:cs typeface="Calibri" pitchFamily="34" charset="0"/>
              </a:rPr>
              <a:t>osmého ročníku</a:t>
            </a:r>
            <a:r>
              <a:rPr lang="cs-CZ" dirty="0">
                <a:latin typeface="Calibri" pitchFamily="34" charset="0"/>
                <a:cs typeface="Calibri" pitchFamily="34" charset="0"/>
              </a:rPr>
              <a:t>. Je zpracován jako prezentace v P</a:t>
            </a:r>
            <a:r>
              <a:rPr lang="cs-CZ" dirty="0" smtClean="0">
                <a:latin typeface="Calibri" pitchFamily="34" charset="0"/>
                <a:cs typeface="Calibri" pitchFamily="34" charset="0"/>
              </a:rPr>
              <a:t>owerPointu</a:t>
            </a:r>
            <a:r>
              <a:rPr lang="cs-CZ" dirty="0">
                <a:latin typeface="Calibri" pitchFamily="34" charset="0"/>
                <a:cs typeface="Calibri" pitchFamily="34" charset="0"/>
              </a:rPr>
              <a:t>. Obsahuje výklad </a:t>
            </a:r>
            <a:r>
              <a:rPr lang="cs-CZ" dirty="0" smtClean="0">
                <a:latin typeface="Calibri" pitchFamily="34" charset="0"/>
                <a:cs typeface="Calibri" pitchFamily="34" charset="0"/>
              </a:rPr>
              <a:t>učiva </a:t>
            </a:r>
            <a:r>
              <a:rPr lang="cs-CZ" b="1" dirty="0" smtClean="0">
                <a:latin typeface="Calibri" pitchFamily="34" charset="0"/>
                <a:cs typeface="Calibri" pitchFamily="34" charset="0"/>
              </a:rPr>
              <a:t>měření </a:t>
            </a:r>
            <a:r>
              <a:rPr lang="cs-CZ" dirty="0">
                <a:latin typeface="Calibri" pitchFamily="34" charset="0"/>
                <a:cs typeface="Calibri" pitchFamily="34" charset="0"/>
              </a:rPr>
              <a:t> </a:t>
            </a:r>
            <a:r>
              <a:rPr lang="cs-CZ" dirty="0" smtClean="0">
                <a:latin typeface="Calibri" pitchFamily="34" charset="0"/>
                <a:cs typeface="Calibri" pitchFamily="34" charset="0"/>
              </a:rPr>
              <a:t>- jako metodu ke zjišťování vlastností látek, praktické měření hustoty, měření elektrické vodivosti látek a úkoly k </a:t>
            </a:r>
            <a:r>
              <a:rPr lang="cs-CZ" dirty="0">
                <a:latin typeface="Calibri" pitchFamily="34" charset="0"/>
                <a:cs typeface="Calibri" pitchFamily="34" charset="0"/>
              </a:rPr>
              <a:t>procvičení. </a:t>
            </a:r>
            <a:r>
              <a:rPr lang="cs-CZ" dirty="0" smtClean="0">
                <a:latin typeface="Calibri" pitchFamily="34" charset="0"/>
                <a:cs typeface="Calibri" pitchFamily="34" charset="0"/>
              </a:rPr>
              <a:t>Postupná animace při výkladu učiva slouží k lepšímu zapojení  žáků do vyučovací hodiny. Úkoly </a:t>
            </a:r>
            <a:r>
              <a:rPr lang="cs-CZ" dirty="0">
                <a:latin typeface="Calibri" pitchFamily="34" charset="0"/>
                <a:cs typeface="Calibri" pitchFamily="34" charset="0"/>
              </a:rPr>
              <a:t>k procvičení  mohou sloužit jako samostatná práce nebo jako domácí úkol. Jsou doplněny výsledky.</a:t>
            </a:r>
          </a:p>
          <a:p>
            <a:endParaRPr lang="cs-CZ" dirty="0"/>
          </a:p>
          <a:p>
            <a:r>
              <a:rPr lang="cs-CZ" dirty="0" smtClean="0"/>
              <a:t> </a:t>
            </a:r>
            <a:endParaRPr lang="cs-CZ" dirty="0"/>
          </a:p>
          <a:p>
            <a:endParaRPr lang="cs-CZ" dirty="0"/>
          </a:p>
        </p:txBody>
      </p:sp>
      <p:sp>
        <p:nvSpPr>
          <p:cNvPr id="7" name="TextovéPole 6"/>
          <p:cNvSpPr txBox="1"/>
          <p:nvPr/>
        </p:nvSpPr>
        <p:spPr>
          <a:xfrm>
            <a:off x="251520" y="4149080"/>
            <a:ext cx="7992888" cy="203132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>
                <a:latin typeface="Calibri" pitchFamily="34" charset="0"/>
                <a:cs typeface="Calibri" pitchFamily="34" charset="0"/>
              </a:rPr>
              <a:t>Materiál byl pilotován v jedné třídě </a:t>
            </a:r>
            <a:r>
              <a:rPr lang="cs-CZ" dirty="0" smtClean="0">
                <a:latin typeface="Calibri" pitchFamily="34" charset="0"/>
                <a:cs typeface="Calibri" pitchFamily="34" charset="0"/>
              </a:rPr>
              <a:t>osmého </a:t>
            </a:r>
            <a:r>
              <a:rPr lang="cs-CZ" dirty="0">
                <a:latin typeface="Calibri" pitchFamily="34" charset="0"/>
                <a:cs typeface="Calibri" pitchFamily="34" charset="0"/>
              </a:rPr>
              <a:t>ročníku. Žáci ocenili prezentaci, která vedla k názornějšímu vysvětlení učiva. Byli seznámeni </a:t>
            </a:r>
            <a:r>
              <a:rPr lang="cs-CZ" dirty="0" smtClean="0">
                <a:latin typeface="Calibri" pitchFamily="34" charset="0"/>
                <a:cs typeface="Calibri" pitchFamily="34" charset="0"/>
              </a:rPr>
              <a:t>s měřením jako druhou metodou ke zjišťování vlastností látek. Měření si vyzkoušeli při určení hustoty tělesa a vedení elektrického proudu.  Úkoly k </a:t>
            </a:r>
            <a:r>
              <a:rPr lang="cs-CZ" dirty="0">
                <a:latin typeface="Calibri" pitchFamily="34" charset="0"/>
                <a:cs typeface="Calibri" pitchFamily="34" charset="0"/>
              </a:rPr>
              <a:t>procvičení byly použity </a:t>
            </a:r>
            <a:r>
              <a:rPr lang="cs-CZ" dirty="0" smtClean="0">
                <a:latin typeface="Calibri" pitchFamily="34" charset="0"/>
                <a:cs typeface="Calibri" pitchFamily="34" charset="0"/>
              </a:rPr>
              <a:t>na konci vyučovací hodiny jako samostatná práce na zopakování učiva. Největší problémy by činily žákům výpočty bez kalkulačky, proto jim byla dovolena a vše šlo lépe. Žáci si zopakovali i vyhledávání hustoty z tabulek.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99514937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2622170" y="1124745"/>
            <a:ext cx="3209969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6000" dirty="0" smtClean="0">
                <a:solidFill>
                  <a:srgbClr val="FF0000"/>
                </a:solidFill>
                <a:latin typeface="Arial Black" pitchFamily="34" charset="0"/>
              </a:rPr>
              <a:t>Měření</a:t>
            </a:r>
            <a:endParaRPr lang="cs-CZ" sz="6000" dirty="0">
              <a:solidFill>
                <a:srgbClr val="FF0000"/>
              </a:solidFill>
              <a:latin typeface="Arial Black" pitchFamily="34" charset="0"/>
            </a:endParaRPr>
          </a:p>
        </p:txBody>
      </p:sp>
      <p:pic>
        <p:nvPicPr>
          <p:cNvPr id="1026" name="Picture 2" descr="C:\Documents and Settings\uzivatel\Local Settings\Temporary Internet Files\Content.IE5\04QGAJ96\MP900309045[1]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15816" y="3501008"/>
            <a:ext cx="1512168" cy="228539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3" name="Picture 9" descr="C:\Documents and Settings\uzivatel\Local Settings\Temporary Internet Files\Content.IE5\04QGAJ96\MC900287096[1].wm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520" y="2110822"/>
            <a:ext cx="1735687" cy="191867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22" name="Picture 2" descr="C:\Documents and Settings\uzivatel\Local Settings\Temporary Internet Files\Content.IE5\Q25QEBUC\MP900316534[1]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56542" y="2420889"/>
            <a:ext cx="2102423" cy="144016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24" name="Picture 4" descr="C:\Documents and Settings\uzivatel\Local Settings\Temporary Internet Files\Content.IE5\SZJ0W32Y\MC900404351[1].wmf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96957" y="4365104"/>
            <a:ext cx="1641475" cy="1841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53312234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10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51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51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3419872" y="692696"/>
            <a:ext cx="187220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dirty="0" smtClean="0">
                <a:solidFill>
                  <a:srgbClr val="FF0000"/>
                </a:solidFill>
                <a:latin typeface="Arial Black" pitchFamily="34" charset="0"/>
              </a:rPr>
              <a:t>Měření</a:t>
            </a:r>
            <a:endParaRPr lang="cs-CZ" sz="3200" dirty="0">
              <a:solidFill>
                <a:srgbClr val="FF0000"/>
              </a:solidFill>
              <a:latin typeface="Arial Black" pitchFamily="34" charset="0"/>
            </a:endParaRPr>
          </a:p>
        </p:txBody>
      </p:sp>
      <p:pic>
        <p:nvPicPr>
          <p:cNvPr id="2051" name="Picture 3" descr="C:\Documents and Settings\uzivatel\Local Settings\Temporary Internet Files\Content.IE5\LFEJO2FM\MC900280284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48264" y="332656"/>
            <a:ext cx="1584176" cy="13751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TextovéPole 2"/>
          <p:cNvSpPr txBox="1"/>
          <p:nvPr/>
        </p:nvSpPr>
        <p:spPr>
          <a:xfrm>
            <a:off x="264919" y="1737516"/>
            <a:ext cx="7488832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dirty="0" smtClean="0">
                <a:latin typeface="Arial Black" pitchFamily="34" charset="0"/>
              </a:rPr>
              <a:t>Je zjišťování hodnot veličin pomocí měřicích přístrojů.</a:t>
            </a:r>
            <a:endParaRPr lang="cs-CZ" sz="2800" dirty="0">
              <a:latin typeface="Arial Black" pitchFamily="34" charset="0"/>
            </a:endParaRPr>
          </a:p>
        </p:txBody>
      </p:sp>
      <p:sp>
        <p:nvSpPr>
          <p:cNvPr id="4" name="TextovéPole 3"/>
          <p:cNvSpPr txBox="1"/>
          <p:nvPr/>
        </p:nvSpPr>
        <p:spPr>
          <a:xfrm>
            <a:off x="179513" y="3068960"/>
            <a:ext cx="676875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dirty="0" smtClean="0">
                <a:latin typeface="Arial Black" pitchFamily="34" charset="0"/>
              </a:rPr>
              <a:t>U neznámé látky můžeme měřit :</a:t>
            </a:r>
            <a:endParaRPr lang="cs-CZ" sz="2800" dirty="0">
              <a:latin typeface="Arial Black" pitchFamily="34" charset="0"/>
            </a:endParaRPr>
          </a:p>
        </p:txBody>
      </p:sp>
      <p:sp>
        <p:nvSpPr>
          <p:cNvPr id="5" name="TextovéPole 4"/>
          <p:cNvSpPr txBox="1"/>
          <p:nvPr/>
        </p:nvSpPr>
        <p:spPr>
          <a:xfrm>
            <a:off x="1595792" y="3933056"/>
            <a:ext cx="216024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dirty="0" smtClean="0">
                <a:latin typeface="Arial Black" pitchFamily="34" charset="0"/>
              </a:rPr>
              <a:t>- hustotu</a:t>
            </a:r>
            <a:endParaRPr lang="cs-CZ" sz="2800" dirty="0">
              <a:latin typeface="Arial Black" pitchFamily="34" charset="0"/>
            </a:endParaRPr>
          </a:p>
        </p:txBody>
      </p:sp>
      <p:sp>
        <p:nvSpPr>
          <p:cNvPr id="6" name="TextovéPole 5"/>
          <p:cNvSpPr txBox="1"/>
          <p:nvPr/>
        </p:nvSpPr>
        <p:spPr>
          <a:xfrm>
            <a:off x="1595792" y="4703763"/>
            <a:ext cx="295232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dirty="0" smtClean="0">
                <a:latin typeface="Arial Black" pitchFamily="34" charset="0"/>
              </a:rPr>
              <a:t>- teplotu tání</a:t>
            </a:r>
            <a:endParaRPr lang="cs-CZ" sz="2800" dirty="0">
              <a:latin typeface="Arial Black" pitchFamily="34" charset="0"/>
            </a:endParaRPr>
          </a:p>
        </p:txBody>
      </p:sp>
      <p:sp>
        <p:nvSpPr>
          <p:cNvPr id="7" name="TextovéPole 6"/>
          <p:cNvSpPr txBox="1"/>
          <p:nvPr/>
        </p:nvSpPr>
        <p:spPr>
          <a:xfrm>
            <a:off x="1619672" y="5343030"/>
            <a:ext cx="295232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dirty="0" smtClean="0">
                <a:latin typeface="Arial Black" pitchFamily="34" charset="0"/>
              </a:rPr>
              <a:t>- </a:t>
            </a:r>
            <a:r>
              <a:rPr lang="cs-CZ" sz="2800" dirty="0">
                <a:latin typeface="Arial Black" pitchFamily="34" charset="0"/>
              </a:rPr>
              <a:t>t</a:t>
            </a:r>
            <a:r>
              <a:rPr lang="cs-CZ" sz="2800" dirty="0" smtClean="0">
                <a:latin typeface="Arial Black" pitchFamily="34" charset="0"/>
              </a:rPr>
              <a:t>eplotu varu</a:t>
            </a:r>
            <a:endParaRPr lang="cs-CZ" sz="2800" dirty="0">
              <a:latin typeface="Arial Black" pitchFamily="34" charset="0"/>
            </a:endParaRPr>
          </a:p>
        </p:txBody>
      </p:sp>
      <p:pic>
        <p:nvPicPr>
          <p:cNvPr id="2052" name="Picture 4" descr="C:\Documents and Settings\uzivatel\Local Settings\Temporary Internet Files\Content.IE5\Q25QEBUC\MC900351520[1].wm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60314" y="3537647"/>
            <a:ext cx="588363" cy="116016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4" name="Picture 6" descr="C:\Documents and Settings\uzivatel\Local Settings\Temporary Internet Files\Content.IE5\SZJ0W32Y\MC900325270[1].wmf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76739" y="3873985"/>
            <a:ext cx="1137457" cy="116458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TextovéPole 7"/>
          <p:cNvSpPr txBox="1"/>
          <p:nvPr/>
        </p:nvSpPr>
        <p:spPr>
          <a:xfrm>
            <a:off x="179512" y="3933056"/>
            <a:ext cx="122413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dirty="0">
                <a:latin typeface="Arial Black" pitchFamily="34" charset="0"/>
              </a:rPr>
              <a:t>n</a:t>
            </a:r>
            <a:r>
              <a:rPr lang="cs-CZ" sz="2800" dirty="0" smtClean="0">
                <a:latin typeface="Arial Black" pitchFamily="34" charset="0"/>
              </a:rPr>
              <a:t>apř.</a:t>
            </a:r>
            <a:endParaRPr lang="cs-CZ" sz="2800" dirty="0">
              <a:latin typeface="Arial Black" pitchFamily="34" charset="0"/>
            </a:endParaRPr>
          </a:p>
        </p:txBody>
      </p:sp>
      <p:sp>
        <p:nvSpPr>
          <p:cNvPr id="9" name="TextovéPole 8"/>
          <p:cNvSpPr txBox="1"/>
          <p:nvPr/>
        </p:nvSpPr>
        <p:spPr>
          <a:xfrm>
            <a:off x="1619672" y="6017804"/>
            <a:ext cx="446449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dirty="0" smtClean="0">
                <a:latin typeface="Arial Black" pitchFamily="34" charset="0"/>
              </a:rPr>
              <a:t>- </a:t>
            </a:r>
            <a:r>
              <a:rPr lang="cs-CZ" sz="2800" dirty="0">
                <a:latin typeface="Arial Black" pitchFamily="34" charset="0"/>
              </a:rPr>
              <a:t>e</a:t>
            </a:r>
            <a:r>
              <a:rPr lang="cs-CZ" sz="2800" dirty="0" smtClean="0">
                <a:latin typeface="Arial Black" pitchFamily="34" charset="0"/>
              </a:rPr>
              <a:t>lektrickou vodivost</a:t>
            </a:r>
            <a:endParaRPr lang="cs-CZ" sz="2800" dirty="0">
              <a:latin typeface="Arial Black" pitchFamily="34" charset="0"/>
            </a:endParaRPr>
          </a:p>
        </p:txBody>
      </p:sp>
      <p:pic>
        <p:nvPicPr>
          <p:cNvPr id="2055" name="Picture 7" descr="C:\Documents and Settings\uzivatel\Local Settings\Temporary Internet Files\Content.IE5\LFEJO2FM\MP900430456[1].jp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20072" y="5038566"/>
            <a:ext cx="864096" cy="86409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6" name="Picture 8" descr="C:\Documents and Settings\uzivatel\Local Settings\Temporary Internet Files\Content.IE5\LFEJO2FM\MP900316534[1].jpg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14196" y="5435068"/>
            <a:ext cx="1288554" cy="88266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57687112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20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20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20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500"/>
                                        <p:tgtEl>
                                          <p:spTgt spid="20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2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20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4" grpId="0"/>
      <p:bldP spid="5" grpId="0"/>
      <p:bldP spid="6" grpId="0"/>
      <p:bldP spid="7" grpId="0"/>
      <p:bldP spid="8" grpId="0"/>
      <p:bldP spid="9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323528" y="476672"/>
            <a:ext cx="489654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dirty="0" smtClean="0">
                <a:solidFill>
                  <a:srgbClr val="FF0000"/>
                </a:solidFill>
                <a:latin typeface="Arial Black" pitchFamily="34" charset="0"/>
              </a:rPr>
              <a:t>Zjištění hustoty hliníku</a:t>
            </a:r>
            <a:endParaRPr lang="cs-CZ" sz="2800" dirty="0">
              <a:solidFill>
                <a:srgbClr val="FF0000"/>
              </a:solidFill>
              <a:latin typeface="Arial Black" pitchFamily="34" charset="0"/>
            </a:endParaRPr>
          </a:p>
        </p:txBody>
      </p:sp>
      <p:pic>
        <p:nvPicPr>
          <p:cNvPr id="1026" name="Picture 2" descr="C:\Documents and Settings\uzivatel\Local Settings\Temporary Internet Files\Content.IE5\SZJ0W32Y\MC900250756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60232" y="281146"/>
            <a:ext cx="2088232" cy="103932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TextovéPole 2"/>
          <p:cNvSpPr txBox="1"/>
          <p:nvPr/>
        </p:nvSpPr>
        <p:spPr>
          <a:xfrm>
            <a:off x="323528" y="1320467"/>
            <a:ext cx="763284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dirty="0" smtClean="0">
                <a:latin typeface="Arial Black" pitchFamily="34" charset="0"/>
              </a:rPr>
              <a:t>1. Zvážíme daný předmět z hliníku - m</a:t>
            </a:r>
            <a:endParaRPr lang="cs-CZ" sz="2800" dirty="0">
              <a:latin typeface="Arial Black" pitchFamily="34" charset="0"/>
            </a:endParaRPr>
          </a:p>
        </p:txBody>
      </p:sp>
      <p:sp>
        <p:nvSpPr>
          <p:cNvPr id="4" name="TextovéPole 3"/>
          <p:cNvSpPr txBox="1"/>
          <p:nvPr/>
        </p:nvSpPr>
        <p:spPr>
          <a:xfrm>
            <a:off x="251520" y="2204864"/>
            <a:ext cx="8640960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dirty="0" smtClean="0">
                <a:latin typeface="Arial Black" pitchFamily="34" charset="0"/>
              </a:rPr>
              <a:t>2. Změříme jeho objem pomocí odměrného válce - V</a:t>
            </a:r>
            <a:endParaRPr lang="cs-CZ" sz="2800" dirty="0">
              <a:latin typeface="Arial Black" pitchFamily="34" charset="0"/>
            </a:endParaRPr>
          </a:p>
        </p:txBody>
      </p:sp>
      <p:sp>
        <p:nvSpPr>
          <p:cNvPr id="5" name="TextovéPole 4"/>
          <p:cNvSpPr txBox="1"/>
          <p:nvPr/>
        </p:nvSpPr>
        <p:spPr>
          <a:xfrm>
            <a:off x="192911" y="3403912"/>
            <a:ext cx="8280920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dirty="0" smtClean="0">
                <a:latin typeface="Arial Black" pitchFamily="34" charset="0"/>
              </a:rPr>
              <a:t>3. Dosadíme do vztahu: </a:t>
            </a:r>
            <a:r>
              <a:rPr lang="el-GR" sz="2800" dirty="0" smtClean="0">
                <a:latin typeface="Arial Black" pitchFamily="34" charset="0"/>
              </a:rPr>
              <a:t>ρ</a:t>
            </a:r>
            <a:r>
              <a:rPr lang="cs-CZ" sz="2800" dirty="0" smtClean="0">
                <a:latin typeface="Arial Black" pitchFamily="34" charset="0"/>
              </a:rPr>
              <a:t> = m : V   a vypočítáme hustotu.</a:t>
            </a:r>
            <a:endParaRPr lang="cs-CZ" sz="2800" dirty="0">
              <a:latin typeface="Arial Black" pitchFamily="34" charset="0"/>
            </a:endParaRPr>
          </a:p>
        </p:txBody>
      </p:sp>
      <p:sp>
        <p:nvSpPr>
          <p:cNvPr id="6" name="TextovéPole 5"/>
          <p:cNvSpPr txBox="1"/>
          <p:nvPr/>
        </p:nvSpPr>
        <p:spPr>
          <a:xfrm>
            <a:off x="239715" y="5085725"/>
            <a:ext cx="8136904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dirty="0" smtClean="0">
                <a:latin typeface="Arial Black" pitchFamily="34" charset="0"/>
              </a:rPr>
              <a:t>4. Najdeme v tabulkách hustotu hliníku a  porovnáme ji s vypočítanou hodnotou. </a:t>
            </a:r>
            <a:endParaRPr lang="cs-CZ" sz="2800" dirty="0">
              <a:latin typeface="Arial Black" pitchFamily="34" charset="0"/>
            </a:endParaRPr>
          </a:p>
        </p:txBody>
      </p:sp>
      <p:pic>
        <p:nvPicPr>
          <p:cNvPr id="1027" name="Picture 3" descr="C:\Documents and Settings\uzivatel\Local Settings\Temporary Internet Files\Content.IE5\SZJ0W32Y\MC900437990[1].wm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771906" y="3939939"/>
            <a:ext cx="908050" cy="8651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65418853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10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4" grpId="0"/>
      <p:bldP spid="5" grpId="0"/>
      <p:bldP spid="6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179512" y="548680"/>
            <a:ext cx="698477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dirty="0" smtClean="0">
                <a:solidFill>
                  <a:srgbClr val="FF0000"/>
                </a:solidFill>
                <a:latin typeface="Arial Black" pitchFamily="34" charset="0"/>
              </a:rPr>
              <a:t>Zjištění elektrické vodivosti látek</a:t>
            </a:r>
            <a:endParaRPr lang="cs-CZ" sz="2800" dirty="0">
              <a:solidFill>
                <a:srgbClr val="FF0000"/>
              </a:solidFill>
              <a:latin typeface="Arial Black" pitchFamily="34" charset="0"/>
            </a:endParaRPr>
          </a:p>
        </p:txBody>
      </p:sp>
      <p:pic>
        <p:nvPicPr>
          <p:cNvPr id="2050" name="Picture 2" descr="C:\Documents and Settings\uzivatel\Local Settings\Temporary Internet Files\Content.IE5\04QGAJ96\MC900345758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80312" y="548680"/>
            <a:ext cx="1292503" cy="75636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TextovéPole 2"/>
          <p:cNvSpPr txBox="1"/>
          <p:nvPr/>
        </p:nvSpPr>
        <p:spPr>
          <a:xfrm>
            <a:off x="292214" y="1305041"/>
            <a:ext cx="7992888" cy="181588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dirty="0" smtClean="0">
                <a:latin typeface="Arial Black" pitchFamily="34" charset="0"/>
              </a:rPr>
              <a:t>Sestavíme jednoduchý obvod a postupně zkoušíme, zda vedou elektrický proud : hliník, papír, alobal, sůl, měděný drát, tuha.</a:t>
            </a:r>
            <a:endParaRPr lang="cs-CZ" sz="2800" dirty="0">
              <a:latin typeface="Arial Black" pitchFamily="34" charset="0"/>
            </a:endParaRPr>
          </a:p>
        </p:txBody>
      </p:sp>
      <p:pic>
        <p:nvPicPr>
          <p:cNvPr id="2051" name="Picture 3" descr="C:\Documents and Settings\uzivatel\Local Settings\Temporary Internet Files\Content.IE5\LFEJO2FM\MC900297713[1].wm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64288" y="2780928"/>
            <a:ext cx="1137272" cy="144016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extovéPole 3"/>
          <p:cNvSpPr txBox="1"/>
          <p:nvPr/>
        </p:nvSpPr>
        <p:spPr>
          <a:xfrm>
            <a:off x="292214" y="3513387"/>
            <a:ext cx="463982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dirty="0" smtClean="0">
                <a:latin typeface="Arial Black" pitchFamily="34" charset="0"/>
              </a:rPr>
              <a:t>Elektrický proud vede:</a:t>
            </a:r>
            <a:endParaRPr lang="cs-CZ" sz="2800" dirty="0">
              <a:latin typeface="Arial Black" pitchFamily="34" charset="0"/>
            </a:endParaRPr>
          </a:p>
        </p:txBody>
      </p:sp>
      <p:sp>
        <p:nvSpPr>
          <p:cNvPr id="5" name="TextovéPole 4"/>
          <p:cNvSpPr txBox="1"/>
          <p:nvPr/>
        </p:nvSpPr>
        <p:spPr>
          <a:xfrm>
            <a:off x="330956" y="4036607"/>
            <a:ext cx="683333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dirty="0">
                <a:solidFill>
                  <a:srgbClr val="FF0000"/>
                </a:solidFill>
                <a:latin typeface="Arial Black" pitchFamily="34" charset="0"/>
              </a:rPr>
              <a:t>h</a:t>
            </a:r>
            <a:r>
              <a:rPr lang="cs-CZ" sz="2800" dirty="0" smtClean="0">
                <a:solidFill>
                  <a:srgbClr val="FF0000"/>
                </a:solidFill>
                <a:latin typeface="Arial Black" pitchFamily="34" charset="0"/>
              </a:rPr>
              <a:t>liník, alobal, měděný drát, tuha</a:t>
            </a:r>
            <a:endParaRPr lang="cs-CZ" sz="2800" dirty="0">
              <a:solidFill>
                <a:srgbClr val="FF0000"/>
              </a:solidFill>
              <a:latin typeface="Arial Black" pitchFamily="34" charset="0"/>
            </a:endParaRPr>
          </a:p>
        </p:txBody>
      </p:sp>
      <p:sp>
        <p:nvSpPr>
          <p:cNvPr id="6" name="TextovéPole 5"/>
          <p:cNvSpPr txBox="1"/>
          <p:nvPr/>
        </p:nvSpPr>
        <p:spPr>
          <a:xfrm>
            <a:off x="179512" y="4941168"/>
            <a:ext cx="8856984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dirty="0" smtClean="0">
                <a:latin typeface="Arial Black" pitchFamily="34" charset="0"/>
              </a:rPr>
              <a:t>Vlastnosti látek, které měříme a udáváme v příslušných jednotkách, nazýváme </a:t>
            </a:r>
            <a:r>
              <a:rPr lang="cs-CZ" sz="2800" dirty="0" smtClean="0">
                <a:solidFill>
                  <a:srgbClr val="FF0000"/>
                </a:solidFill>
                <a:latin typeface="Arial Black" pitchFamily="34" charset="0"/>
              </a:rPr>
              <a:t>kvantitativní</a:t>
            </a:r>
            <a:r>
              <a:rPr lang="cs-CZ" sz="2800" dirty="0" smtClean="0">
                <a:latin typeface="Arial Black" pitchFamily="34" charset="0"/>
              </a:rPr>
              <a:t>.</a:t>
            </a:r>
            <a:endParaRPr lang="cs-CZ" sz="2800" dirty="0">
              <a:latin typeface="Arial Black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08146077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20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4" grpId="0"/>
      <p:bldP spid="5" grpId="0"/>
      <p:bldP spid="6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323528" y="594681"/>
            <a:ext cx="381642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dirty="0" smtClean="0">
                <a:solidFill>
                  <a:srgbClr val="FF0000"/>
                </a:solidFill>
                <a:latin typeface="Arial Black" pitchFamily="34" charset="0"/>
              </a:rPr>
              <a:t>K procvičení:</a:t>
            </a:r>
            <a:endParaRPr lang="cs-CZ" sz="3200" dirty="0">
              <a:solidFill>
                <a:srgbClr val="FF0000"/>
              </a:solidFill>
              <a:latin typeface="Arial Black" pitchFamily="34" charset="0"/>
            </a:endParaRPr>
          </a:p>
        </p:txBody>
      </p:sp>
      <p:pic>
        <p:nvPicPr>
          <p:cNvPr id="3074" name="Picture 2" descr="C:\Documents and Settings\uzivatel\Local Settings\Temporary Internet Files\Content.IE5\SZJ0W32Y\MC900437557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48264" y="273778"/>
            <a:ext cx="1342210" cy="12265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TextovéPole 2"/>
          <p:cNvSpPr txBox="1"/>
          <p:nvPr/>
        </p:nvSpPr>
        <p:spPr>
          <a:xfrm>
            <a:off x="251520" y="1916832"/>
            <a:ext cx="792088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dirty="0" smtClean="0">
                <a:latin typeface="Arial Black" pitchFamily="34" charset="0"/>
              </a:rPr>
              <a:t>1. Vyhledej hustoty látek v tabulkách:</a:t>
            </a:r>
            <a:endParaRPr lang="cs-CZ" sz="2800" dirty="0">
              <a:latin typeface="Arial Black" pitchFamily="34" charset="0"/>
            </a:endParaRPr>
          </a:p>
        </p:txBody>
      </p:sp>
      <p:sp>
        <p:nvSpPr>
          <p:cNvPr id="4" name="TextovéPole 3"/>
          <p:cNvSpPr txBox="1"/>
          <p:nvPr/>
        </p:nvSpPr>
        <p:spPr>
          <a:xfrm>
            <a:off x="4744741" y="3255660"/>
            <a:ext cx="3384376" cy="26776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dirty="0" smtClean="0">
                <a:solidFill>
                  <a:srgbClr val="FF0000"/>
                </a:solidFill>
                <a:latin typeface="Arial Black" pitchFamily="34" charset="0"/>
              </a:rPr>
              <a:t>2 600 kg/m</a:t>
            </a:r>
            <a:r>
              <a:rPr lang="cs-CZ" sz="2800" baseline="30000" dirty="0" smtClean="0">
                <a:solidFill>
                  <a:srgbClr val="FF0000"/>
                </a:solidFill>
                <a:latin typeface="Arial Black" pitchFamily="34" charset="0"/>
              </a:rPr>
              <a:t>3</a:t>
            </a:r>
          </a:p>
          <a:p>
            <a:pPr marL="514350" indent="-514350">
              <a:buAutoNum type="alphaLcParenR"/>
            </a:pPr>
            <a:endParaRPr lang="cs-CZ" sz="2800" baseline="30000" dirty="0" smtClean="0">
              <a:solidFill>
                <a:srgbClr val="FF0000"/>
              </a:solidFill>
              <a:latin typeface="Arial Black" pitchFamily="34" charset="0"/>
            </a:endParaRPr>
          </a:p>
          <a:p>
            <a:r>
              <a:rPr lang="cs-CZ" sz="2800" dirty="0" smtClean="0">
                <a:solidFill>
                  <a:srgbClr val="FF0000"/>
                </a:solidFill>
                <a:latin typeface="Arial Black" pitchFamily="34" charset="0"/>
              </a:rPr>
              <a:t>7 600 kg/m</a:t>
            </a:r>
            <a:r>
              <a:rPr lang="cs-CZ" sz="2800" baseline="30000" dirty="0" smtClean="0">
                <a:solidFill>
                  <a:srgbClr val="FF0000"/>
                </a:solidFill>
                <a:latin typeface="Arial Black" pitchFamily="34" charset="0"/>
              </a:rPr>
              <a:t>3</a:t>
            </a:r>
          </a:p>
          <a:p>
            <a:pPr marL="514350" indent="-514350">
              <a:buAutoNum type="alphaLcParenR"/>
            </a:pPr>
            <a:endParaRPr lang="cs-CZ" sz="2800" baseline="30000" dirty="0" smtClean="0">
              <a:solidFill>
                <a:srgbClr val="FF0000"/>
              </a:solidFill>
              <a:latin typeface="Arial Black" pitchFamily="34" charset="0"/>
            </a:endParaRPr>
          </a:p>
          <a:p>
            <a:r>
              <a:rPr lang="cs-CZ" sz="2800" dirty="0" smtClean="0">
                <a:solidFill>
                  <a:srgbClr val="FF0000"/>
                </a:solidFill>
                <a:latin typeface="Arial Black" pitchFamily="34" charset="0"/>
              </a:rPr>
              <a:t>8 600 kg/m</a:t>
            </a:r>
            <a:r>
              <a:rPr lang="cs-CZ" sz="2800" baseline="30000" dirty="0" smtClean="0">
                <a:solidFill>
                  <a:srgbClr val="FF0000"/>
                </a:solidFill>
                <a:latin typeface="Arial Black" pitchFamily="34" charset="0"/>
              </a:rPr>
              <a:t>3</a:t>
            </a:r>
          </a:p>
          <a:p>
            <a:pPr marL="514350" indent="-514350">
              <a:buAutoNum type="alphaLcParenR"/>
            </a:pPr>
            <a:endParaRPr lang="cs-CZ" sz="2800" baseline="30000" dirty="0">
              <a:solidFill>
                <a:srgbClr val="FF0000"/>
              </a:solidFill>
              <a:latin typeface="Arial Black" pitchFamily="34" charset="0"/>
            </a:endParaRPr>
          </a:p>
          <a:p>
            <a:r>
              <a:rPr lang="cs-CZ" sz="2800" baseline="30000" dirty="0" smtClean="0">
                <a:solidFill>
                  <a:srgbClr val="FF0000"/>
                </a:solidFill>
                <a:latin typeface="Arial Black" pitchFamily="34" charset="0"/>
              </a:rPr>
              <a:t>        </a:t>
            </a:r>
            <a:r>
              <a:rPr lang="cs-CZ" sz="2800" dirty="0" smtClean="0">
                <a:solidFill>
                  <a:srgbClr val="FF0000"/>
                </a:solidFill>
                <a:latin typeface="Arial Black" pitchFamily="34" charset="0"/>
              </a:rPr>
              <a:t>30 kg/m</a:t>
            </a:r>
            <a:r>
              <a:rPr lang="cs-CZ" sz="2800" baseline="30000" dirty="0" smtClean="0">
                <a:solidFill>
                  <a:srgbClr val="FF0000"/>
                </a:solidFill>
                <a:latin typeface="Arial Black" pitchFamily="34" charset="0"/>
              </a:rPr>
              <a:t>3</a:t>
            </a:r>
            <a:endParaRPr lang="cs-CZ" sz="2800" baseline="30000" dirty="0">
              <a:solidFill>
                <a:srgbClr val="FF0000"/>
              </a:solidFill>
              <a:latin typeface="Arial Black" pitchFamily="34" charset="0"/>
            </a:endParaRPr>
          </a:p>
        </p:txBody>
      </p:sp>
      <p:sp>
        <p:nvSpPr>
          <p:cNvPr id="5" name="TextovéPole 4"/>
          <p:cNvSpPr txBox="1"/>
          <p:nvPr/>
        </p:nvSpPr>
        <p:spPr>
          <a:xfrm>
            <a:off x="251520" y="3255660"/>
            <a:ext cx="139786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dirty="0" smtClean="0">
                <a:latin typeface="Arial Black" pitchFamily="34" charset="0"/>
              </a:rPr>
              <a:t>žula</a:t>
            </a:r>
            <a:endParaRPr lang="cs-CZ" sz="2800" dirty="0">
              <a:latin typeface="Arial Black" pitchFamily="34" charset="0"/>
            </a:endParaRPr>
          </a:p>
        </p:txBody>
      </p:sp>
      <p:sp>
        <p:nvSpPr>
          <p:cNvPr id="6" name="TextovéPole 5"/>
          <p:cNvSpPr txBox="1"/>
          <p:nvPr/>
        </p:nvSpPr>
        <p:spPr>
          <a:xfrm>
            <a:off x="225922" y="3970946"/>
            <a:ext cx="158417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dirty="0" smtClean="0">
                <a:latin typeface="Arial Black" pitchFamily="34" charset="0"/>
              </a:rPr>
              <a:t>bronz</a:t>
            </a:r>
            <a:endParaRPr lang="cs-CZ" sz="2800" dirty="0">
              <a:latin typeface="Arial Black" pitchFamily="34" charset="0"/>
            </a:endParaRPr>
          </a:p>
        </p:txBody>
      </p:sp>
      <p:sp>
        <p:nvSpPr>
          <p:cNvPr id="7" name="TextovéPole 6"/>
          <p:cNvSpPr txBox="1"/>
          <p:nvPr/>
        </p:nvSpPr>
        <p:spPr>
          <a:xfrm>
            <a:off x="264491" y="4653136"/>
            <a:ext cx="176419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dirty="0" smtClean="0">
                <a:latin typeface="Arial Black" pitchFamily="34" charset="0"/>
              </a:rPr>
              <a:t>mosaz</a:t>
            </a:r>
            <a:endParaRPr lang="cs-CZ" sz="2800" dirty="0">
              <a:latin typeface="Arial Black" pitchFamily="34" charset="0"/>
            </a:endParaRPr>
          </a:p>
        </p:txBody>
      </p:sp>
      <p:sp>
        <p:nvSpPr>
          <p:cNvPr id="8" name="TextovéPole 7"/>
          <p:cNvSpPr txBox="1"/>
          <p:nvPr/>
        </p:nvSpPr>
        <p:spPr>
          <a:xfrm>
            <a:off x="205454" y="5373216"/>
            <a:ext cx="393449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dirty="0">
                <a:latin typeface="Arial Black" pitchFamily="34" charset="0"/>
              </a:rPr>
              <a:t>p</a:t>
            </a:r>
            <a:r>
              <a:rPr lang="cs-CZ" sz="2800" dirty="0" smtClean="0">
                <a:latin typeface="Arial Black" pitchFamily="34" charset="0"/>
              </a:rPr>
              <a:t>olystyren pěnový</a:t>
            </a:r>
            <a:endParaRPr lang="cs-CZ" sz="2800" dirty="0">
              <a:latin typeface="Arial Black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23356134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30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500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251520" y="476672"/>
            <a:ext cx="6768752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dirty="0" smtClean="0">
                <a:latin typeface="Arial Black" pitchFamily="34" charset="0"/>
              </a:rPr>
              <a:t>2. Ze zadaných údajů vypočítej hustotu a podle tabulek urči, o jaký kov se jedná:</a:t>
            </a:r>
            <a:endParaRPr lang="cs-CZ" sz="2800" dirty="0">
              <a:latin typeface="Arial Black" pitchFamily="34" charset="0"/>
            </a:endParaRPr>
          </a:p>
        </p:txBody>
      </p:sp>
      <p:pic>
        <p:nvPicPr>
          <p:cNvPr id="4098" name="Picture 2" descr="C:\Documents and Settings\uzivatel\Local Settings\Temporary Internet Files\Content.IE5\LFEJO2FM\MC900340888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24328" y="441481"/>
            <a:ext cx="1274260" cy="127489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aphicFrame>
        <p:nvGraphicFramePr>
          <p:cNvPr id="3" name="Tabulka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631714866"/>
              </p:ext>
            </p:extLst>
          </p:nvPr>
        </p:nvGraphicFramePr>
        <p:xfrm>
          <a:off x="395536" y="2204864"/>
          <a:ext cx="6048672" cy="3017520"/>
        </p:xfrm>
        <a:graphic>
          <a:graphicData uri="http://schemas.openxmlformats.org/drawingml/2006/table">
            <a:tbl>
              <a:tblPr firstRow="1" bandRow="1">
                <a:tableStyleId>{FABFCF23-3B69-468F-B69F-88F6DE6A72F2}</a:tableStyleId>
              </a:tblPr>
              <a:tblGrid>
                <a:gridCol w="2232248"/>
                <a:gridCol w="1512168"/>
                <a:gridCol w="1440160"/>
                <a:gridCol w="864096"/>
              </a:tblGrid>
              <a:tr h="370840">
                <a:tc>
                  <a:txBody>
                    <a:bodyPr/>
                    <a:lstStyle/>
                    <a:p>
                      <a:r>
                        <a:rPr lang="cs-CZ" sz="2800" dirty="0" smtClean="0"/>
                        <a:t>Hmotnost [kg]</a:t>
                      </a:r>
                      <a:endParaRPr lang="cs-CZ" sz="2800" dirty="0">
                        <a:latin typeface="Arial Black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2800" dirty="0" smtClean="0"/>
                        <a:t>Objem</a:t>
                      </a: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2800" dirty="0" smtClean="0"/>
                        <a:t>[m</a:t>
                      </a:r>
                      <a:r>
                        <a:rPr lang="cs-CZ" sz="2800" baseline="30000" dirty="0" smtClean="0"/>
                        <a:t>3</a:t>
                      </a:r>
                      <a:r>
                        <a:rPr lang="cs-CZ" sz="2800" dirty="0" smtClean="0"/>
                        <a:t>]</a:t>
                      </a:r>
                      <a:endParaRPr lang="cs-CZ" sz="2800" dirty="0" smtClean="0">
                        <a:latin typeface="Arial Black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2800" dirty="0" smtClean="0"/>
                        <a:t>Hustota</a:t>
                      </a: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2800" dirty="0" smtClean="0"/>
                        <a:t>[kg/m</a:t>
                      </a:r>
                      <a:r>
                        <a:rPr lang="cs-CZ" sz="2800" baseline="30000" dirty="0" smtClean="0"/>
                        <a:t>3</a:t>
                      </a:r>
                      <a:r>
                        <a:rPr lang="cs-CZ" sz="2800" dirty="0" smtClean="0"/>
                        <a:t>]</a:t>
                      </a:r>
                      <a:endParaRPr lang="cs-CZ" sz="2800" dirty="0" smtClean="0">
                        <a:latin typeface="Arial Black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2800" dirty="0" smtClean="0"/>
                        <a:t>Kov</a:t>
                      </a:r>
                      <a:endParaRPr lang="cs-CZ" sz="2800" dirty="0">
                        <a:latin typeface="Arial Black" pitchFamily="34" charset="0"/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sz="2800" dirty="0" smtClean="0">
                          <a:latin typeface="Arial Black" pitchFamily="34" charset="0"/>
                        </a:rPr>
                        <a:t>  33 900</a:t>
                      </a:r>
                      <a:endParaRPr lang="cs-CZ" sz="2800" dirty="0">
                        <a:latin typeface="Arial Black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2800" dirty="0" smtClean="0">
                          <a:latin typeface="Arial Black" pitchFamily="34" charset="0"/>
                        </a:rPr>
                        <a:t>   3</a:t>
                      </a:r>
                      <a:endParaRPr lang="cs-CZ" sz="2800" dirty="0">
                        <a:latin typeface="Arial Black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sz="2800" dirty="0" smtClean="0">
                          <a:latin typeface="Arial Black" pitchFamily="34" charset="0"/>
                        </a:rPr>
                        <a:t>  39 350</a:t>
                      </a:r>
                      <a:endParaRPr lang="cs-CZ" sz="2800" dirty="0">
                        <a:latin typeface="Arial Black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2800" dirty="0" smtClean="0">
                          <a:latin typeface="Arial Black" pitchFamily="34" charset="0"/>
                        </a:rPr>
                        <a:t>   </a:t>
                      </a:r>
                      <a:r>
                        <a:rPr lang="cs-CZ" sz="2800" baseline="0" dirty="0" smtClean="0">
                          <a:latin typeface="Arial Black" pitchFamily="34" charset="0"/>
                        </a:rPr>
                        <a:t>5</a:t>
                      </a:r>
                      <a:endParaRPr lang="cs-CZ" sz="2800" dirty="0">
                        <a:latin typeface="Arial Black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sz="2800" dirty="0" smtClean="0">
                          <a:latin typeface="Arial Black" pitchFamily="34" charset="0"/>
                        </a:rPr>
                        <a:t>    5 400</a:t>
                      </a:r>
                      <a:endParaRPr lang="cs-CZ" sz="2800" dirty="0">
                        <a:latin typeface="Arial Black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2800" dirty="0" smtClean="0">
                          <a:latin typeface="Arial Black" pitchFamily="34" charset="0"/>
                        </a:rPr>
                        <a:t>   0,4</a:t>
                      </a:r>
                      <a:endParaRPr lang="cs-CZ" sz="2800" dirty="0">
                        <a:latin typeface="Arial Black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sz="2800" dirty="0" smtClean="0">
                          <a:latin typeface="Arial Black" pitchFamily="34" charset="0"/>
                        </a:rPr>
                        <a:t>    4 347</a:t>
                      </a:r>
                      <a:endParaRPr lang="cs-CZ" sz="2800" dirty="0">
                        <a:latin typeface="Arial Black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2800" dirty="0" smtClean="0">
                          <a:latin typeface="Arial Black" pitchFamily="34" charset="0"/>
                        </a:rPr>
                        <a:t>   </a:t>
                      </a:r>
                      <a:r>
                        <a:rPr lang="cs-CZ" sz="2800" baseline="0" dirty="0" smtClean="0">
                          <a:latin typeface="Arial Black" pitchFamily="34" charset="0"/>
                        </a:rPr>
                        <a:t>4,5</a:t>
                      </a:r>
                      <a:endParaRPr lang="cs-CZ" sz="2800" dirty="0">
                        <a:latin typeface="Arial Black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4" name="TextovéPole 3"/>
          <p:cNvSpPr txBox="1"/>
          <p:nvPr/>
        </p:nvSpPr>
        <p:spPr>
          <a:xfrm>
            <a:off x="7755836" y="3151418"/>
            <a:ext cx="128066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 smtClean="0">
                <a:solidFill>
                  <a:srgbClr val="FF0000"/>
                </a:solidFill>
                <a:latin typeface="Arial Black" pitchFamily="34" charset="0"/>
              </a:rPr>
              <a:t>olovo</a:t>
            </a:r>
            <a:endParaRPr lang="cs-CZ" sz="2400" dirty="0">
              <a:solidFill>
                <a:srgbClr val="FF0000"/>
              </a:solidFill>
              <a:latin typeface="Arial Black" pitchFamily="34" charset="0"/>
            </a:endParaRPr>
          </a:p>
        </p:txBody>
      </p:sp>
      <p:sp>
        <p:nvSpPr>
          <p:cNvPr id="5" name="TextovéPole 4"/>
          <p:cNvSpPr txBox="1"/>
          <p:nvPr/>
        </p:nvSpPr>
        <p:spPr>
          <a:xfrm>
            <a:off x="7712090" y="3687017"/>
            <a:ext cx="125239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 smtClean="0">
                <a:solidFill>
                  <a:srgbClr val="FF0000"/>
                </a:solidFill>
                <a:latin typeface="Arial Black" pitchFamily="34" charset="0"/>
              </a:rPr>
              <a:t>železo</a:t>
            </a:r>
            <a:endParaRPr lang="cs-CZ" sz="2400" dirty="0">
              <a:solidFill>
                <a:srgbClr val="FF0000"/>
              </a:solidFill>
              <a:latin typeface="Arial Black" pitchFamily="34" charset="0"/>
            </a:endParaRPr>
          </a:p>
        </p:txBody>
      </p:sp>
      <p:sp>
        <p:nvSpPr>
          <p:cNvPr id="6" name="TextovéPole 5"/>
          <p:cNvSpPr txBox="1"/>
          <p:nvPr/>
        </p:nvSpPr>
        <p:spPr>
          <a:xfrm>
            <a:off x="7832473" y="4275756"/>
            <a:ext cx="98087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 smtClean="0">
                <a:solidFill>
                  <a:srgbClr val="FF0000"/>
                </a:solidFill>
                <a:latin typeface="Arial Black" pitchFamily="34" charset="0"/>
              </a:rPr>
              <a:t>rtuť</a:t>
            </a:r>
            <a:endParaRPr lang="cs-CZ" sz="2400" dirty="0">
              <a:solidFill>
                <a:srgbClr val="FF0000"/>
              </a:solidFill>
              <a:latin typeface="Arial Black" pitchFamily="34" charset="0"/>
            </a:endParaRPr>
          </a:p>
        </p:txBody>
      </p:sp>
      <p:sp>
        <p:nvSpPr>
          <p:cNvPr id="7" name="TextovéPole 6"/>
          <p:cNvSpPr txBox="1"/>
          <p:nvPr/>
        </p:nvSpPr>
        <p:spPr>
          <a:xfrm>
            <a:off x="7755836" y="4737421"/>
            <a:ext cx="127426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 smtClean="0">
                <a:solidFill>
                  <a:srgbClr val="FF0000"/>
                </a:solidFill>
                <a:latin typeface="Arial Black" pitchFamily="34" charset="0"/>
              </a:rPr>
              <a:t>sodík</a:t>
            </a:r>
            <a:endParaRPr lang="cs-CZ" sz="2400" dirty="0">
              <a:solidFill>
                <a:srgbClr val="FF0000"/>
              </a:solidFill>
              <a:latin typeface="Arial Black" pitchFamily="34" charset="0"/>
            </a:endParaRPr>
          </a:p>
        </p:txBody>
      </p:sp>
      <p:sp>
        <p:nvSpPr>
          <p:cNvPr id="8" name="TextovéPole 7"/>
          <p:cNvSpPr txBox="1"/>
          <p:nvPr/>
        </p:nvSpPr>
        <p:spPr>
          <a:xfrm>
            <a:off x="6529988" y="3212973"/>
            <a:ext cx="112386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000" dirty="0" smtClean="0">
                <a:solidFill>
                  <a:srgbClr val="FF0000"/>
                </a:solidFill>
                <a:latin typeface="Arial Black" pitchFamily="34" charset="0"/>
              </a:rPr>
              <a:t>11 300</a:t>
            </a:r>
            <a:endParaRPr lang="cs-CZ" sz="2000" dirty="0">
              <a:solidFill>
                <a:srgbClr val="FF0000"/>
              </a:solidFill>
              <a:latin typeface="Arial Black" pitchFamily="34" charset="0"/>
            </a:endParaRPr>
          </a:p>
        </p:txBody>
      </p:sp>
      <p:sp>
        <p:nvSpPr>
          <p:cNvPr id="9" name="TextovéPole 8"/>
          <p:cNvSpPr txBox="1"/>
          <p:nvPr/>
        </p:nvSpPr>
        <p:spPr>
          <a:xfrm>
            <a:off x="6529988" y="3739068"/>
            <a:ext cx="112386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000" dirty="0" smtClean="0">
                <a:solidFill>
                  <a:srgbClr val="FF0000"/>
                </a:solidFill>
                <a:latin typeface="Arial Black" pitchFamily="34" charset="0"/>
              </a:rPr>
              <a:t>7 870</a:t>
            </a:r>
            <a:endParaRPr lang="cs-CZ" sz="2000" dirty="0">
              <a:solidFill>
                <a:srgbClr val="FF0000"/>
              </a:solidFill>
              <a:latin typeface="Arial Black" pitchFamily="34" charset="0"/>
            </a:endParaRPr>
          </a:p>
        </p:txBody>
      </p:sp>
      <p:sp>
        <p:nvSpPr>
          <p:cNvPr id="10" name="TextovéPole 9"/>
          <p:cNvSpPr txBox="1"/>
          <p:nvPr/>
        </p:nvSpPr>
        <p:spPr>
          <a:xfrm>
            <a:off x="6529988" y="4293096"/>
            <a:ext cx="118210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000" dirty="0" smtClean="0">
                <a:solidFill>
                  <a:srgbClr val="FF0000"/>
                </a:solidFill>
                <a:latin typeface="Arial Black" pitchFamily="34" charset="0"/>
              </a:rPr>
              <a:t>13 500</a:t>
            </a:r>
            <a:endParaRPr lang="cs-CZ" sz="2000" dirty="0">
              <a:solidFill>
                <a:srgbClr val="FF0000"/>
              </a:solidFill>
              <a:latin typeface="Arial Black" pitchFamily="34" charset="0"/>
            </a:endParaRPr>
          </a:p>
        </p:txBody>
      </p:sp>
      <p:sp>
        <p:nvSpPr>
          <p:cNvPr id="11" name="TextovéPole 10"/>
          <p:cNvSpPr txBox="1"/>
          <p:nvPr/>
        </p:nvSpPr>
        <p:spPr>
          <a:xfrm>
            <a:off x="6695877" y="4798976"/>
            <a:ext cx="850324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000" dirty="0" smtClean="0">
                <a:solidFill>
                  <a:srgbClr val="FF0000"/>
                </a:solidFill>
                <a:latin typeface="Arial Black" pitchFamily="34" charset="0"/>
              </a:rPr>
              <a:t>966</a:t>
            </a:r>
            <a:endParaRPr lang="cs-CZ" sz="2000" dirty="0">
              <a:solidFill>
                <a:srgbClr val="FF0000"/>
              </a:solidFill>
              <a:latin typeface="Arial Black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71015752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40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4" grpId="0"/>
      <p:bldP spid="5" grpId="0"/>
      <p:bldP spid="6" grpId="0"/>
      <p:bldP spid="7" grpId="0"/>
      <p:bldP spid="8" grpId="0"/>
      <p:bldP spid="9" grpId="0"/>
      <p:bldP spid="10" grpId="0"/>
      <p:bldP spid="11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251520" y="404664"/>
            <a:ext cx="8352928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dirty="0" smtClean="0">
                <a:latin typeface="Arial Black" pitchFamily="34" charset="0"/>
              </a:rPr>
              <a:t>3. V tabulkách vyhledej chemické prvky, které mají stejnou </a:t>
            </a:r>
            <a:r>
              <a:rPr lang="cs-CZ" sz="2800" dirty="0" err="1" smtClean="0">
                <a:latin typeface="Arial Black" pitchFamily="34" charset="0"/>
              </a:rPr>
              <a:t>t</a:t>
            </a:r>
            <a:r>
              <a:rPr lang="cs-CZ" sz="2800" baseline="-25000" dirty="0" err="1" smtClean="0">
                <a:latin typeface="Arial Black" pitchFamily="34" charset="0"/>
              </a:rPr>
              <a:t>t</a:t>
            </a:r>
            <a:r>
              <a:rPr lang="cs-CZ" sz="2800" dirty="0" smtClean="0">
                <a:latin typeface="Arial Black" pitchFamily="34" charset="0"/>
              </a:rPr>
              <a:t> jako železo.</a:t>
            </a:r>
            <a:endParaRPr lang="cs-CZ" sz="2800" dirty="0">
              <a:latin typeface="Arial Black" pitchFamily="34" charset="0"/>
            </a:endParaRPr>
          </a:p>
        </p:txBody>
      </p:sp>
      <p:pic>
        <p:nvPicPr>
          <p:cNvPr id="1027" name="Picture 3" descr="C:\Documents and Settings\uzivatel\Local Settings\Temporary Internet Files\Content.IE5\04QGAJ96\MP900422819[1]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39694" y="1124744"/>
            <a:ext cx="1182454" cy="177281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TextovéPole 2"/>
          <p:cNvSpPr txBox="1"/>
          <p:nvPr/>
        </p:nvSpPr>
        <p:spPr>
          <a:xfrm>
            <a:off x="263240" y="3068960"/>
            <a:ext cx="8640960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dirty="0" smtClean="0">
                <a:latin typeface="Arial Black" pitchFamily="34" charset="0"/>
              </a:rPr>
              <a:t>4. Z vlastností vyber ty, které řadíme mezi </a:t>
            </a:r>
            <a:r>
              <a:rPr lang="cs-CZ" sz="2800" dirty="0" smtClean="0">
                <a:solidFill>
                  <a:srgbClr val="FF0000"/>
                </a:solidFill>
                <a:latin typeface="Arial Black" pitchFamily="34" charset="0"/>
              </a:rPr>
              <a:t>kvantitativní</a:t>
            </a:r>
            <a:r>
              <a:rPr lang="cs-CZ" sz="2800" dirty="0" smtClean="0">
                <a:latin typeface="Arial Black" pitchFamily="34" charset="0"/>
              </a:rPr>
              <a:t>: </a:t>
            </a:r>
            <a:endParaRPr lang="cs-CZ" sz="2800" dirty="0">
              <a:latin typeface="Arial Black" pitchFamily="34" charset="0"/>
            </a:endParaRPr>
          </a:p>
        </p:txBody>
      </p:sp>
      <p:sp>
        <p:nvSpPr>
          <p:cNvPr id="4" name="TextovéPole 3"/>
          <p:cNvSpPr txBox="1"/>
          <p:nvPr/>
        </p:nvSpPr>
        <p:spPr>
          <a:xfrm>
            <a:off x="755576" y="1844824"/>
            <a:ext cx="432048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dirty="0">
                <a:solidFill>
                  <a:srgbClr val="FF0000"/>
                </a:solidFill>
                <a:latin typeface="Arial Black" pitchFamily="34" charset="0"/>
              </a:rPr>
              <a:t>t</a:t>
            </a:r>
            <a:r>
              <a:rPr lang="cs-CZ" sz="2800" dirty="0" smtClean="0">
                <a:solidFill>
                  <a:srgbClr val="FF0000"/>
                </a:solidFill>
                <a:latin typeface="Arial Black" pitchFamily="34" charset="0"/>
              </a:rPr>
              <a:t>hulium, </a:t>
            </a:r>
            <a:r>
              <a:rPr lang="cs-CZ" sz="2800" dirty="0" err="1" smtClean="0">
                <a:solidFill>
                  <a:srgbClr val="FF0000"/>
                </a:solidFill>
                <a:latin typeface="Arial Black" pitchFamily="34" charset="0"/>
              </a:rPr>
              <a:t>scandium</a:t>
            </a:r>
            <a:endParaRPr lang="cs-CZ" sz="2800" dirty="0">
              <a:solidFill>
                <a:srgbClr val="FF0000"/>
              </a:solidFill>
              <a:latin typeface="Arial Black" pitchFamily="34" charset="0"/>
            </a:endParaRPr>
          </a:p>
        </p:txBody>
      </p:sp>
      <p:sp>
        <p:nvSpPr>
          <p:cNvPr id="5" name="TextovéPole 4"/>
          <p:cNvSpPr txBox="1"/>
          <p:nvPr/>
        </p:nvSpPr>
        <p:spPr>
          <a:xfrm>
            <a:off x="5121333" y="4653136"/>
            <a:ext cx="3329824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dirty="0" smtClean="0">
                <a:solidFill>
                  <a:srgbClr val="FF0000"/>
                </a:solidFill>
                <a:latin typeface="Arial Black" pitchFamily="34" charset="0"/>
              </a:rPr>
              <a:t>hustota </a:t>
            </a:r>
          </a:p>
          <a:p>
            <a:r>
              <a:rPr lang="cs-CZ" sz="2800" dirty="0" smtClean="0">
                <a:solidFill>
                  <a:srgbClr val="FF0000"/>
                </a:solidFill>
                <a:latin typeface="Arial Black" pitchFamily="34" charset="0"/>
              </a:rPr>
              <a:t>teplota varu</a:t>
            </a:r>
            <a:endParaRPr lang="cs-CZ" sz="2800" dirty="0">
              <a:solidFill>
                <a:srgbClr val="FF0000"/>
              </a:solidFill>
              <a:latin typeface="Arial Black" pitchFamily="34" charset="0"/>
            </a:endParaRPr>
          </a:p>
        </p:txBody>
      </p:sp>
      <p:sp>
        <p:nvSpPr>
          <p:cNvPr id="6" name="TextovéPole 5"/>
          <p:cNvSpPr txBox="1"/>
          <p:nvPr/>
        </p:nvSpPr>
        <p:spPr>
          <a:xfrm>
            <a:off x="611560" y="4210249"/>
            <a:ext cx="2868600" cy="224676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dirty="0">
                <a:latin typeface="Arial Black" pitchFamily="34" charset="0"/>
              </a:rPr>
              <a:t>h</a:t>
            </a:r>
            <a:r>
              <a:rPr lang="cs-CZ" sz="2800" dirty="0" smtClean="0">
                <a:latin typeface="Arial Black" pitchFamily="34" charset="0"/>
              </a:rPr>
              <a:t>ustota</a:t>
            </a:r>
          </a:p>
          <a:p>
            <a:r>
              <a:rPr lang="cs-CZ" sz="2800" dirty="0">
                <a:latin typeface="Arial Black" pitchFamily="34" charset="0"/>
              </a:rPr>
              <a:t>b</a:t>
            </a:r>
            <a:r>
              <a:rPr lang="cs-CZ" sz="2800" dirty="0" smtClean="0">
                <a:latin typeface="Arial Black" pitchFamily="34" charset="0"/>
              </a:rPr>
              <a:t>arva</a:t>
            </a:r>
          </a:p>
          <a:p>
            <a:r>
              <a:rPr lang="cs-CZ" sz="2800" dirty="0">
                <a:latin typeface="Arial Black" pitchFamily="34" charset="0"/>
              </a:rPr>
              <a:t>z</a:t>
            </a:r>
            <a:r>
              <a:rPr lang="cs-CZ" sz="2800" dirty="0" smtClean="0">
                <a:latin typeface="Arial Black" pitchFamily="34" charset="0"/>
              </a:rPr>
              <a:t>ápach</a:t>
            </a:r>
          </a:p>
          <a:p>
            <a:r>
              <a:rPr lang="cs-CZ" sz="2800" dirty="0">
                <a:latin typeface="Arial Black" pitchFamily="34" charset="0"/>
              </a:rPr>
              <a:t>l</a:t>
            </a:r>
            <a:r>
              <a:rPr lang="cs-CZ" sz="2800" dirty="0" smtClean="0">
                <a:latin typeface="Arial Black" pitchFamily="34" charset="0"/>
              </a:rPr>
              <a:t>esk</a:t>
            </a:r>
          </a:p>
          <a:p>
            <a:r>
              <a:rPr lang="cs-CZ" sz="2800" dirty="0">
                <a:latin typeface="Arial Black" pitchFamily="34" charset="0"/>
              </a:rPr>
              <a:t>t</a:t>
            </a:r>
            <a:r>
              <a:rPr lang="cs-CZ" sz="2800" dirty="0" smtClean="0">
                <a:latin typeface="Arial Black" pitchFamily="34" charset="0"/>
              </a:rPr>
              <a:t>eplota varu</a:t>
            </a:r>
            <a:endParaRPr lang="cs-CZ" sz="2800" dirty="0">
              <a:latin typeface="Arial Black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7141340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10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4" grpId="0"/>
      <p:bldP spid="5" grpId="0"/>
      <p:bldP spid="6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251520" y="1340767"/>
            <a:ext cx="8171987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>
                <a:latin typeface="Calibri" pitchFamily="34" charset="0"/>
                <a:cs typeface="Calibri" pitchFamily="34" charset="0"/>
              </a:rPr>
              <a:t>Mgr. ŠIBOR, J. Ph.D., Mgr. PLUCKOVÁ, I. Ph.D., Mgr. Mach, J. Chemie pro </a:t>
            </a:r>
            <a:r>
              <a:rPr lang="cs-CZ" dirty="0" smtClean="0">
                <a:latin typeface="Calibri" pitchFamily="34" charset="0"/>
                <a:cs typeface="Calibri" pitchFamily="34" charset="0"/>
              </a:rPr>
              <a:t>8. </a:t>
            </a:r>
            <a:r>
              <a:rPr lang="cs-CZ" dirty="0">
                <a:latin typeface="Calibri" pitchFamily="34" charset="0"/>
                <a:cs typeface="Calibri" pitchFamily="34" charset="0"/>
              </a:rPr>
              <a:t>ročník - Úvod do obecné a anorganické chemie, </a:t>
            </a:r>
            <a:r>
              <a:rPr lang="cs-CZ" dirty="0" smtClean="0">
                <a:latin typeface="Calibri" pitchFamily="34" charset="0"/>
                <a:cs typeface="Calibri" pitchFamily="34" charset="0"/>
              </a:rPr>
              <a:t>1</a:t>
            </a:r>
            <a:r>
              <a:rPr lang="cs-CZ" dirty="0">
                <a:latin typeface="Calibri" pitchFamily="34" charset="0"/>
                <a:cs typeface="Calibri" pitchFamily="34" charset="0"/>
              </a:rPr>
              <a:t>. vyd. Brno: Nová škola, s. r. o., </a:t>
            </a:r>
            <a:r>
              <a:rPr lang="cs-CZ" dirty="0" smtClean="0">
                <a:latin typeface="Calibri" pitchFamily="34" charset="0"/>
                <a:cs typeface="Calibri" pitchFamily="34" charset="0"/>
              </a:rPr>
              <a:t>2010. </a:t>
            </a:r>
            <a:r>
              <a:rPr lang="cs-CZ" dirty="0">
                <a:latin typeface="Calibri" pitchFamily="34" charset="0"/>
                <a:cs typeface="Calibri" pitchFamily="34" charset="0"/>
              </a:rPr>
              <a:t>ISBN </a:t>
            </a:r>
            <a:r>
              <a:rPr lang="cs-CZ" dirty="0" smtClean="0">
                <a:latin typeface="Calibri" pitchFamily="34" charset="0"/>
                <a:cs typeface="Calibri" pitchFamily="34" charset="0"/>
              </a:rPr>
              <a:t>9788072891337. s. 8, 9</a:t>
            </a:r>
            <a:endParaRPr lang="cs-CZ" dirty="0">
              <a:latin typeface="Calibri" pitchFamily="34" charset="0"/>
              <a:cs typeface="Calibri" pitchFamily="34" charset="0"/>
            </a:endParaRPr>
          </a:p>
          <a:p>
            <a:endParaRPr lang="cs-CZ" dirty="0"/>
          </a:p>
        </p:txBody>
      </p:sp>
      <p:sp>
        <p:nvSpPr>
          <p:cNvPr id="3" name="TextovéPole 2"/>
          <p:cNvSpPr txBox="1"/>
          <p:nvPr/>
        </p:nvSpPr>
        <p:spPr>
          <a:xfrm>
            <a:off x="251520" y="548680"/>
            <a:ext cx="158417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u="sng" dirty="0" smtClean="0">
                <a:latin typeface="Arial Black" pitchFamily="34" charset="0"/>
              </a:rPr>
              <a:t>Zdroje:</a:t>
            </a:r>
            <a:endParaRPr lang="cs-CZ" sz="2400" u="sng" dirty="0">
              <a:latin typeface="Arial Black" pitchFamily="34" charset="0"/>
            </a:endParaRPr>
          </a:p>
        </p:txBody>
      </p:sp>
      <p:sp>
        <p:nvSpPr>
          <p:cNvPr id="4" name="TextovéPole 3"/>
          <p:cNvSpPr txBox="1"/>
          <p:nvPr/>
        </p:nvSpPr>
        <p:spPr>
          <a:xfrm>
            <a:off x="202789" y="2636912"/>
            <a:ext cx="3505115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>
                <a:latin typeface="Calibri" pitchFamily="34" charset="0"/>
                <a:cs typeface="Calibri" pitchFamily="34" charset="0"/>
                <a:hlinkClick r:id="rId2"/>
              </a:rPr>
              <a:t>www.office.microsoft.com</a:t>
            </a:r>
            <a:endParaRPr lang="cs-CZ" dirty="0">
              <a:latin typeface="Calibri" pitchFamily="34" charset="0"/>
              <a:cs typeface="Calibri" pitchFamily="34" charset="0"/>
            </a:endParaRPr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96383795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Cesta">
  <a:themeElements>
    <a:clrScheme name="Došky">
      <a:dk1>
        <a:sysClr val="windowText" lastClr="000000"/>
      </a:dk1>
      <a:lt1>
        <a:sysClr val="window" lastClr="FFFFFF"/>
      </a:lt1>
      <a:dk2>
        <a:srgbClr val="1D3641"/>
      </a:dk2>
      <a:lt2>
        <a:srgbClr val="DFE6D0"/>
      </a:lt2>
      <a:accent1>
        <a:srgbClr val="759AA5"/>
      </a:accent1>
      <a:accent2>
        <a:srgbClr val="CFC60D"/>
      </a:accent2>
      <a:accent3>
        <a:srgbClr val="99987F"/>
      </a:accent3>
      <a:accent4>
        <a:srgbClr val="90AC97"/>
      </a:accent4>
      <a:accent5>
        <a:srgbClr val="FFAD1C"/>
      </a:accent5>
      <a:accent6>
        <a:srgbClr val="B9AB6F"/>
      </a:accent6>
      <a:hlink>
        <a:srgbClr val="66AACD"/>
      </a:hlink>
      <a:folHlink>
        <a:srgbClr val="809DB3"/>
      </a:folHlink>
    </a:clrScheme>
    <a:fontScheme name="Cesta">
      <a:majorFont>
        <a:latin typeface="Franklin Gothic Medium"/>
        <a:ea typeface=""/>
        <a:cs typeface=""/>
        <a:font script="Jpan" typeface="HG創英角ｺﾞｼｯｸUB"/>
        <a:font script="Hang" typeface="돋움"/>
        <a:font script="Hans" typeface="隶书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Franklin Gothic Book"/>
        <a:ea typeface=""/>
        <a:cs typeface=""/>
        <a:font script="Jpan" typeface="HGｺﾞｼｯｸE"/>
        <a:font script="Hang" typeface="돋움"/>
        <a:font script="Hans" typeface="华文楷体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Cesta">
      <a:fillStyleLst>
        <a:solidFill>
          <a:schemeClr val="phClr"/>
        </a:solidFill>
        <a:gradFill rotWithShape="1">
          <a:gsLst>
            <a:gs pos="0">
              <a:schemeClr val="phClr">
                <a:tint val="30000"/>
                <a:satMod val="250000"/>
              </a:schemeClr>
            </a:gs>
            <a:gs pos="72000">
              <a:schemeClr val="phClr">
                <a:tint val="75000"/>
                <a:satMod val="210000"/>
              </a:schemeClr>
            </a:gs>
            <a:gs pos="100000">
              <a:schemeClr val="phClr">
                <a:tint val="85000"/>
                <a:satMod val="210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75000"/>
                <a:shade val="85000"/>
                <a:satMod val="230000"/>
              </a:schemeClr>
            </a:gs>
            <a:gs pos="25000">
              <a:schemeClr val="phClr">
                <a:tint val="90000"/>
                <a:shade val="70000"/>
                <a:satMod val="220000"/>
              </a:schemeClr>
            </a:gs>
            <a:gs pos="50000">
              <a:schemeClr val="phClr">
                <a:tint val="90000"/>
                <a:shade val="58000"/>
                <a:satMod val="225000"/>
              </a:schemeClr>
            </a:gs>
            <a:gs pos="65000">
              <a:schemeClr val="phClr">
                <a:tint val="90000"/>
                <a:shade val="58000"/>
                <a:satMod val="225000"/>
              </a:schemeClr>
            </a:gs>
            <a:gs pos="80000">
              <a:schemeClr val="phClr">
                <a:tint val="90000"/>
                <a:shade val="69000"/>
                <a:satMod val="220000"/>
              </a:schemeClr>
            </a:gs>
            <a:gs pos="100000">
              <a:schemeClr val="phClr">
                <a:tint val="77000"/>
                <a:shade val="80000"/>
                <a:satMod val="230000"/>
              </a:schemeClr>
            </a:gs>
          </a:gsLst>
          <a:lin ang="5400000" scaled="1"/>
        </a:gradFill>
      </a:fillStyleLst>
      <a:lnStyleLst>
        <a:ln w="1000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</a:effectStyle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0"/>
            </a:lightRig>
          </a:scene3d>
          <a:sp3d prstMaterial="metal">
            <a:bevelT w="10000" h="10000"/>
          </a:sp3d>
        </a:effectStyle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  <a:scene3d>
            <a:camera prst="obliqueTopLeft" fov="600000">
              <a:rot lat="0" lon="0" rev="0"/>
            </a:camera>
            <a:lightRig rig="balanced" dir="t">
              <a:rot lat="0" lon="0" rev="19200000"/>
            </a:lightRig>
          </a:scene3d>
          <a:sp3d contourW="12700" prstMaterial="matte">
            <a:bevelT w="60000" h="50800"/>
            <a:contourClr>
              <a:schemeClr val="phClr">
                <a:shade val="60000"/>
                <a:satMod val="110000"/>
              </a:schemeClr>
            </a:contourClr>
          </a:sp3d>
        </a:effectStyle>
      </a:effectStyleLst>
      <a:bg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05000"/>
              </a:schemeClr>
            </a:duotone>
          </a:blip>
          <a:tile tx="0" ty="0" sx="95000" sy="95000" flip="none" algn="t"/>
        </a:blipFill>
        <a:blipFill>
          <a:blip xmlns:r="http://schemas.openxmlformats.org/officeDocument/2006/relationships" r:embed="rId2">
            <a:duotone>
              <a:schemeClr val="phClr">
                <a:shade val="30000"/>
                <a:satMod val="455000"/>
              </a:schemeClr>
              <a:schemeClr val="phClr">
                <a:tint val="95000"/>
                <a:satMod val="120000"/>
              </a:schemeClr>
            </a:duotone>
          </a:blip>
          <a:stretch>
            <a:fillRect/>
          </a:stretch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Trek</Template>
  <TotalTime>168</TotalTime>
  <Words>547</Words>
  <Application>Microsoft Office PowerPoint</Application>
  <PresentationFormat>Předvádění na obrazovce (4:3)</PresentationFormat>
  <Paragraphs>91</Paragraphs>
  <Slides>10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10</vt:i4>
      </vt:variant>
    </vt:vector>
  </HeadingPairs>
  <TitlesOfParts>
    <vt:vector size="11" baseType="lpstr">
      <vt:lpstr>Cesta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Pavla Krásná</dc:creator>
  <cp:lastModifiedBy>EU12</cp:lastModifiedBy>
  <cp:revision>20</cp:revision>
  <dcterms:created xsi:type="dcterms:W3CDTF">2012-08-13T19:26:32Z</dcterms:created>
  <dcterms:modified xsi:type="dcterms:W3CDTF">2013-01-02T18:12:37Z</dcterms:modified>
</cp:coreProperties>
</file>