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259B105-1771-4509-A914-FD0EECFF14E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0CA9378-A985-4268-B4EF-19DDCB4ABCA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jpeg"/><Relationship Id="rId7" Type="http://schemas.openxmlformats.org/officeDocument/2006/relationships/image" Target="../media/image23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9" Type="http://schemas.openxmlformats.org/officeDocument/2006/relationships/image" Target="../media/image2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0648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43608" y="1556792"/>
            <a:ext cx="763284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projekt v rámci vzdělávacího programu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VZDĚLÁNÍ PRO KONKURENCESCHOPNOST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ŠABLONA ČÍSLO: III/2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NÁZEV:  INOVACE A ZKVALITNĚNÍ VÝUKY PROSTŘEDNICTVÍM ICT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PŘEDMĚT: Chemie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TÉMA: Chemický pokus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AUTOR: Mgr. Pavla Krásná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DATUM VYTVOŘENÍ: 17. 9. 2012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VY_32_INOVACE_54_PK</a:t>
            </a:r>
            <a:endParaRPr lang="cs-CZ" sz="2800" b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8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8809" y="5486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  <a:cs typeface="Calibri" pitchFamily="34" charset="0"/>
              </a:rPr>
              <a:t>Anotace</a:t>
            </a:r>
            <a:endParaRPr lang="cs-CZ" sz="2400" u="sng" dirty="0">
              <a:latin typeface="Arial Black" pitchFamily="34" charset="0"/>
              <a:cs typeface="Calibri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3235" y="938461"/>
            <a:ext cx="800067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Výukový materiál je určen pro žáky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osmého ročníku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Je zpracován jako prezentace v P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owerPointu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Obsahuje výklad učiva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chemický pokus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– jako metodu ke zjišťování vlastností látek, demonstrační pokusy a úkoly k </a:t>
            </a:r>
            <a:r>
              <a:rPr lang="cs-CZ" dirty="0">
                <a:latin typeface="Calibri" pitchFamily="34" charset="0"/>
                <a:cs typeface="Calibri" pitchFamily="34" charset="0"/>
              </a:rPr>
              <a:t>procvičení.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Postupná animace při výkladu učiva slouží k lepšímu zapojení  žáků do vyučovací hodiny. Úkoly </a:t>
            </a:r>
            <a:r>
              <a:rPr lang="cs-CZ" dirty="0">
                <a:latin typeface="Calibri" pitchFamily="34" charset="0"/>
                <a:cs typeface="Calibri" pitchFamily="34" charset="0"/>
              </a:rPr>
              <a:t>k procvičení  mohou sloužit jako samostatná práce nebo jako domácí úkol. Jsou doplněny výsledky.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414191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Pilotáž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4149080"/>
            <a:ext cx="79928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Materiál byl pilotován v jedné třídě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osmého </a:t>
            </a:r>
            <a:r>
              <a:rPr lang="cs-CZ" dirty="0">
                <a:latin typeface="Calibri" pitchFamily="34" charset="0"/>
                <a:cs typeface="Calibri" pitchFamily="34" charset="0"/>
              </a:rPr>
              <a:t>ročníku. Žáci ocenili prezentaci, která vedla k názornějšímu vysvětlení učiva. Byli seznámeni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s chemickým pokusem jako třetí metodou ke zjišťování vlastností látek. Viděli některé chemické pokusy a naučili se nejpoužívanější chemické sklo a nádobí. Úkoly k </a:t>
            </a:r>
            <a:r>
              <a:rPr lang="cs-CZ" dirty="0">
                <a:latin typeface="Calibri" pitchFamily="34" charset="0"/>
                <a:cs typeface="Calibri" pitchFamily="34" charset="0"/>
              </a:rPr>
              <a:t>procvičení byly použity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na začátku další vyučovací hodiny k zopakování učiva. Žáci je zvládli bez potíží.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793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268760"/>
            <a:ext cx="6408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  <a:latin typeface="Arial Black" pitchFamily="34" charset="0"/>
              </a:rPr>
              <a:t>Chemický pokus</a:t>
            </a:r>
            <a:endParaRPr lang="cs-CZ" sz="5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2727758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  <a:latin typeface="Arial Black" pitchFamily="34" charset="0"/>
              </a:rPr>
              <a:t>(experiment)</a:t>
            </a:r>
            <a:endParaRPr lang="cs-CZ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Q25QEBUC\MC9003899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765" y="4351384"/>
            <a:ext cx="1763878" cy="18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zivatel\Local Settings\Temporary Internet Files\Content.IE5\04QGAJ96\MM90028369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05064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LFEJO2FM\MC9002921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514715"/>
            <a:ext cx="1553785" cy="132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uzivatel\Local Settings\Temporary Internet Files\Content.IE5\Q25QEBUC\MP90017895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341782"/>
            <a:ext cx="1546845" cy="103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14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799967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Chemický pokus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50" name="Picture 2" descr="C:\Documents and Settings\uzivatel\Local Settings\Temporary Internet Files\Content.IE5\SZJ0W32Y\MM90029709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92279"/>
            <a:ext cx="1057275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2584" y="1772816"/>
            <a:ext cx="8568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Je zjišťování vlastností a chování látek za určitých podmínek.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0863" y="4352455"/>
            <a:ext cx="79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 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15421" y="4375821"/>
            <a:ext cx="5178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vznik a důkaz kyslíku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2584" y="3284984"/>
            <a:ext cx="8720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Pokusy provádíme v chemické laboratoři.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00738" y="5085184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rozpouštění zinku v kyselině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15421" y="5687670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s</a:t>
            </a:r>
            <a:r>
              <a:rPr lang="cs-CZ" sz="2800" dirty="0" smtClean="0">
                <a:latin typeface="Arial Black" pitchFamily="34" charset="0"/>
              </a:rPr>
              <a:t>rážecí reakce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8" name="Picture 4" descr="C:\Documents and Settings\uzivatel\Local Settings\Temporary Internet Files\Content.IE5\HV1HF528\MC900294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021" y="5085183"/>
            <a:ext cx="979448" cy="172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P5FF55ND\MC9003962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244" y="4103122"/>
            <a:ext cx="899770" cy="92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79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03094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Pokusem zjišťujeme: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74" name="Picture 2" descr="C:\Documents and Settings\uzivatel\Local Settings\Temporary Internet Files\Content.IE5\04QGAJ96\MM90004107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801" y="3080927"/>
            <a:ext cx="788509" cy="156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uzivatel\Local Settings\Temporary Internet Files\Content.IE5\SZJ0W32Y\MC9003343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384268"/>
            <a:ext cx="1061883" cy="13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273" y="2006293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znikající látky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852936"/>
            <a:ext cx="392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r</a:t>
            </a:r>
            <a:r>
              <a:rPr lang="cs-CZ" sz="2800" dirty="0" smtClean="0">
                <a:latin typeface="Arial Black" pitchFamily="34" charset="0"/>
              </a:rPr>
              <a:t>eaktivitu látek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861048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h</a:t>
            </a:r>
            <a:r>
              <a:rPr lang="cs-CZ" sz="2800" dirty="0" smtClean="0">
                <a:latin typeface="Arial Black" pitchFamily="34" charset="0"/>
              </a:rPr>
              <a:t>ořlavost látek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4941168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ýbušnost látek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1514" y="1276311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Např.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77" name="Picture 5" descr="C:\Documents and Settings\uzivatel\Local Settings\Temporary Internet Files\Content.IE5\Q25QEBUC\MC9001507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666" y="2188771"/>
            <a:ext cx="1816913" cy="126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uzivatel\Local Settings\Temporary Internet Files\Content.IE5\SZJ0W32Y\MC90008871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641" y="853983"/>
            <a:ext cx="1455703" cy="1519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074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0610" y="616332"/>
            <a:ext cx="2875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Při pokusu: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00610" y="1412776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dodržujeme pracovní postup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4099" name="Picture 3" descr="C:\Documents and Settings\uzivatel\Local Settings\Temporary Internet Files\Content.IE5\LFEJO2FM\MP9004022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73915"/>
            <a:ext cx="2016224" cy="134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3294" y="2675195"/>
            <a:ext cx="6409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používáme ochranné pomůcky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4100" name="Picture 4" descr="C:\Documents and Settings\uzivatel\Local Settings\Temporary Internet Files\Content.IE5\Q25QEBUC\MP9004021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864085"/>
            <a:ext cx="1224136" cy="183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uzivatel\Local Settings\Temporary Internet Files\Content.IE5\LFEJO2FM\MP90042270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13870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uzivatel\Local Settings\Temporary Internet Files\Content.IE5\Q25QEBUC\MC9003590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85184"/>
            <a:ext cx="1817827" cy="154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uzivatel\Local Settings\Temporary Internet Files\Content.IE5\Q25QEBUC\MC9002336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208" y="3687736"/>
            <a:ext cx="1904792" cy="93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825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787193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pracujeme s laboratorními pomůckami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5122" name="Picture 2" descr="C:\Documents and Settings\uzivatel\Local Settings\Temporary Internet Files\Content.IE5\04QGAJ96\MP90039957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823066"/>
            <a:ext cx="1249680" cy="156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uzivatel\Local Settings\Temporary Internet Files\Content.IE5\SZJ0W32Y\MP9002892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93511"/>
            <a:ext cx="1350640" cy="203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uzivatel\Local Settings\Temporary Internet Files\Content.IE5\I52SZBGL\MC90044171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51" y="1729569"/>
            <a:ext cx="1564024" cy="156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Documents and Settings\uzivatel\Local Settings\Temporary Internet Files\Content.IE5\P5FF55ND\MP90033734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32" y="4079169"/>
            <a:ext cx="113004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Documents and Settings\uzivatel\Local Settings\Temporary Internet Files\Content.IE5\I52SZBGL\MC90034548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675" y="3928338"/>
            <a:ext cx="1602943" cy="165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Documents and Settings\uzivatel\Local Settings\Temporary Internet Files\Content.IE5\HV1HF528\MC90034874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568" y="4609688"/>
            <a:ext cx="1062127" cy="143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Documents and Settings\uzivatel\Local Settings\Temporary Internet Files\Content.IE5\M85UPSMB\MC90023216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405" y="3762789"/>
            <a:ext cx="921945" cy="108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Documents and Settings\uzivatel\Local Settings\Temporary Internet Files\Content.IE5\GJ3DW4NG\MC90028105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919" y="5329648"/>
            <a:ext cx="1320299" cy="104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89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2297" y="311026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Nejpoužívanější pomůcky: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2297" y="1052736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zkumavka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5696" y="1640777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kádinka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25673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uželová baňka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2296" y="2841509"/>
            <a:ext cx="3197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o</a:t>
            </a:r>
            <a:r>
              <a:rPr lang="cs-CZ" sz="2800" dirty="0" smtClean="0">
                <a:latin typeface="Arial Black" pitchFamily="34" charset="0"/>
              </a:rPr>
              <a:t>dměrný válec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70779" y="3436258"/>
            <a:ext cx="3522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f</a:t>
            </a:r>
            <a:r>
              <a:rPr lang="cs-CZ" sz="2800" dirty="0" smtClean="0">
                <a:latin typeface="Arial Black" pitchFamily="34" charset="0"/>
              </a:rPr>
              <a:t>iltrační nálevka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4037704"/>
            <a:ext cx="3522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d</a:t>
            </a:r>
            <a:r>
              <a:rPr lang="cs-CZ" sz="2800" dirty="0" smtClean="0">
                <a:latin typeface="Arial Black" pitchFamily="34" charset="0"/>
              </a:rPr>
              <a:t>ělicí nálevka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0902" y="4650651"/>
            <a:ext cx="2753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arná baňka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5470" y="5173871"/>
            <a:ext cx="3653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s</a:t>
            </a:r>
            <a:r>
              <a:rPr lang="cs-CZ" sz="2800" dirty="0" smtClean="0">
                <a:latin typeface="Arial Black" pitchFamily="34" charset="0"/>
              </a:rPr>
              <a:t>kleněná tyčinka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24252" y="105273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c</a:t>
            </a:r>
            <a:r>
              <a:rPr lang="cs-CZ" sz="2800" dirty="0" smtClean="0">
                <a:latin typeface="Arial Black" pitchFamily="34" charset="0"/>
              </a:rPr>
              <a:t>hemická lžíce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24252" y="1640777"/>
            <a:ext cx="3692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c</a:t>
            </a:r>
            <a:r>
              <a:rPr lang="cs-CZ" sz="2800" dirty="0" smtClean="0">
                <a:latin typeface="Arial Black" pitchFamily="34" charset="0"/>
              </a:rPr>
              <a:t>hemické kleště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24252" y="2242856"/>
            <a:ext cx="2075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chladič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86316" y="2837324"/>
            <a:ext cx="3371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teploměr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97625" y="3436258"/>
            <a:ext cx="4321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d</a:t>
            </a:r>
            <a:r>
              <a:rPr lang="cs-CZ" sz="2800" dirty="0" smtClean="0">
                <a:latin typeface="Arial Black" pitchFamily="34" charset="0"/>
              </a:rPr>
              <a:t>ržák na zkumavky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43803" y="4037704"/>
            <a:ext cx="2480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pipeta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43803" y="4573639"/>
            <a:ext cx="1757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byreta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609944" y="5096859"/>
            <a:ext cx="3188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řížová svorka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33520" y="574925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arný kruh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621913" y="5642461"/>
            <a:ext cx="3176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f</a:t>
            </a:r>
            <a:r>
              <a:rPr lang="cs-CZ" sz="2800" dirty="0" smtClean="0">
                <a:latin typeface="Arial Black" pitchFamily="34" charset="0"/>
              </a:rPr>
              <a:t>iltrační kruh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3197" y="6242557"/>
            <a:ext cx="4820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t</a:t>
            </a:r>
            <a:r>
              <a:rPr lang="cs-CZ" sz="2800" dirty="0" smtClean="0">
                <a:latin typeface="Arial Black" pitchFamily="34" charset="0"/>
              </a:rPr>
              <a:t>řecí miska s tloučkem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11236" y="6168826"/>
            <a:ext cx="190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kahan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08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3075" y="3326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Po provedení pokusu provedeme zápis – protokol.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2297" y="1700808"/>
            <a:ext cx="6984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Každý protokol by měl obsahovat :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4" name="Picture 2" descr="C:\Documents and Settings\uzivatel\Local Settings\Temporary Internet Files\Content.IE5\04QGAJ96\MC9000553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224028"/>
            <a:ext cx="139986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8341" y="2836096"/>
            <a:ext cx="4889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omůcky a chemikálie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0190" y="3592934"/>
            <a:ext cx="2120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postup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0190" y="4509120"/>
            <a:ext cx="5237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pozorování a výsledky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4382" y="5377308"/>
            <a:ext cx="2713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závěr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983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Průběh chemického pokusu označujeme jako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chemický děj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8157" y="1628800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Chemický děj – </a:t>
            </a:r>
            <a:r>
              <a:rPr lang="cs-CZ" sz="2800" dirty="0" smtClean="0">
                <a:latin typeface="Arial Black" pitchFamily="34" charset="0"/>
              </a:rPr>
              <a:t>děj, při kterém vzniká nová </a:t>
            </a:r>
          </a:p>
          <a:p>
            <a:r>
              <a:rPr lang="cs-CZ" sz="2800" dirty="0">
                <a:latin typeface="Arial Black" pitchFamily="34" charset="0"/>
              </a:rPr>
              <a:t> </a:t>
            </a:r>
            <a:r>
              <a:rPr lang="cs-CZ" sz="2800" dirty="0" smtClean="0">
                <a:latin typeface="Arial Black" pitchFamily="34" charset="0"/>
              </a:rPr>
              <a:t>                         látka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4794" y="2791598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18423" y="2705821"/>
            <a:ext cx="78740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h</a:t>
            </a:r>
            <a:r>
              <a:rPr lang="cs-CZ" sz="2800" dirty="0" smtClean="0">
                <a:latin typeface="Arial Black" pitchFamily="34" charset="0"/>
              </a:rPr>
              <a:t>oření dřeva, dýchání, trávení, kvašení vína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050" name="Picture 2" descr="C:\Documents and Settings\uzivatel\Local Settings\Temporary Internet Files\Content.IE5\M85UPSMB\MM90033636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362766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zivatel\Local Settings\Temporary Internet Files\Content.IE5\78037F4B\MC9002871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984" y="3276203"/>
            <a:ext cx="1013027" cy="118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07527" y="4581128"/>
            <a:ext cx="85409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Fyzikální děj – </a:t>
            </a:r>
            <a:r>
              <a:rPr lang="cs-CZ" sz="2800" dirty="0" smtClean="0">
                <a:latin typeface="Arial Black" pitchFamily="34" charset="0"/>
              </a:rPr>
              <a:t>děj, při kterém nevzniká </a:t>
            </a:r>
          </a:p>
          <a:p>
            <a:r>
              <a:rPr lang="cs-CZ" sz="2800" dirty="0">
                <a:latin typeface="Arial Black" pitchFamily="34" charset="0"/>
              </a:rPr>
              <a:t> </a:t>
            </a:r>
            <a:r>
              <a:rPr lang="cs-CZ" sz="2800" dirty="0" smtClean="0">
                <a:latin typeface="Arial Black" pitchFamily="34" charset="0"/>
              </a:rPr>
              <a:t>                       nová látka 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0367" y="5680441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3995" y="5680441"/>
            <a:ext cx="8251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álcování plechu, tání ledu, sušení prádla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42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K procvičení</a:t>
            </a:r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41277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Poznej chemické sklo: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I52SZBGL\MP90039957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92896"/>
            <a:ext cx="1426506" cy="1781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zivatel\Local Settings\Temporary Internet Files\Content.IE5\HV1HF528\MC9003899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710" y="3355317"/>
            <a:ext cx="1763878" cy="18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zivatel\Local Settings\Temporary Internet Files\Content.IE5\P5FF55ND\MC9003797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388891"/>
            <a:ext cx="1815998" cy="17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M85UPSMB\MC90008871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014" y="3964540"/>
            <a:ext cx="1180353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4941168"/>
            <a:ext cx="19305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k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uželová baňka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59832" y="5345101"/>
            <a:ext cx="2550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zkumavka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72200" y="666274"/>
            <a:ext cx="1965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kádinka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18014" y="5625037"/>
            <a:ext cx="1570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kahan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34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6822" y="26064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Chemický nebo fyzikální děj: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8241" y="980728"/>
            <a:ext cx="42484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2800" dirty="0" smtClean="0">
                <a:latin typeface="Arial Black" pitchFamily="34" charset="0"/>
              </a:rPr>
              <a:t>Rozlomení křídy</a:t>
            </a:r>
          </a:p>
          <a:p>
            <a:pPr marL="514350" indent="-514350">
              <a:buAutoNum type="alphaLcParenR"/>
            </a:pPr>
            <a:endParaRPr lang="cs-CZ" sz="2800" dirty="0" smtClean="0">
              <a:latin typeface="Arial Black" pitchFamily="34" charset="0"/>
            </a:endParaRPr>
          </a:p>
          <a:p>
            <a:pPr marL="514350" indent="-514350">
              <a:buAutoNum type="alphaLcParenR"/>
            </a:pPr>
            <a:r>
              <a:rPr lang="cs-CZ" sz="2800" dirty="0" smtClean="0">
                <a:latin typeface="Arial Black" pitchFamily="34" charset="0"/>
              </a:rPr>
              <a:t>Odpaření vody</a:t>
            </a:r>
          </a:p>
          <a:p>
            <a:pPr marL="514350" indent="-514350">
              <a:buAutoNum type="alphaLcParenR"/>
            </a:pPr>
            <a:endParaRPr lang="cs-CZ" sz="2800" dirty="0" smtClean="0">
              <a:latin typeface="Arial Black" pitchFamily="34" charset="0"/>
            </a:endParaRPr>
          </a:p>
          <a:p>
            <a:pPr marL="514350" indent="-514350">
              <a:buAutoNum type="alphaLcParenR"/>
            </a:pPr>
            <a:r>
              <a:rPr lang="cs-CZ" sz="2800" dirty="0" smtClean="0">
                <a:latin typeface="Arial Black" pitchFamily="34" charset="0"/>
              </a:rPr>
              <a:t>Rezavění železa</a:t>
            </a:r>
          </a:p>
          <a:p>
            <a:pPr marL="514350" indent="-514350">
              <a:buAutoNum type="alphaLcParenR"/>
            </a:pPr>
            <a:endParaRPr lang="cs-CZ" sz="2800" dirty="0" smtClean="0">
              <a:latin typeface="Arial Black" pitchFamily="34" charset="0"/>
            </a:endParaRPr>
          </a:p>
          <a:p>
            <a:pPr marL="514350" indent="-514350">
              <a:buAutoNum type="alphaLcParenR"/>
            </a:pPr>
            <a:r>
              <a:rPr lang="cs-CZ" sz="2800" dirty="0" smtClean="0">
                <a:latin typeface="Arial Black" pitchFamily="34" charset="0"/>
              </a:rPr>
              <a:t>Kování železa</a:t>
            </a:r>
          </a:p>
          <a:p>
            <a:pPr marL="514350" indent="-514350">
              <a:buAutoNum type="alphaLcParenR"/>
            </a:pPr>
            <a:endParaRPr lang="cs-CZ" sz="2800" dirty="0" smtClean="0">
              <a:latin typeface="Arial Black" pitchFamily="34" charset="0"/>
            </a:endParaRPr>
          </a:p>
          <a:p>
            <a:pPr marL="514350" indent="-514350">
              <a:buAutoNum type="alphaLcParenR"/>
            </a:pPr>
            <a:r>
              <a:rPr lang="cs-CZ" sz="2800" dirty="0" smtClean="0">
                <a:latin typeface="Arial Black" pitchFamily="34" charset="0"/>
              </a:rPr>
              <a:t>Fotosyntéza</a:t>
            </a:r>
          </a:p>
          <a:p>
            <a:pPr marL="514350" indent="-514350">
              <a:buAutoNum type="alphaLcParenR"/>
            </a:pPr>
            <a:endParaRPr lang="cs-CZ" sz="2800" dirty="0" smtClean="0">
              <a:latin typeface="Arial Black" pitchFamily="34" charset="0"/>
            </a:endParaRPr>
          </a:p>
          <a:p>
            <a:pPr marL="514350" indent="-514350">
              <a:buAutoNum type="alphaLcParenR"/>
            </a:pPr>
            <a:r>
              <a:rPr lang="cs-CZ" sz="2800" dirty="0" smtClean="0">
                <a:latin typeface="Arial Black" pitchFamily="34" charset="0"/>
              </a:rPr>
              <a:t>Kažení potravin</a:t>
            </a:r>
          </a:p>
          <a:p>
            <a:pPr marL="514350" indent="-514350">
              <a:buAutoNum type="alphaLcParenR"/>
            </a:pPr>
            <a:endParaRPr lang="cs-CZ" sz="2800" dirty="0" smtClean="0">
              <a:latin typeface="Arial Black" pitchFamily="34" charset="0"/>
            </a:endParaRPr>
          </a:p>
          <a:p>
            <a:pPr marL="514350" indent="-514350">
              <a:buAutoNum type="alphaLcParenR"/>
            </a:pPr>
            <a:r>
              <a:rPr lang="cs-CZ" sz="2800" dirty="0" smtClean="0">
                <a:latin typeface="Arial Black" pitchFamily="34" charset="0"/>
              </a:rPr>
              <a:t>Krájení chleba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536713" y="980728"/>
            <a:ext cx="147544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F</a:t>
            </a:r>
          </a:p>
          <a:p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F</a:t>
            </a:r>
          </a:p>
          <a:p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</a:p>
          <a:p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F</a:t>
            </a:r>
          </a:p>
          <a:p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</a:p>
          <a:p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</a:t>
            </a:r>
          </a:p>
          <a:p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F</a:t>
            </a:r>
          </a:p>
          <a:p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50" name="Picture 2" descr="C:\Documents and Settings\uzivatel\Local Settings\Temporary Internet Files\Content.IE5\78037F4B\MC9001989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72268"/>
            <a:ext cx="2071204" cy="178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zivatel\Local Settings\Temporary Internet Files\Content.IE5\GJ3DW4NG\MP90040752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645024"/>
            <a:ext cx="1974721" cy="246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27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340767"/>
            <a:ext cx="8171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Mgr. ŠIBOR, J. Ph.D., Mgr. PLUCKOVÁ, I. Ph.D., Mgr. Mach, J. Chemie pro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8.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ročník - Úvod do obecné a anorganické chemie,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vyd. Brno: Nová škola, s. r. o.,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2010.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ISBN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9788072891337. s. 10, 11  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4868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Zdroje: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2789" y="2636912"/>
            <a:ext cx="3505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  <a:hlinkClick r:id="rId2"/>
              </a:rPr>
              <a:t>www.office.microsoft.com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474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266</TotalTime>
  <Words>486</Words>
  <Application>Microsoft Office PowerPoint</Application>
  <PresentationFormat>Předvádění na obrazovce (4:3)</PresentationFormat>
  <Paragraphs>114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 Krásná</dc:creator>
  <cp:lastModifiedBy>EU12</cp:lastModifiedBy>
  <cp:revision>24</cp:revision>
  <dcterms:created xsi:type="dcterms:W3CDTF">2012-08-26T18:59:51Z</dcterms:created>
  <dcterms:modified xsi:type="dcterms:W3CDTF">2013-01-02T18:13:16Z</dcterms:modified>
</cp:coreProperties>
</file>