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582C-6100-48DD-AAC2-113F47461EB9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CADD8C-7837-4A3C-B6FE-128B57CDAAD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582C-6100-48DD-AAC2-113F47461EB9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CADD8C-7837-4A3C-B6FE-128B57CDAAD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582C-6100-48DD-AAC2-113F47461EB9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CADD8C-7837-4A3C-B6FE-128B57CDAA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582C-6100-48DD-AAC2-113F47461EB9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CADD8C-7837-4A3C-B6FE-128B57CDAAD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582C-6100-48DD-AAC2-113F47461EB9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CADD8C-7837-4A3C-B6FE-128B57CDAAD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582C-6100-48DD-AAC2-113F47461EB9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CADD8C-7837-4A3C-B6FE-128B57CDAA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582C-6100-48DD-AAC2-113F47461EB9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CADD8C-7837-4A3C-B6FE-128B57CDAA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582C-6100-48DD-AAC2-113F47461EB9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CADD8C-7837-4A3C-B6FE-128B57CDAA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582C-6100-48DD-AAC2-113F47461EB9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CADD8C-7837-4A3C-B6FE-128B57CDAAD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582C-6100-48DD-AAC2-113F47461EB9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CADD8C-7837-4A3C-B6FE-128B57CDAA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582C-6100-48DD-AAC2-113F47461EB9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CADD8C-7837-4A3C-B6FE-128B57CDAA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705582C-6100-48DD-AAC2-113F47461EB9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8CADD8C-7837-4A3C-B6FE-128B57CDAAD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60648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043608" y="1556792"/>
            <a:ext cx="7632848" cy="49552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projekt v rámci vzdělávacího programu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VZDĚLÁNÍ PRO KONKURENCESCHOPNOST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ŠABLONA ČÍSLO: III/2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NÁZEV:  INOVACE A ZKVALITNĚNÍ VÝUKY PROSTŘEDNICTVÍM ICT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PŘEDMĚT: Chemie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TÉMA: Směsi a chemicky čisté látky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AUTOR: Mgr. Pavla Krásná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DATUM VYTVOŘENÍ: 26. 9. 2012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VY_32_INOVACE_55_PK</a:t>
            </a:r>
            <a:endParaRPr lang="cs-CZ" sz="2800" b="1" dirty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516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8809" y="548680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  <a:cs typeface="Calibri" pitchFamily="34" charset="0"/>
              </a:rPr>
              <a:t>Anotace</a:t>
            </a:r>
            <a:endParaRPr lang="cs-CZ" sz="2400" u="sng" dirty="0">
              <a:latin typeface="Arial Black" pitchFamily="34" charset="0"/>
              <a:cs typeface="Calibri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3235" y="938461"/>
            <a:ext cx="800067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Výukový materiál je určen pro žáky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osmého ročníku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Je zpracován jako prezentace v P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owerPointu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Obsahuje výklad učiva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směsi a chemicky čisté látky 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– jako úvodní hodinu ke kapitole směsi a úkoly k </a:t>
            </a:r>
            <a:r>
              <a:rPr lang="cs-CZ" dirty="0">
                <a:latin typeface="Calibri" pitchFamily="34" charset="0"/>
                <a:cs typeface="Calibri" pitchFamily="34" charset="0"/>
              </a:rPr>
              <a:t>procvičení.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Postupná animace při výkladu učiva slouží k lepšímu zapojení  žáků do vyučovací hodiny. Úkoly </a:t>
            </a:r>
            <a:r>
              <a:rPr lang="cs-CZ" dirty="0">
                <a:latin typeface="Calibri" pitchFamily="34" charset="0"/>
                <a:cs typeface="Calibri" pitchFamily="34" charset="0"/>
              </a:rPr>
              <a:t>k procvičení  mohou sloužit jako samostatná práce nebo jako domácí úkol. Jsou doplněny výsledky.</a:t>
            </a:r>
          </a:p>
          <a:p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3414191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Pilotáž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4149080"/>
            <a:ext cx="79928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Materiál byl pilotován v jedné třídě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osmého </a:t>
            </a:r>
            <a:r>
              <a:rPr lang="cs-CZ" dirty="0">
                <a:latin typeface="Calibri" pitchFamily="34" charset="0"/>
                <a:cs typeface="Calibri" pitchFamily="34" charset="0"/>
              </a:rPr>
              <a:t>ročníku. Žáci ocenili prezentaci, která vedla k názornějšímu vysvětlení učiva. Byli seznámeni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se základními pojmy směs a chemicky čistá látka a  s rozdělením směsí . Na praktických ukázkách směsí dovedli rozlišit  směsi na stejnorodé a různorodé. Úkoly k </a:t>
            </a:r>
            <a:r>
              <a:rPr lang="cs-CZ" dirty="0">
                <a:latin typeface="Calibri" pitchFamily="34" charset="0"/>
                <a:cs typeface="Calibri" pitchFamily="34" charset="0"/>
              </a:rPr>
              <a:t>procvičení byly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použity jako domácí úkol. Po domácí přípravě byly úkoly dobře zvládnuty.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003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052735"/>
            <a:ext cx="280831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  <a:latin typeface="Arial Black" pitchFamily="34" charset="0"/>
              </a:rPr>
              <a:t>Směsi </a:t>
            </a:r>
            <a:endParaRPr lang="cs-CZ" sz="6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627840" y="2204864"/>
            <a:ext cx="100811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>
                <a:solidFill>
                  <a:srgbClr val="FF0000"/>
                </a:solidFill>
                <a:latin typeface="Arial Black" pitchFamily="34" charset="0"/>
              </a:rPr>
              <a:t>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693332" y="3501008"/>
            <a:ext cx="73580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  <a:latin typeface="Arial Black" pitchFamily="34" charset="0"/>
              </a:rPr>
              <a:t>Chemicky čisté látky</a:t>
            </a:r>
            <a:endParaRPr lang="cs-CZ" sz="4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GJ3DW4NG\MP90017795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083318"/>
            <a:ext cx="2304256" cy="1536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uzivatel\Local Settings\Temporary Internet Files\Content.IE5\F2B0RZM8\MC9004354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982" y="4797152"/>
            <a:ext cx="2044700" cy="1308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uzivatel\Local Settings\Temporary Internet Files\Content.IE5\78037F4B\MP90040884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2529" y="4506566"/>
            <a:ext cx="1186846" cy="1779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uzivatel\Local Settings\Temporary Internet Files\Content.IE5\GJ3DW4NG\MC90037130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0061" y="4506566"/>
            <a:ext cx="828446" cy="1812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4589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6437" y="359030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Pokus: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721" y="901525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Tančící hrozinky (ocet, hrozinky, soda)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0" name="Picture 2" descr="C:\Documents and Settings\uzivatel\Local Settings\Temporary Internet Files\Content.IE5\GJ3DW4NG\MC9004295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5999" y="277065"/>
            <a:ext cx="910382" cy="1210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6437" y="2060848"/>
            <a:ext cx="16192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Směsi: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35697" y="2054775"/>
            <a:ext cx="64807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látky, které obsahují dvě nebo více složek.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6438" y="3501008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Př.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04901" y="3494541"/>
            <a:ext cx="75959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ž</a:t>
            </a:r>
            <a:r>
              <a:rPr lang="cs-CZ" sz="2800" dirty="0" smtClean="0">
                <a:latin typeface="Arial Black" pitchFamily="34" charset="0"/>
              </a:rPr>
              <a:t>ula, zeleninová polévka, čaj, vzduch 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1" name="Picture 3" descr="C:\Documents and Settings\uzivatel\Local Settings\Temporary Internet Files\Content.IE5\LFEJO2FM\MC9000882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658022"/>
            <a:ext cx="1944216" cy="1229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uzivatel\Local Settings\Temporary Internet Files\Content.IE5\P5FF55ND\MP90032106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5636" y="4195320"/>
            <a:ext cx="1304544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uzivatel\Local Settings\Temporary Internet Files\Content.IE5\M85UPSMB\MP90043305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3226" y="4350650"/>
            <a:ext cx="1104941" cy="1655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7468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1408" y="956830"/>
            <a:ext cx="4464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Chemicky čisté látky: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3074" name="Picture 2" descr="C:\Documents and Settings\uzivatel\Local Settings\Temporary Internet Files\Content.IE5\78037F4B\MC9002923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7086"/>
            <a:ext cx="1440160" cy="1376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61408" y="1685462"/>
            <a:ext cx="8712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látky, které se skládají jen z jedné složky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2780928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Př.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2780928"/>
            <a:ext cx="8002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d</a:t>
            </a:r>
            <a:r>
              <a:rPr lang="cs-CZ" sz="2800" dirty="0" smtClean="0">
                <a:latin typeface="Arial Black" pitchFamily="34" charset="0"/>
              </a:rPr>
              <a:t>estilovaná voda, kyslík, vodík, železo…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7964" y="3684699"/>
            <a:ext cx="880641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vyznačují se charakteristickými hodnotami fyzikálních veličin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3075" name="Picture 3" descr="C:\Documents and Settings\uzivatel\Local Settings\Temporary Internet Files\Content.IE5\GJ3DW4NG\MP90038769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655" y="4822305"/>
            <a:ext cx="1828800" cy="1304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uzivatel\Local Settings\Temporary Internet Files\Content.IE5\F2B0RZM8\MC9003119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2418" y="4891495"/>
            <a:ext cx="1826971" cy="1235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uzivatel\Local Settings\Temporary Internet Files\Content.IE5\SZJ0W32Y\MP90028990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438106"/>
            <a:ext cx="1251817" cy="1882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0921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1566"/>
            <a:ext cx="3600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Rozdělení směsí: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4099" name="Picture 3" descr="C:\Documents and Settings\uzivatel\Local Settings\Temporary Internet Files\Content.IE5\04QGAJ96\MC9002335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60648"/>
            <a:ext cx="1512168" cy="1392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3568" y="930807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různorodé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95144" y="1454027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stejnorodé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1914" y="2268135"/>
            <a:ext cx="63550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Různorodé směsi </a:t>
            </a:r>
            <a:r>
              <a:rPr lang="cs-CZ" sz="2800" dirty="0" smtClean="0">
                <a:latin typeface="Arial Black" pitchFamily="34" charset="0"/>
              </a:rPr>
              <a:t>(heterogenní):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81914" y="2826287"/>
            <a:ext cx="854021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složky v nich vidíme pouhým okem, lupou nebo mikroskopem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4100" name="Picture 4" descr="C:\Documents and Settings\uzivatel\Local Settings\Temporary Internet Files\Content.IE5\SZJ0W32Y\MC90044178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757018"/>
            <a:ext cx="1587624" cy="1587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uzivatel\Local Settings\Temporary Internet Files\Content.IE5\ODPEFLRB\MC90015080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5039053"/>
            <a:ext cx="1242528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Documents and Settings\uzivatel\Local Settings\Temporary Internet Files\Content.IE5\LFEJO2FM\MP90040130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0054" y="5096573"/>
            <a:ext cx="1734696" cy="1156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Documents and Settings\uzivatel\Local Settings\Temporary Internet Files\Content.IE5\Q25QEBUC\MP90040060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811" y="4780505"/>
            <a:ext cx="1110364" cy="1388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23528" y="4077072"/>
            <a:ext cx="10045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Př.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43607" y="4077072"/>
            <a:ext cx="79531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z</a:t>
            </a:r>
            <a:r>
              <a:rPr lang="cs-CZ" sz="2800" dirty="0" smtClean="0">
                <a:latin typeface="Arial Black" pitchFamily="34" charset="0"/>
              </a:rPr>
              <a:t>eleninová polévka, pivo, voda a olej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6292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7930" y="476672"/>
            <a:ext cx="62902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Stejnorodé směsi </a:t>
            </a:r>
            <a:r>
              <a:rPr lang="cs-CZ" sz="2800" dirty="0" smtClean="0">
                <a:latin typeface="Arial Black" pitchFamily="34" charset="0"/>
              </a:rPr>
              <a:t>(homogenní) 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09257" y="1295762"/>
            <a:ext cx="68407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složky v nich nevidíme pouhým okem ani pod mikroskopem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7930" y="2638218"/>
            <a:ext cx="889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Př.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04577" y="2638218"/>
            <a:ext cx="6912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č</a:t>
            </a:r>
            <a:r>
              <a:rPr lang="cs-CZ" sz="2800" dirty="0" smtClean="0">
                <a:latin typeface="Arial Black" pitchFamily="34" charset="0"/>
              </a:rPr>
              <a:t>istý vzduch, čaj, rozpustná káva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5123" name="Picture 3" descr="C:\Documents and Settings\uzivatel\Local Settings\Temporary Internet Files\Content.IE5\HV1HF528\MP90042303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193481"/>
            <a:ext cx="1912527" cy="1912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Documents and Settings\uzivatel\Local Settings\Temporary Internet Files\Content.IE5\Q25QEBUC\MP90038672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930" y="3401961"/>
            <a:ext cx="2152836" cy="1535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Documents and Settings\uzivatel\Local Settings\Temporary Internet Files\Content.IE5\HV1HF528\MC9004132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43" y="3430340"/>
            <a:ext cx="1955548" cy="1719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1840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K procvičení: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LFEJO2FM\MC900440424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18891"/>
            <a:ext cx="1827886" cy="150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1727230"/>
            <a:ext cx="65527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1) Vyber chemicky čisté látky: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61882" y="2492896"/>
            <a:ext cx="777686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d</a:t>
            </a:r>
            <a:r>
              <a:rPr lang="cs-CZ" sz="2800" dirty="0" smtClean="0">
                <a:latin typeface="Arial Black" pitchFamily="34" charset="0"/>
              </a:rPr>
              <a:t>estilovaná voda, hliník, olej na vodě, železo, vzduch, minerální voda, zlato, malta, krev, voda se sirupem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1882" y="4293096"/>
            <a:ext cx="637035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d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estilovaná voda, hliník, železo, zlato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7" name="Picture 2" descr="C:\Documents and Settings\uzivatel\Local Settings\Temporary Internet Files\Content.IE5\F2B0RZM8\MC9003357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7342" y="4941168"/>
            <a:ext cx="1445871" cy="1214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1730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764704"/>
            <a:ext cx="46805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2) Doplň složky směsí: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0" name="Picture 2" descr="C:\Documents and Settings\uzivatel\Local Settings\Temporary Internet Files\Content.IE5\Q25QEBUC\MP90040955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510022"/>
            <a:ext cx="1800200" cy="1201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1965350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krev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3733" y="2996952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vzduch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1" y="4122658"/>
            <a:ext cx="14401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bronz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5229200"/>
            <a:ext cx="10879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čaj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23853" y="1831249"/>
            <a:ext cx="764258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k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revní plazma, červené a bílé krvinky, krevní destičky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835696" y="2980051"/>
            <a:ext cx="713073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d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usík, kyslík, oxid uhličitý a ostatní plyny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835696" y="4122658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m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ěď a cín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547664" y="5229200"/>
            <a:ext cx="47525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s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áček čaje, voda, cukr, </a:t>
            </a:r>
          </a:p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citrón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2051" name="Picture 3" descr="C:\Documents and Settings\uzivatel\Local Settings\Temporary Internet Files\Content.IE5\I52SZBGL\MC900424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384269"/>
            <a:ext cx="1827659" cy="1792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1747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8" grpId="0"/>
      <p:bldP spid="10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340767"/>
            <a:ext cx="81719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Mgr. ŠIBOR, J. Ph.D., Mgr. PLUCKOVÁ, I. Ph.D., Mgr. Mach, J. Chemie pro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8. </a:t>
            </a:r>
            <a:r>
              <a:rPr lang="cs-CZ" dirty="0">
                <a:latin typeface="Calibri" pitchFamily="34" charset="0"/>
                <a:cs typeface="Calibri" pitchFamily="34" charset="0"/>
              </a:rPr>
              <a:t>ročník - Úvod do obecné a anorganické chemie,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1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vyd. Brno: Nová škola, s. r. o.,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2010. </a:t>
            </a:r>
            <a:r>
              <a:rPr lang="cs-CZ" dirty="0">
                <a:latin typeface="Calibri" pitchFamily="34" charset="0"/>
                <a:cs typeface="Calibri" pitchFamily="34" charset="0"/>
              </a:rPr>
              <a:t>ISBN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9788072891337. s. 12, 13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548680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Zdroje: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02789" y="2636912"/>
            <a:ext cx="35051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  <a:hlinkClick r:id="rId2"/>
              </a:rPr>
              <a:t>www.office.microsoft.com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7087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185</TotalTime>
  <Words>469</Words>
  <Application>Microsoft Office PowerPoint</Application>
  <PresentationFormat>Předvádění na obrazovce (4:3)</PresentationFormat>
  <Paragraphs>65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 Krásná</dc:creator>
  <cp:lastModifiedBy>EU12</cp:lastModifiedBy>
  <cp:revision>22</cp:revision>
  <dcterms:created xsi:type="dcterms:W3CDTF">2012-09-21T18:37:16Z</dcterms:created>
  <dcterms:modified xsi:type="dcterms:W3CDTF">2013-01-02T18:13:51Z</dcterms:modified>
</cp:coreProperties>
</file>