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DCD9B-A938-4DCB-B0E5-A0627CCDAFA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7C24C-D0A2-4745-9533-3A4F9BAF2A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DCD9B-A938-4DCB-B0E5-A0627CCDAFA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7C24C-D0A2-4745-9533-3A4F9BAF2A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DCD9B-A938-4DCB-B0E5-A0627CCDAFA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7C24C-D0A2-4745-9533-3A4F9BAF2A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DCD9B-A938-4DCB-B0E5-A0627CCDAFA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7C24C-D0A2-4745-9533-3A4F9BAF2A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DCD9B-A938-4DCB-B0E5-A0627CCDAFA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7C24C-D0A2-4745-9533-3A4F9BAF2A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DCD9B-A938-4DCB-B0E5-A0627CCDAFA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7C24C-D0A2-4745-9533-3A4F9BAF2A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DCD9B-A938-4DCB-B0E5-A0627CCDAFA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7C24C-D0A2-4745-9533-3A4F9BAF2A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DCD9B-A938-4DCB-B0E5-A0627CCDAFA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7C24C-D0A2-4745-9533-3A4F9BAF2A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DCD9B-A938-4DCB-B0E5-A0627CCDAFA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7C24C-D0A2-4745-9533-3A4F9BAF2A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DCD9B-A938-4DCB-B0E5-A0627CCDAFA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7C24C-D0A2-4745-9533-3A4F9BAF2A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DCD9B-A938-4DCB-B0E5-A0627CCDAFA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7C24C-D0A2-4745-9533-3A4F9BAF2A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2ADCD9B-A938-4DCB-B0E5-A0627CCDAFA2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77C24C-D0A2-4745-9533-3A4F9BAF2A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43608" y="1556792"/>
            <a:ext cx="763284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Různorodé směsi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2. 10. 2012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VY_32_INOVACE_56_PK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1640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809" y="5486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Anotace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3235" y="938461"/>
            <a:ext cx="80006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ročníku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různorodé směsi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a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Postupná animace při výkladu učiva slouží k lepšímu zapojení  žáků do vyučovací hodiny. Úkoly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k procvičení  mohou sloužit jako samostatná práce nebo jako domácí úkol. Jsou doplněny výsledky.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141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7992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ročníku. Žáci ocenili prezentaci, která vedla k názornějšímu vysvětlení učiva.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Na základě praktických ukázek byli </a:t>
            </a:r>
            <a:r>
              <a:rPr lang="cs-CZ" dirty="0">
                <a:latin typeface="Calibri" pitchFamily="34" charset="0"/>
                <a:cs typeface="Calibri" pitchFamily="34" charset="0"/>
              </a:rPr>
              <a:t>seznámeni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se základními druhy různorodých směsí.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 byly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použity jako samostatná práce na konci vyučovací hodiny. Některým žákům dělaly problémy nové pojmy.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374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268760"/>
            <a:ext cx="48965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Arial Black" pitchFamily="34" charset="0"/>
              </a:rPr>
              <a:t>Různorodé</a:t>
            </a:r>
            <a:endParaRPr lang="cs-CZ" sz="6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79912" y="2852936"/>
            <a:ext cx="30243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Arial Black" pitchFamily="34" charset="0"/>
              </a:rPr>
              <a:t>směsi</a:t>
            </a:r>
            <a:endParaRPr lang="cs-CZ" sz="6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HV1HF528\MC900234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7" y="423249"/>
            <a:ext cx="2045606" cy="1709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ODPEFLRB\MC9002503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31525"/>
            <a:ext cx="1961584" cy="156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F2B0RZM8\MC9002157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154329"/>
            <a:ext cx="1984224" cy="172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9676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uzivatel\Local Settings\Temporary Internet Files\Content.IE5\F2B0RZM8\MC900198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32656"/>
            <a:ext cx="1802705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667584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Různorodé směsi dělíme na: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Suspenze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směs nerozpuštěné pevné látky a kapaliny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501008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350100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oda a písek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4221088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t</a:t>
            </a:r>
            <a:r>
              <a:rPr lang="cs-CZ" sz="2800" dirty="0" smtClean="0">
                <a:latin typeface="Arial Black" pitchFamily="34" charset="0"/>
              </a:rPr>
              <a:t>urecká káva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90929" y="4941168"/>
            <a:ext cx="1248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krev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5576789"/>
            <a:ext cx="35643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řída ve vodě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1" name="Picture 3" descr="C:\Documents and Settings\uzivatel\Local Settings\Temporary Internet Files\Content.IE5\M85UPSMB\MP9004230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004" y="3561337"/>
            <a:ext cx="1476164" cy="1476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uzivatel\Local Settings\Temporary Internet Files\Content.IE5\78037F4B\MC900433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918034"/>
            <a:ext cx="2304256" cy="153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6012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Emulze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SZJ0W32Y\MC9003797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32656"/>
            <a:ext cx="1661465" cy="1917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775422"/>
            <a:ext cx="65527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směs dvou kapalin, kdy jedna kapalina je rozptýlena ve druhé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429000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3501008"/>
            <a:ext cx="24842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oda a olej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4221088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r</a:t>
            </a:r>
            <a:r>
              <a:rPr lang="cs-CZ" sz="2800" dirty="0" smtClean="0">
                <a:latin typeface="Arial Black" pitchFamily="34" charset="0"/>
              </a:rPr>
              <a:t>opa a voda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63903" y="4941168"/>
            <a:ext cx="17218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mléko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15690" y="5714695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rém na opalování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5" name="Picture 3" descr="C:\Documents and Settings\uzivatel\Local Settings\Temporary Internet Files\Content.IE5\I52SZBGL\MC9004281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016" y="4447986"/>
            <a:ext cx="1736725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uzivatel\Local Settings\Temporary Internet Files\Content.IE5\04QGAJ96\MC9000364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532738"/>
            <a:ext cx="1692554" cy="982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4569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uzivatel\Local Settings\Temporary Internet Files\Content.IE5\I52SZBGL\MP9004243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32656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62068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c)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Pěna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240607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směs plynné látky rozptýlené v kapalné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501008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37071" y="3501008"/>
            <a:ext cx="29308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m</a:t>
            </a:r>
            <a:r>
              <a:rPr lang="cs-CZ" sz="2800" dirty="0" smtClean="0">
                <a:latin typeface="Arial Black" pitchFamily="34" charset="0"/>
              </a:rPr>
              <a:t>ýdlo a voda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37071" y="4293096"/>
            <a:ext cx="26428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j</a:t>
            </a:r>
            <a:r>
              <a:rPr lang="cs-CZ" sz="2800" dirty="0" smtClean="0">
                <a:latin typeface="Arial Black" pitchFamily="34" charset="0"/>
              </a:rPr>
              <a:t>ar a voda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37071" y="5157192"/>
            <a:ext cx="2426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šlehačka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099" name="Picture 3" descr="C:\Documents and Settings\uzivatel\Local Settings\Temporary Internet Files\Content.IE5\HV1HF528\MC9000129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3246" y="3413898"/>
            <a:ext cx="1649041" cy="174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uzivatel\Local Settings\Temporary Internet Files\Content.IE5\78037F4B\MC9002149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3808" y="4011259"/>
            <a:ext cx="1136284" cy="2107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29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d)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Aerosol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5123" name="Picture 3" descr="C:\Documents and Settings\uzivatel\Local Settings\Temporary Internet Files\Content.IE5\Q25QEBUC\MP9001753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269650"/>
            <a:ext cx="2258699" cy="151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1543" y="1905810"/>
            <a:ext cx="874135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směs kapalné látky rozptýlené v látce plynné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71359" y="249289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mlha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543" y="3178340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98603" y="3141802"/>
            <a:ext cx="75068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m</a:t>
            </a:r>
            <a:r>
              <a:rPr lang="cs-CZ" sz="2800" dirty="0" smtClean="0">
                <a:latin typeface="Arial Black" pitchFamily="34" charset="0"/>
              </a:rPr>
              <a:t>raky na obloze, voňavka ve vzduchu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543" y="4149080"/>
            <a:ext cx="874135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směs pevné látky rozptýlené v látce plynné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10943" y="491023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dým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3673" y="5574795"/>
            <a:ext cx="9502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33629" y="5574795"/>
            <a:ext cx="29665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rach na ulici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5124" name="Picture 4" descr="C:\Documents and Settings\uzivatel\Local Settings\Temporary Internet Files\Content.IE5\I52SZBGL\MP9004013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3437" y="5260566"/>
            <a:ext cx="1728192" cy="1151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04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5340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6146" name="Picture 2" descr="C:\Documents and Settings\uzivatel\Local Settings\Temporary Internet Files\Content.IE5\HV1HF528\MC9004377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02539"/>
            <a:ext cx="1359663" cy="1686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337946"/>
            <a:ext cx="63367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1) Jak se nazývá směs, která vznikne při: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957" y="2488036"/>
            <a:ext cx="54321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 mytí nádobí saponátem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356" y="3429000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 přípravě turecké kávy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355" y="4437112"/>
            <a:ext cx="57788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c) přípravě salátové zálivky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3356" y="5373216"/>
            <a:ext cx="59228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d) zametání listí a nečistot na chodníku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2396645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pěna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3429000"/>
            <a:ext cx="22957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suspenze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85204" y="443711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emulze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92927" y="5404048"/>
            <a:ext cx="3104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a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erosol - dým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5535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90053"/>
            <a:ext cx="64087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2) Odpověz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Ano/Ne</a:t>
            </a:r>
            <a:r>
              <a:rPr lang="cs-CZ" sz="2800" dirty="0" smtClean="0">
                <a:latin typeface="Arial Black" pitchFamily="34" charset="0"/>
              </a:rPr>
              <a:t> a z písmen slož název jednoho typu směsí: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Q25QEBUC\MP9004088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4664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496" y="2570425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 hoření je chemický děj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80112" y="1940984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Ano           Ne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2570425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E		 S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333" y="3212976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 pitná voda není směs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8064" y="3191433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    L              M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242" y="3822694"/>
            <a:ext cx="56338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c) měřením zjistíme hustotu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16893" y="382269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U		 V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496" y="4437112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d) chemie je přírodní věda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3289" y="4356815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L              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496" y="5085184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e) mléko je př. suspenze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5085184"/>
            <a:ext cx="30915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  S		   Z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499" y="5714693"/>
            <a:ext cx="52925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f) krev je </a:t>
            </a:r>
            <a:r>
              <a:rPr lang="cs-CZ" sz="2800" dirty="0" err="1" smtClean="0">
                <a:latin typeface="Arial Black" pitchFamily="34" charset="0"/>
              </a:rPr>
              <a:t>chem.čistá</a:t>
            </a:r>
            <a:r>
              <a:rPr lang="cs-CZ" sz="2800" dirty="0" smtClean="0">
                <a:latin typeface="Arial Black" pitchFamily="34" charset="0"/>
              </a:rPr>
              <a:t> látka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75297" y="5714693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              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73063" y="1844824"/>
            <a:ext cx="21242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EMULZE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605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340767"/>
            <a:ext cx="8171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 - Úvod do obecné a anorganické chemie,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vyd. Brno: Nová škola, s. r. o.,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2010.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ISBN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9788072891337. s. 13 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2789" y="2636912"/>
            <a:ext cx="3505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90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180</TotalTime>
  <Words>448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EU12</cp:lastModifiedBy>
  <cp:revision>21</cp:revision>
  <dcterms:created xsi:type="dcterms:W3CDTF">2012-09-27T07:49:39Z</dcterms:created>
  <dcterms:modified xsi:type="dcterms:W3CDTF">2013-01-02T18:14:25Z</dcterms:modified>
</cp:coreProperties>
</file>