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863EB7-BB2E-480E-9A73-788CEEE1BC5B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9406A7-AA6A-4437-9926-BE702F215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904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9406A7-AA6A-4437-9926-BE702F2156F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00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3AB3D4-2623-4747-842B-19C30D4DE37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1226E0-59D2-449F-8DE5-80ABB9826D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Stejnorodé směsi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6. 10.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VY_32_INOVACE_57_PK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85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235" y="938461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stejnorodé směsi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 základními pojmy rozpustnost , rozpouštědlo, roztoky a jejich dělení.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použity jako samostatná práce na konci vyučovací hodiny a byla žáky zvládnuta dobře.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900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1242" y="908720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Stejnorodé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348880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směsi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P9003854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281" y="608665"/>
            <a:ext cx="1709289" cy="239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I52SZBGL\MC900325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15" y="2242092"/>
            <a:ext cx="1324966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M85UPSMB\MP9004331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69160"/>
            <a:ext cx="2808312" cy="1497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M85UPSMB\MP9004331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747" y="4413342"/>
            <a:ext cx="1951598" cy="130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89980" y="3563660"/>
            <a:ext cx="3394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(roztoky)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2940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7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Rozdělení stejnorodých směsí podle skupenství: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HV1HF528\MP9004023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296778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2492896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evné - </a:t>
            </a:r>
            <a:r>
              <a:rPr lang="cs-CZ" sz="2800" dirty="0" smtClean="0">
                <a:latin typeface="Arial Black" pitchFamily="34" charset="0"/>
              </a:rPr>
              <a:t>slitiny kovů, např.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bronz, mosaz …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5251" y="3702116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b</a:t>
            </a:r>
            <a:r>
              <a:rPr lang="cs-CZ" sz="2800" dirty="0" smtClean="0">
                <a:latin typeface="Arial Black" pitchFamily="34" charset="0"/>
              </a:rPr>
              <a:t>)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kapalné </a:t>
            </a:r>
            <a:r>
              <a:rPr lang="cs-CZ" sz="2800" dirty="0" smtClean="0">
                <a:latin typeface="Arial Black" pitchFamily="34" charset="0"/>
              </a:rPr>
              <a:t>– např.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cukr ve vodě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034" y="4941168"/>
            <a:ext cx="4999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plynné</a:t>
            </a:r>
            <a:r>
              <a:rPr lang="cs-CZ" sz="2800" dirty="0" smtClean="0">
                <a:latin typeface="Arial Black" pitchFamily="34" charset="0"/>
              </a:rPr>
              <a:t> – např.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vzduch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9" name="Picture 5" descr="C:\Documents and Settings\uzivatel\Local Settings\Temporary Internet Files\Content.IE5\M85UPSMB\MC9003843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820570" cy="145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698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676" y="62068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Roztok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I52SZBGL\MP9004088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320791" cy="198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620688"/>
            <a:ext cx="51514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e stejnorodá směs složená z rozpouštědla a rozpuštěné látky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2005683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značka pro roztok je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6242948" y="2136488"/>
            <a:ext cx="228600" cy="261610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201596" y="2082627"/>
                <a:ext cx="3113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1596" y="2082627"/>
                <a:ext cx="31130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40660" y="3019566"/>
            <a:ext cx="2847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Rozpouštědlo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02219" y="3027263"/>
            <a:ext cx="59622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e kapalina, ve které rozpouštím látku, např.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voda, líh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234" y="4941168"/>
            <a:ext cx="3783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Rozpuštěná látka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941168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e látka, kterou rozpouštím, např.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cukr, sůl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HV1HF528\MC900300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822" y="4256003"/>
            <a:ext cx="1162281" cy="94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22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265091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Rozpustnost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HV1HF528\MP9001826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1368152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1602" y="2482142"/>
            <a:ext cx="87108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e největší množství látky, které se rozpustí ve 100 g rozpouštědla při určité teplotě a tlaku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1602" y="4293096"/>
            <a:ext cx="8710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urychlíme např.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mícháním, zahříváním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uzivatel\Local Settings\Temporary Internet Files\Content.IE5\I52SZBGL\MC900319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987" y="5013176"/>
            <a:ext cx="1103890" cy="139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uzivatel\Local Settings\Temporary Internet Files\Content.IE5\P5FF55ND\MC9003516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976" y="4991579"/>
            <a:ext cx="1152128" cy="128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94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Rozdělení roztoků podle množství rozpuštěné látky: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5718" y="2420888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asycené</a:t>
            </a:r>
            <a:r>
              <a:rPr lang="cs-CZ" sz="2800" dirty="0" smtClean="0">
                <a:latin typeface="Arial Black" pitchFamily="34" charset="0"/>
              </a:rPr>
              <a:t> – látka se v rozpouštědle při dané teplotě dále nerozpouští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635" y="3715763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nenasycené </a:t>
            </a:r>
            <a:r>
              <a:rPr lang="cs-CZ" sz="2800" dirty="0" smtClean="0">
                <a:latin typeface="Arial Black" pitchFamily="34" charset="0"/>
              </a:rPr>
              <a:t>– látka se v rozpouštědle při dané teplotě stále rozpouští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P5FF55ND\MP900399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982" y="416463"/>
            <a:ext cx="1388871" cy="173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uzivatel\Local Settings\Temporary Internet Files\Content.IE5\M85UPSMB\MP900406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620" y="5154892"/>
            <a:ext cx="2086752" cy="13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87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Jiné dělení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1164" y="2432757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zředěné</a:t>
            </a:r>
            <a:r>
              <a:rPr lang="cs-CZ" sz="2800" dirty="0" smtClean="0">
                <a:latin typeface="Arial Black" pitchFamily="34" charset="0"/>
              </a:rPr>
              <a:t> – obsahují malé množství rozpuštěné látky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1164" y="3861048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koncentrované</a:t>
            </a:r>
            <a:r>
              <a:rPr lang="cs-CZ" sz="2800" dirty="0" smtClean="0">
                <a:latin typeface="Arial Black" pitchFamily="34" charset="0"/>
              </a:rPr>
              <a:t> – obsahují velké množství rozpuštěné látky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P5FF55ND\MC9002326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250" y="4149078"/>
            <a:ext cx="1601130" cy="243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uzivatel\Local Settings\Temporary Internet Files\Content.IE5\M85UPSMB\MP900401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503" y="332655"/>
            <a:ext cx="2808312" cy="187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uzivatel\Local Settings\Temporary Internet Files\Content.IE5\HV1HF528\MC9000131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444" y="5097564"/>
            <a:ext cx="1343293" cy="144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58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4132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7363"/>
            <a:ext cx="1800200" cy="140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340768"/>
            <a:ext cx="5904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1.Stejnorodá nebo různorodá směs?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566" y="278092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meruňkový kompot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726" y="356420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</a:t>
            </a:r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litina dural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3726" y="4361423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</a:t>
            </a:r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ořská voda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271" y="501317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d) ocet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271" y="5733256"/>
            <a:ext cx="44915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e) </a:t>
            </a:r>
            <a:r>
              <a:rPr lang="cs-CZ" sz="2800" dirty="0">
                <a:latin typeface="Arial Black" pitchFamily="34" charset="0"/>
              </a:rPr>
              <a:t>b</a:t>
            </a:r>
            <a:r>
              <a:rPr lang="cs-CZ" sz="2800" dirty="0" smtClean="0">
                <a:latin typeface="Arial Black" pitchFamily="34" charset="0"/>
              </a:rPr>
              <a:t>ramborový guláš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2798899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564209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4271570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99953" y="4947190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985720" y="5720805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HV1HF528\MC900411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04148"/>
            <a:ext cx="2228920" cy="1943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63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79619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2) Doplň text: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8662"/>
            <a:ext cx="1299460" cy="13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854" y="1700808"/>
            <a:ext cx="82122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Stejnorodé směsi dělíme podle skupenství na ………., ……….. a ………..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501008"/>
            <a:ext cx="82842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Roztok je ………… směs, která se skládá z ……………….. a …………….  ……….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537321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Nejčastějším rozpouštědlem je …….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14796" y="2651700"/>
            <a:ext cx="1225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pevné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265491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kapalné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654915"/>
            <a:ext cx="1441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plynné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87882" y="3167893"/>
            <a:ext cx="2208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stejnorodá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422303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rozpouštědla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442230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r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ozpuštěné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23664" y="442230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látky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19377" y="523739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voda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24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14, 16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2789" y="26369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58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139</TotalTime>
  <Words>469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18</cp:revision>
  <dcterms:created xsi:type="dcterms:W3CDTF">2012-09-27T18:46:58Z</dcterms:created>
  <dcterms:modified xsi:type="dcterms:W3CDTF">2013-01-02T18:15:01Z</dcterms:modified>
</cp:coreProperties>
</file>