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F6F66A-D58E-492A-A942-E7565064950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378925E-F239-4737-BA18-D4CCBDD9754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556792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Složení roztoků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9. 10.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VY_32_INOVACE_58_PK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42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235" y="938461"/>
            <a:ext cx="8000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složení roztoků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Postupná animace při výkladu učiva slouží k lepšímu zapojení  žáků do vyučovací hodiny.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3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 novou veličinou -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hmotnostní zlomek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 Žáci si při počítání zopakovali matematické učivo trojčlenka.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částečně použity jako samostatná práce na konci vyučovací hodiny  a částečně jako domácí úkol. Pokud jsem nechala žáky počítat s kalkulačkou, práci zvládli bez větších problémů</a:t>
            </a:r>
            <a:r>
              <a:rPr lang="cs-CZ" dirty="0">
                <a:latin typeface="Calibri" pitchFamily="34" charset="0"/>
                <a:cs typeface="Calibri" pitchFamily="34" charset="0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562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1136" y="1052736"/>
            <a:ext cx="39604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Složení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2973715"/>
            <a:ext cx="37444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roztoků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371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136" y="4081711"/>
            <a:ext cx="1811426" cy="148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P5FF55ND\MC9003970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08605"/>
            <a:ext cx="1868859" cy="186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I52SZBGL\MM90028529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38" y="673979"/>
            <a:ext cx="1865510" cy="1865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880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454" y="567540"/>
            <a:ext cx="65021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 výpočtu složení roztoků slouží veličina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hmotnostní zlomek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M85UPSMB\MC90044171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744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5454" y="1844824"/>
            <a:ext cx="17962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Značka: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67583" y="181002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w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3528" y="2780928"/>
                <a:ext cx="2448272" cy="720775"/>
              </a:xfrm>
              <a:prstGeom prst="rect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Arial Black" pitchFamily="34" charset="0"/>
                  </a:rPr>
                  <a:t>w(A)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m</m:t>
                        </m:r>
                        <m:r>
                          <a:rPr lang="cs-CZ" sz="2800" b="0" i="0" smtClean="0">
                            <a:latin typeface="Cambria Math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A</m:t>
                        </m:r>
                        <m:r>
                          <a:rPr lang="cs-CZ" sz="2800" b="0" i="0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m</m:t>
                        </m:r>
                      </m:den>
                    </m:f>
                  </m:oMath>
                </a14:m>
                <a:endParaRPr lang="cs-CZ" sz="2800" dirty="0">
                  <a:latin typeface="Arial Black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780928"/>
                <a:ext cx="2448272" cy="720775"/>
              </a:xfrm>
              <a:prstGeom prst="rect">
                <a:avLst/>
              </a:prstGeom>
              <a:blipFill rotWithShape="1">
                <a:blip r:embed="rId3"/>
                <a:stretch>
                  <a:fillRect l="-28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131840" y="2564904"/>
            <a:ext cx="5760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m(A) – hmotnost rozpuštěné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       látky v roztoku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3789040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 – hmotnost roztoku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4725144"/>
            <a:ext cx="9036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Hmotnostní zlomek </a:t>
            </a:r>
            <a:r>
              <a:rPr lang="cs-CZ" sz="2800" dirty="0" smtClean="0">
                <a:latin typeface="Arial Black" pitchFamily="34" charset="0"/>
              </a:rPr>
              <a:t>rozpuštěné látky v roztoku vypočítáme vydělením hmotnosti rozpuštěné látky a hmotnosti celého roztoku.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99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190451"/>
            <a:ext cx="67687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2 g soli rozpustíme ve 48 g vody. Jaký je hmotnostní zlomek soli v roztoku?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I52SZBGL\MP900386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0386"/>
            <a:ext cx="1751939" cy="118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79513" y="1760112"/>
            <a:ext cx="873671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10811" y="1988840"/>
                <a:ext cx="4224342" cy="9764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Arial Black" pitchFamily="34" charset="0"/>
                  </a:rPr>
                  <a:t>w(soli)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m</m:t>
                        </m:r>
                        <m:r>
                          <a:rPr lang="cs-CZ" sz="3600" b="0" i="0" smtClean="0">
                            <a:latin typeface="Cambria Math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soli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m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roztoku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800" dirty="0">
                  <a:latin typeface="Arial Black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811" y="1988840"/>
                <a:ext cx="4224342" cy="976486"/>
              </a:xfrm>
              <a:prstGeom prst="rect">
                <a:avLst/>
              </a:prstGeom>
              <a:blipFill rotWithShape="1">
                <a:blip r:embed="rId3"/>
                <a:stretch>
                  <a:fillRect l="-3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10811" y="3068960"/>
                <a:ext cx="3600400" cy="9491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Arial Black" pitchFamily="34" charset="0"/>
                  </a:rPr>
                  <a:t>w(soli)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0" smtClean="0">
                            <a:latin typeface="Cambria Math"/>
                          </a:rPr>
                          <m:t>2 </m:t>
                        </m:r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g</m:t>
                        </m:r>
                      </m:num>
                      <m:den>
                        <m:r>
                          <a:rPr lang="cs-CZ" sz="3600" b="0" i="0" smtClean="0">
                            <a:latin typeface="Cambria Math"/>
                          </a:rPr>
                          <m:t>2 </m:t>
                        </m:r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g</m:t>
                        </m:r>
                        <m:r>
                          <a:rPr lang="cs-CZ" sz="3600" b="0" i="0" smtClean="0">
                            <a:latin typeface="Cambria Math"/>
                          </a:rPr>
                          <m:t> + 48 </m:t>
                        </m:r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g</m:t>
                        </m:r>
                      </m:den>
                    </m:f>
                  </m:oMath>
                </a14:m>
                <a:endParaRPr lang="cs-CZ" sz="2800" dirty="0">
                  <a:latin typeface="Arial Black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811" y="3068960"/>
                <a:ext cx="3600400" cy="949171"/>
              </a:xfrm>
              <a:prstGeom prst="rect">
                <a:avLst/>
              </a:prstGeom>
              <a:blipFill rotWithShape="1">
                <a:blip r:embed="rId4"/>
                <a:stretch>
                  <a:fillRect l="-35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446" y="4193019"/>
                <a:ext cx="4752528" cy="8792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Arial Black" pitchFamily="34" charset="0"/>
                  </a:rPr>
                  <a:t>w(soli)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600" b="0" i="0" smtClean="0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sz="3200" dirty="0" smtClean="0">
                    <a:latin typeface="Arial Black" pitchFamily="34" charset="0"/>
                  </a:rPr>
                  <a:t> </a:t>
                </a:r>
                <a:r>
                  <a:rPr lang="cs-CZ" sz="2800" dirty="0" smtClean="0">
                    <a:latin typeface="Arial Black" pitchFamily="34" charset="0"/>
                  </a:rPr>
                  <a:t>= 0,04 = </a:t>
                </a:r>
                <a:r>
                  <a:rPr lang="cs-CZ" sz="2800" u="sng" dirty="0" smtClean="0">
                    <a:latin typeface="Arial Black" pitchFamily="34" charset="0"/>
                  </a:rPr>
                  <a:t>4%</a:t>
                </a:r>
                <a:endParaRPr lang="cs-CZ" sz="2800" u="sng" dirty="0">
                  <a:latin typeface="Arial Black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446" y="4193019"/>
                <a:ext cx="4752528" cy="879215"/>
              </a:xfrm>
              <a:prstGeom prst="rect">
                <a:avLst/>
              </a:prstGeom>
              <a:blipFill rotWithShape="1">
                <a:blip r:embed="rId5"/>
                <a:stretch>
                  <a:fillRect l="-2696" r="-2182" b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274317" y="5317391"/>
            <a:ext cx="84486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Hmotnostní zlomek soli v roztoku je 4 %.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0811" y="5928379"/>
            <a:ext cx="6421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(Roztok soli obsahuje 4 % soli.)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73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31086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Jiný způsob výpočtu -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trojčlenka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P5FF55ND\MC90040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60724"/>
            <a:ext cx="1509170" cy="138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340768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100 % ………………… 50 g roztoku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06084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x</a:t>
            </a:r>
            <a:r>
              <a:rPr lang="cs-CZ" sz="2800" dirty="0" smtClean="0">
                <a:latin typeface="Arial Black" pitchFamily="34" charset="0"/>
              </a:rPr>
              <a:t> % ………………….. 2 g soli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79512" y="2965594"/>
            <a:ext cx="878497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3" idx="1"/>
          </p:cNvCxnSpPr>
          <p:nvPr/>
        </p:nvCxnSpPr>
        <p:spPr>
          <a:xfrm flipV="1">
            <a:off x="179512" y="1602378"/>
            <a:ext cx="0" cy="8905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3" idx="3"/>
          </p:cNvCxnSpPr>
          <p:nvPr/>
        </p:nvCxnSpPr>
        <p:spPr>
          <a:xfrm flipV="1">
            <a:off x="6804248" y="1602378"/>
            <a:ext cx="0" cy="8905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81639" y="3140968"/>
                <a:ext cx="3110241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sz="3200" b="0" i="0" smtClean="0">
                              <a:latin typeface="Cambria Math"/>
                            </a:rPr>
                            <m:t>x</m:t>
                          </m:r>
                        </m:num>
                        <m:den>
                          <m:r>
                            <a:rPr lang="cs-CZ" sz="3200" b="0" i="0" smtClean="0">
                              <a:latin typeface="Cambria Math"/>
                            </a:rPr>
                            <m:t>100 </m:t>
                          </m:r>
                        </m:den>
                      </m:f>
                      <m:r>
                        <a:rPr lang="cs-CZ" sz="3200" b="0" i="0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0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200" b="0" i="0" smtClean="0">
                              <a:latin typeface="Cambria Math"/>
                            </a:rPr>
                            <m:t>50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639" y="3140968"/>
                <a:ext cx="3110241" cy="10175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79512" y="4343167"/>
                <a:ext cx="3672408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3200" b="0" i="0" smtClean="0">
                          <a:latin typeface="Cambria Math"/>
                        </a:rPr>
                        <m:t>x</m:t>
                      </m:r>
                      <m:r>
                        <a:rPr lang="cs-CZ" sz="3200" b="0" i="0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0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200" b="0" i="0" smtClean="0">
                              <a:latin typeface="Cambria Math"/>
                            </a:rPr>
                            <m:t>50</m:t>
                          </m:r>
                        </m:den>
                      </m:f>
                      <m:r>
                        <a:rPr lang="cs-CZ" sz="3200" b="0" i="0" smtClean="0">
                          <a:latin typeface="Cambria Math"/>
                        </a:rPr>
                        <m:t> . 100</m:t>
                      </m:r>
                    </m:oMath>
                  </m:oMathPara>
                </a14:m>
                <a:endParaRPr lang="cs-CZ" sz="3200" dirty="0">
                  <a:latin typeface="Arial Black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4343167"/>
                <a:ext cx="3672408" cy="101752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39552" y="5661248"/>
                <a:ext cx="216024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3200" b="0" i="0" u="sng" smtClean="0">
                          <a:latin typeface="Cambria Math"/>
                        </a:rPr>
                        <m:t>x</m:t>
                      </m:r>
                      <m:r>
                        <a:rPr lang="cs-CZ" sz="3200" b="0" i="0" u="sng" smtClean="0">
                          <a:latin typeface="Cambria Math"/>
                        </a:rPr>
                        <m:t>=4 %</m:t>
                      </m:r>
                    </m:oMath>
                  </m:oMathPara>
                </a14:m>
                <a:endParaRPr lang="cs-CZ" sz="3200" u="sng" dirty="0">
                  <a:latin typeface="Arial Black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661248"/>
                <a:ext cx="2160240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275856" y="566124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Roztok obsahuje 4 % soli.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90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510" y="332656"/>
            <a:ext cx="6805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 </a:t>
            </a:r>
            <a:r>
              <a:rPr lang="cs-CZ" sz="2800" dirty="0" smtClean="0">
                <a:latin typeface="Arial Black" pitchFamily="34" charset="0"/>
              </a:rPr>
              <a:t>Šálek kávy obsahuje 60 g 5 % roztoku cukru. Jaká je hmotnost cukru v kávě? 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P5FF55ND\MP900405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25053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23528" y="2245514"/>
            <a:ext cx="842493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3528" y="2420888"/>
                <a:ext cx="4320480" cy="9894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w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cukru</m:t>
                          </m:r>
                        </m:e>
                      </m:d>
                      <m:r>
                        <a:rPr lang="cs-CZ" sz="2800" b="0" i="0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m</m:t>
                          </m:r>
                          <m:r>
                            <a:rPr lang="cs-CZ" sz="2800" b="0" i="0" smtClean="0">
                              <a:latin typeface="Cambria Math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cukru</m:t>
                          </m:r>
                          <m:r>
                            <a:rPr lang="cs-CZ" sz="2800" b="0" i="0" smtClean="0">
                              <a:latin typeface="Cambria Math"/>
                            </a:rPr>
                            <m:t>)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m</m:t>
                          </m:r>
                          <m:r>
                            <a:rPr lang="cs-CZ" sz="2800" b="0" i="0" smtClean="0">
                              <a:latin typeface="Cambria Math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roztoku</m:t>
                          </m:r>
                          <m:r>
                            <a:rPr lang="cs-CZ" sz="2800" b="0" i="0" smtClean="0"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420888"/>
                <a:ext cx="4320480" cy="98943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46805" y="3488432"/>
                <a:ext cx="56886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m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cukru</m:t>
                          </m:r>
                        </m:e>
                      </m:d>
                      <m:r>
                        <a:rPr lang="cs-CZ" sz="2800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w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cukru</m:t>
                          </m:r>
                        </m:e>
                      </m:d>
                      <m:r>
                        <a:rPr lang="cs-CZ" sz="2800" b="0" i="0" smtClean="0">
                          <a:latin typeface="Cambria Math"/>
                        </a:rPr>
                        <m:t>.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m</m:t>
                      </m:r>
                      <m:r>
                        <a:rPr lang="cs-CZ" sz="2800" b="0" i="0" smtClean="0">
                          <a:latin typeface="Cambria Math"/>
                        </a:rPr>
                        <m:t>(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roztoku</m:t>
                      </m:r>
                      <m:r>
                        <a:rPr lang="cs-CZ" sz="2800" b="0" i="0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805" y="3488432"/>
                <a:ext cx="56886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24587" y="4157334"/>
                <a:ext cx="394335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m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cukru</m:t>
                          </m:r>
                        </m:e>
                      </m:d>
                      <m:r>
                        <a:rPr lang="cs-CZ" sz="2800" b="0" i="0" smtClean="0">
                          <a:latin typeface="Cambria Math"/>
                        </a:rPr>
                        <m:t>=0,05 . 60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587" y="4157334"/>
                <a:ext cx="394335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3528" y="4708405"/>
                <a:ext cx="27363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u="sng" smtClean="0">
                          <a:latin typeface="Cambria Math"/>
                        </a:rPr>
                        <m:t>m</m:t>
                      </m:r>
                      <m:d>
                        <m:dPr>
                          <m:ctrlPr>
                            <a:rPr lang="cs-CZ" sz="2800" b="0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 b="0" i="0" u="sng" smtClean="0">
                              <a:latin typeface="Cambria Math"/>
                            </a:rPr>
                            <m:t>cukru</m:t>
                          </m:r>
                        </m:e>
                      </m:d>
                      <m:r>
                        <a:rPr lang="cs-CZ" sz="2800" b="0" i="0" u="sng" smtClean="0">
                          <a:latin typeface="Cambria Math"/>
                        </a:rPr>
                        <m:t>=3 </m:t>
                      </m:r>
                      <m:r>
                        <m:rPr>
                          <m:sty m:val="p"/>
                        </m:rPr>
                        <a:rPr lang="cs-CZ" sz="2800" b="0" i="0" u="sng" smtClean="0">
                          <a:latin typeface="Cambria Math"/>
                        </a:rPr>
                        <m:t>g</m:t>
                      </m:r>
                    </m:oMath>
                  </m:oMathPara>
                </a14:m>
                <a:endParaRPr lang="cs-CZ" sz="2800" u="sng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708405"/>
                <a:ext cx="2736304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46805" y="5589240"/>
            <a:ext cx="4729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 kávě jsou 3 g cukru.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69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6146" name="Picture 2" descr="C:\Documents and Settings\uzivatel\Local Settings\Temporary Internet Files\Content.IE5\M85UPSMB\MP9004482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0300"/>
            <a:ext cx="1799236" cy="119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596342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1) Vyjádři hmotnostní zlomky procenty: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348880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0,08 =            b) 0.01 =	     c) 0,4 =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234888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8 %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234888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1 %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47882" y="2348880"/>
            <a:ext cx="1188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40 %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21297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2) Kolik g rozpuštěné látky</a:t>
            </a:r>
            <a:r>
              <a:rPr lang="cs-CZ" sz="36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je: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00506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ve 100 g  30 % roztoku: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797152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v 300 g 5 % roztoku: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652566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v 50 g 18 % roztoku: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400506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30 g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486916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15 g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565256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9 g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989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660" y="332461"/>
            <a:ext cx="69847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3) 15 g cukru rozpustíme ve 120 g vody. Jaký je hmotnostní zlomek cukru v roztoku?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7170" name="Picture 2" descr="C:\Documents and Settings\uzivatel\Local Settings\Temporary Internet Files\Content.IE5\I52SZBGL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088" y="332461"/>
            <a:ext cx="1512168" cy="159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660" y="3212976"/>
            <a:ext cx="87518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4) 8 g soli je rozpuštěno ve 400 g roztoku soli. Jaký je hmotnostní zlomek soli v roztoku?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1747841"/>
            <a:ext cx="15287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11,1 %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16570" y="475156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2 %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1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0053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5) Vyjádřete hmotnostní zlomky desetinným číslem: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8195" name="Picture 3" descr="C:\Documents and Settings\uzivatel\Local Settings\Temporary Internet Files\Content.IE5\HV1HF528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13018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5826" y="2060848"/>
            <a:ext cx="17298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a)6 % =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72372" y="206088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15 % =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206088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18 % =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206845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0,06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88596" y="208642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0,15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79100" y="2041645"/>
            <a:ext cx="1113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0,18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5827" y="3212976"/>
            <a:ext cx="799456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6) Vypočítej hmotnost soli, kterou byla osolena voda v hrnci. Hrnec obsahoval 160 g  2 % roztoku soli.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03371" y="4597971"/>
            <a:ext cx="1556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3,2 g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1993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731" y="4859581"/>
            <a:ext cx="1585865" cy="169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2051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2789" y="1484784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825749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307</TotalTime>
  <Words>570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30</cp:revision>
  <dcterms:created xsi:type="dcterms:W3CDTF">2012-10-05T15:42:06Z</dcterms:created>
  <dcterms:modified xsi:type="dcterms:W3CDTF">2013-01-02T18:15:42Z</dcterms:modified>
</cp:coreProperties>
</file>