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57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55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1"/>
  </p:notesMasterIdLst>
  <p:sldIdLst>
    <p:sldId id="330" r:id="rId2"/>
    <p:sldId id="331" r:id="rId3"/>
    <p:sldId id="293" r:id="rId4"/>
    <p:sldId id="257" r:id="rId5"/>
    <p:sldId id="295" r:id="rId6"/>
    <p:sldId id="258" r:id="rId7"/>
    <p:sldId id="296" r:id="rId8"/>
    <p:sldId id="259" r:id="rId9"/>
    <p:sldId id="297" r:id="rId10"/>
    <p:sldId id="261" r:id="rId11"/>
    <p:sldId id="298" r:id="rId12"/>
    <p:sldId id="262" r:id="rId13"/>
    <p:sldId id="299" r:id="rId14"/>
    <p:sldId id="263" r:id="rId15"/>
    <p:sldId id="300" r:id="rId16"/>
    <p:sldId id="264" r:id="rId17"/>
    <p:sldId id="301" r:id="rId18"/>
    <p:sldId id="294" r:id="rId19"/>
    <p:sldId id="329" r:id="rId20"/>
    <p:sldId id="265" r:id="rId21"/>
    <p:sldId id="303" r:id="rId22"/>
    <p:sldId id="266" r:id="rId23"/>
    <p:sldId id="328" r:id="rId24"/>
    <p:sldId id="291" r:id="rId25"/>
    <p:sldId id="305" r:id="rId26"/>
    <p:sldId id="268" r:id="rId27"/>
    <p:sldId id="307" r:id="rId28"/>
    <p:sldId id="269" r:id="rId29"/>
    <p:sldId id="306" r:id="rId30"/>
    <p:sldId id="280" r:id="rId31"/>
    <p:sldId id="310" r:id="rId32"/>
    <p:sldId id="270" r:id="rId33"/>
    <p:sldId id="308" r:id="rId34"/>
    <p:sldId id="271" r:id="rId35"/>
    <p:sldId id="309" r:id="rId36"/>
    <p:sldId id="272" r:id="rId37"/>
    <p:sldId id="311" r:id="rId38"/>
    <p:sldId id="324" r:id="rId39"/>
    <p:sldId id="312" r:id="rId40"/>
    <p:sldId id="274" r:id="rId41"/>
    <p:sldId id="313" r:id="rId42"/>
    <p:sldId id="281" r:id="rId43"/>
    <p:sldId id="314" r:id="rId44"/>
    <p:sldId id="283" r:id="rId45"/>
    <p:sldId id="315" r:id="rId46"/>
    <p:sldId id="284" r:id="rId47"/>
    <p:sldId id="316" r:id="rId48"/>
    <p:sldId id="285" r:id="rId49"/>
    <p:sldId id="323" r:id="rId50"/>
    <p:sldId id="286" r:id="rId51"/>
    <p:sldId id="318" r:id="rId52"/>
    <p:sldId id="287" r:id="rId53"/>
    <p:sldId id="319" r:id="rId54"/>
    <p:sldId id="292" r:id="rId55"/>
    <p:sldId id="320" r:id="rId56"/>
    <p:sldId id="289" r:id="rId57"/>
    <p:sldId id="321" r:id="rId58"/>
    <p:sldId id="327" r:id="rId59"/>
    <p:sldId id="322" r:id="rId6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3600"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FABDAC"/>
    <a:srgbClr val="FDE2DB"/>
    <a:srgbClr val="F45C32"/>
    <a:srgbClr val="CBFF39"/>
    <a:srgbClr val="008000"/>
    <a:srgbClr val="73CAFF"/>
    <a:srgbClr val="5DC1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83" autoAdjust="0"/>
    <p:restoredTop sz="94660"/>
  </p:normalViewPr>
  <p:slideViewPr>
    <p:cSldViewPr snapToObjects="1">
      <p:cViewPr>
        <p:scale>
          <a:sx n="65" d="100"/>
          <a:sy n="65" d="100"/>
        </p:scale>
        <p:origin x="-774" y="786"/>
      </p:cViewPr>
      <p:guideLst>
        <p:guide orient="horz" pos="2160"/>
        <p:guide pos="2903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196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638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cs typeface="+mn-cs"/>
              </a:defRPr>
            </a:lvl1pPr>
          </a:lstStyle>
          <a:p>
            <a:pPr>
              <a:defRPr/>
            </a:pPr>
            <a:fld id="{E9111995-637A-4CD2-800F-FD7394FEF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0C0FA4-0A4C-442C-894F-C3E69C0B3CED}" type="slidenum">
              <a:rPr lang="cs-CZ" smtClean="0">
                <a:cs typeface="Arial" charset="0"/>
              </a:rPr>
              <a:pPr/>
              <a:t>3</a:t>
            </a:fld>
            <a:endParaRPr lang="cs-CZ" smtClean="0">
              <a:cs typeface="Arial" charset="0"/>
            </a:endParaRPr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87FF72-E913-4A50-BD57-7B55D73E5F40}" type="slidenum">
              <a:rPr lang="cs-CZ" smtClean="0">
                <a:cs typeface="Arial" charset="0"/>
              </a:rPr>
              <a:pPr/>
              <a:t>4</a:t>
            </a:fld>
            <a:endParaRPr lang="cs-CZ" smtClean="0">
              <a:cs typeface="Arial" charset="0"/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B7C2CD-0A22-4B25-9B98-EB314676EA00}" type="slidenum">
              <a:rPr lang="cs-CZ" smtClean="0">
                <a:cs typeface="Arial" charset="0"/>
              </a:rPr>
              <a:pPr/>
              <a:t>5</a:t>
            </a:fld>
            <a:endParaRPr lang="cs-CZ" smtClean="0">
              <a:cs typeface="Arial" charset="0"/>
            </a:endParaRPr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A6ED81-D9DD-4518-BD6C-91FCB589D3A7}" type="slidenum">
              <a:rPr lang="cs-CZ" smtClean="0">
                <a:cs typeface="Arial" charset="0"/>
              </a:rPr>
              <a:pPr/>
              <a:t>6</a:t>
            </a:fld>
            <a:endParaRPr lang="cs-CZ" smtClean="0">
              <a:cs typeface="Arial" charset="0"/>
            </a:endParaRPr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D1AB3C-080B-4021-B7F0-0EAC8DF483BA}" type="slidenum">
              <a:rPr lang="cs-CZ" smtClean="0">
                <a:cs typeface="Arial" charset="0"/>
              </a:rPr>
              <a:pPr/>
              <a:t>7</a:t>
            </a:fld>
            <a:endParaRPr lang="cs-CZ" smtClean="0">
              <a:cs typeface="Arial" charset="0"/>
            </a:endParaRPr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47AD79C-D68D-4843-9096-DDD2A5FA0263}" type="slidenum">
              <a:rPr lang="cs-CZ" smtClean="0">
                <a:cs typeface="Arial" charset="0"/>
              </a:rPr>
              <a:pPr/>
              <a:t>8</a:t>
            </a:fld>
            <a:endParaRPr lang="cs-CZ" smtClean="0"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17F26D-C94E-4F54-A04A-D8B2F65E82E6}" type="slidenum">
              <a:rPr lang="cs-CZ" smtClean="0">
                <a:cs typeface="Arial" charset="0"/>
              </a:rPr>
              <a:pPr/>
              <a:t>9</a:t>
            </a:fld>
            <a:endParaRPr lang="cs-CZ" smtClean="0">
              <a:cs typeface="Arial" charset="0"/>
            </a:endParaRPr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90AAEC-572A-431C-BD55-9C67CCF7E9E0}" type="slidenum">
              <a:rPr lang="cs-CZ" smtClean="0">
                <a:cs typeface="Arial" charset="0"/>
              </a:rPr>
              <a:pPr/>
              <a:t>10</a:t>
            </a:fld>
            <a:endParaRPr lang="cs-CZ" smtClean="0">
              <a:cs typeface="Arial" charset="0"/>
            </a:endParaRPr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53A65F-1E29-408B-89CD-4970FC9FA750}" type="slidenum">
              <a:rPr lang="cs-CZ" smtClean="0">
                <a:cs typeface="Arial" charset="0"/>
              </a:rPr>
              <a:pPr/>
              <a:t>11</a:t>
            </a:fld>
            <a:endParaRPr lang="cs-CZ" smtClean="0">
              <a:cs typeface="Arial" charset="0"/>
            </a:endParaRPr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8B1CC4-11D3-4CCC-BE13-30FFA99DEB19}" type="slidenum">
              <a:rPr lang="cs-CZ" smtClean="0">
                <a:cs typeface="Arial" charset="0"/>
              </a:rPr>
              <a:pPr/>
              <a:t>12</a:t>
            </a:fld>
            <a:endParaRPr lang="cs-CZ" smtClean="0">
              <a:cs typeface="Arial" charset="0"/>
            </a:endParaRPr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FE1B584-6481-48DF-9664-D85E6268B8E8}" type="slidenum">
              <a:rPr lang="cs-CZ" smtClean="0">
                <a:cs typeface="Arial" charset="0"/>
              </a:rPr>
              <a:pPr/>
              <a:t>13</a:t>
            </a:fld>
            <a:endParaRPr lang="cs-CZ" smtClean="0">
              <a:cs typeface="Arial" charset="0"/>
            </a:endParaRPr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E44C040-79A8-4867-9D82-0D8B2F149881}" type="slidenum">
              <a:rPr lang="cs-CZ" smtClean="0">
                <a:cs typeface="Arial" charset="0"/>
              </a:rPr>
              <a:pPr/>
              <a:t>14</a:t>
            </a:fld>
            <a:endParaRPr lang="cs-CZ" smtClean="0">
              <a:cs typeface="Arial" charset="0"/>
            </a:endParaRPr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C2AFD5-78A1-43D6-90E2-139FC5914B81}" type="slidenum">
              <a:rPr lang="cs-CZ" smtClean="0">
                <a:cs typeface="Arial" charset="0"/>
              </a:rPr>
              <a:pPr/>
              <a:t>15</a:t>
            </a:fld>
            <a:endParaRPr lang="cs-CZ" smtClean="0">
              <a:cs typeface="Arial" charset="0"/>
            </a:endParaRPr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FE80D76-AF5B-4D6F-A2F5-3C55F41DD0D4}" type="slidenum">
              <a:rPr lang="cs-CZ" smtClean="0">
                <a:cs typeface="Arial" charset="0"/>
              </a:rPr>
              <a:pPr/>
              <a:t>16</a:t>
            </a:fld>
            <a:endParaRPr lang="cs-CZ" smtClean="0">
              <a:cs typeface="Arial" charset="0"/>
            </a:endParaRPr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87668B-87A0-4684-B2BD-ED4A7353CD20}" type="slidenum">
              <a:rPr lang="cs-CZ" smtClean="0">
                <a:cs typeface="Arial" charset="0"/>
              </a:rPr>
              <a:pPr/>
              <a:t>17</a:t>
            </a:fld>
            <a:endParaRPr lang="cs-CZ" smtClean="0">
              <a:cs typeface="Arial" charset="0"/>
            </a:endParaRPr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62F7E38-FF27-48BB-991A-FA0879D2056B}" type="slidenum">
              <a:rPr lang="cs-CZ" smtClean="0">
                <a:cs typeface="Arial" charset="0"/>
              </a:rPr>
              <a:pPr/>
              <a:t>18</a:t>
            </a:fld>
            <a:endParaRPr lang="cs-CZ" smtClean="0">
              <a:cs typeface="Arial" charset="0"/>
            </a:endParaRPr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0D8B84C6-942F-4726-A1CE-F2641CBAFC76}" type="slidenum">
              <a:rPr lang="cs-CZ" sz="1200" b="0"/>
              <a:pPr algn="r"/>
              <a:t>19</a:t>
            </a:fld>
            <a:endParaRPr lang="cs-CZ" sz="1200" b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E88395-D8F5-4A94-8032-61503D6E71BC}" type="slidenum">
              <a:rPr lang="cs-CZ" smtClean="0">
                <a:cs typeface="Arial" charset="0"/>
              </a:rPr>
              <a:pPr/>
              <a:t>20</a:t>
            </a:fld>
            <a:endParaRPr lang="cs-CZ" smtClean="0">
              <a:cs typeface="Arial" charset="0"/>
            </a:endParaRPr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EE2E7B-4B2A-412B-8F83-BE9924776DAD}" type="slidenum">
              <a:rPr lang="cs-CZ" smtClean="0">
                <a:cs typeface="Arial" charset="0"/>
              </a:rPr>
              <a:pPr/>
              <a:t>21</a:t>
            </a:fld>
            <a:endParaRPr lang="cs-CZ" smtClean="0">
              <a:cs typeface="Arial" charset="0"/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9DDD38-85E7-40A6-B6AA-23CC1538AFB1}" type="slidenum">
              <a:rPr lang="cs-CZ" smtClean="0">
                <a:cs typeface="Arial" charset="0"/>
              </a:rPr>
              <a:pPr/>
              <a:t>22</a:t>
            </a:fld>
            <a:endParaRPr lang="cs-CZ" smtClean="0">
              <a:cs typeface="Arial" charset="0"/>
            </a:endParaRPr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563B5ABC-9BAF-48AE-80A0-83132C016FA7}" type="slidenum">
              <a:rPr lang="cs-CZ" sz="1200" b="0"/>
              <a:pPr algn="r"/>
              <a:t>23</a:t>
            </a:fld>
            <a:endParaRPr lang="cs-CZ" sz="1200" b="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CEC8802-19BF-45C4-AFDF-015538250028}" type="slidenum">
              <a:rPr lang="cs-CZ" smtClean="0">
                <a:cs typeface="Arial" charset="0"/>
              </a:rPr>
              <a:pPr/>
              <a:t>24</a:t>
            </a:fld>
            <a:endParaRPr lang="cs-CZ" smtClean="0">
              <a:cs typeface="Arial" charset="0"/>
            </a:endParaRPr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6AC08F-C688-4DF7-B1F6-B3C943BB58B0}" type="slidenum">
              <a:rPr lang="cs-CZ" smtClean="0">
                <a:cs typeface="Arial" charset="0"/>
              </a:rPr>
              <a:pPr/>
              <a:t>25</a:t>
            </a:fld>
            <a:endParaRPr lang="cs-CZ" smtClean="0">
              <a:cs typeface="Arial" charset="0"/>
            </a:endParaRPr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C2295A-3488-4F06-9FB8-33CA8203761B}" type="slidenum">
              <a:rPr lang="cs-CZ" smtClean="0">
                <a:cs typeface="Arial" charset="0"/>
              </a:rPr>
              <a:pPr/>
              <a:t>26</a:t>
            </a:fld>
            <a:endParaRPr lang="cs-CZ" smtClean="0">
              <a:cs typeface="Arial" charset="0"/>
            </a:endParaRPr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78DDAA-DE89-48C2-9927-07C3568FBD9C}" type="slidenum">
              <a:rPr lang="cs-CZ" smtClean="0">
                <a:cs typeface="Arial" charset="0"/>
              </a:rPr>
              <a:pPr/>
              <a:t>27</a:t>
            </a:fld>
            <a:endParaRPr lang="cs-CZ" smtClean="0">
              <a:cs typeface="Arial" charset="0"/>
            </a:endParaRPr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77DFD7-BB77-4ACC-B31E-7908CA7E66FD}" type="slidenum">
              <a:rPr lang="cs-CZ" smtClean="0">
                <a:cs typeface="Arial" charset="0"/>
              </a:rPr>
              <a:pPr/>
              <a:t>28</a:t>
            </a:fld>
            <a:endParaRPr lang="cs-CZ" smtClean="0">
              <a:cs typeface="Arial" charset="0"/>
            </a:endParaRPr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5AEC614-B162-4473-9926-82592E8C0797}" type="slidenum">
              <a:rPr lang="cs-CZ" smtClean="0">
                <a:cs typeface="Arial" charset="0"/>
              </a:rPr>
              <a:pPr/>
              <a:t>29</a:t>
            </a:fld>
            <a:endParaRPr lang="cs-CZ" smtClean="0">
              <a:cs typeface="Arial" charset="0"/>
            </a:endParaRPr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454D19C-9A3E-4B1A-B5F1-B708080B8E27}" type="slidenum">
              <a:rPr lang="cs-CZ" smtClean="0">
                <a:cs typeface="Arial" charset="0"/>
              </a:rPr>
              <a:pPr/>
              <a:t>30</a:t>
            </a:fld>
            <a:endParaRPr lang="cs-CZ" smtClean="0">
              <a:cs typeface="Arial" charset="0"/>
            </a:endParaRPr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5045C4-FE47-4C43-A215-BBF9E49FC551}" type="slidenum">
              <a:rPr lang="cs-CZ" smtClean="0">
                <a:cs typeface="Arial" charset="0"/>
              </a:rPr>
              <a:pPr/>
              <a:t>31</a:t>
            </a:fld>
            <a:endParaRPr lang="cs-CZ" smtClean="0">
              <a:cs typeface="Arial" charset="0"/>
            </a:endParaRPr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8B5F99-13D6-4FEA-AAB5-A83848A52D66}" type="slidenum">
              <a:rPr lang="cs-CZ" smtClean="0">
                <a:cs typeface="Arial" charset="0"/>
              </a:rPr>
              <a:pPr/>
              <a:t>32</a:t>
            </a:fld>
            <a:endParaRPr lang="cs-CZ" smtClean="0">
              <a:cs typeface="Arial" charset="0"/>
            </a:endParaRPr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C79B7CA-34B6-4B32-A745-226DF6D6F78D}" type="slidenum">
              <a:rPr lang="cs-CZ" smtClean="0">
                <a:cs typeface="Arial" charset="0"/>
              </a:rPr>
              <a:pPr/>
              <a:t>33</a:t>
            </a:fld>
            <a:endParaRPr lang="cs-CZ" smtClean="0">
              <a:cs typeface="Arial" charset="0"/>
            </a:endParaRPr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2C03D3-9E7C-41C7-BABB-057E10339A1C}" type="slidenum">
              <a:rPr lang="cs-CZ" smtClean="0">
                <a:cs typeface="Arial" charset="0"/>
              </a:rPr>
              <a:pPr/>
              <a:t>34</a:t>
            </a:fld>
            <a:endParaRPr lang="cs-CZ" smtClean="0">
              <a:cs typeface="Arial" charset="0"/>
            </a:endParaRPr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D4BE89-862B-4B53-8712-D5DEB0535C34}" type="slidenum">
              <a:rPr lang="cs-CZ" smtClean="0">
                <a:cs typeface="Arial" charset="0"/>
              </a:rPr>
              <a:pPr/>
              <a:t>35</a:t>
            </a:fld>
            <a:endParaRPr lang="cs-CZ" smtClean="0">
              <a:cs typeface="Arial" charset="0"/>
            </a:endParaRPr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EA4141-76F0-476A-9869-D48AEBE2FE39}" type="slidenum">
              <a:rPr lang="cs-CZ" smtClean="0">
                <a:cs typeface="Arial" charset="0"/>
              </a:rPr>
              <a:pPr/>
              <a:t>36</a:t>
            </a:fld>
            <a:endParaRPr lang="cs-CZ" smtClean="0">
              <a:cs typeface="Arial" charset="0"/>
            </a:endParaRPr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695A09-12DA-401F-A96A-4E79E26C8DEB}" type="slidenum">
              <a:rPr lang="cs-CZ" smtClean="0">
                <a:cs typeface="Arial" charset="0"/>
              </a:rPr>
              <a:pPr/>
              <a:t>37</a:t>
            </a:fld>
            <a:endParaRPr lang="cs-CZ" smtClean="0">
              <a:cs typeface="Arial" charset="0"/>
            </a:endParaRPr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FB11A3-FDEE-4345-A721-A3B3AC2B01ED}" type="slidenum">
              <a:rPr lang="cs-CZ" smtClean="0">
                <a:cs typeface="Arial" charset="0"/>
              </a:rPr>
              <a:pPr/>
              <a:t>38</a:t>
            </a:fld>
            <a:endParaRPr lang="cs-CZ" smtClean="0">
              <a:cs typeface="Arial" charset="0"/>
            </a:endParaRPr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BF93AC-4C1C-4E64-A1B5-9D08ABBF896B}" type="slidenum">
              <a:rPr lang="cs-CZ" smtClean="0">
                <a:cs typeface="Arial" charset="0"/>
              </a:rPr>
              <a:pPr/>
              <a:t>39</a:t>
            </a:fld>
            <a:endParaRPr lang="cs-CZ" smtClean="0">
              <a:cs typeface="Arial" charset="0"/>
            </a:endParaRPr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116AFD-E875-4FC4-8DE2-4B0B5C931B90}" type="slidenum">
              <a:rPr lang="cs-CZ" smtClean="0">
                <a:cs typeface="Arial" charset="0"/>
              </a:rPr>
              <a:pPr/>
              <a:t>40</a:t>
            </a:fld>
            <a:endParaRPr lang="cs-CZ" smtClean="0">
              <a:cs typeface="Arial" charset="0"/>
            </a:endParaRP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77383F-2A6C-4114-848D-E641110DC32B}" type="slidenum">
              <a:rPr lang="cs-CZ" smtClean="0">
                <a:cs typeface="Arial" charset="0"/>
              </a:rPr>
              <a:pPr/>
              <a:t>41</a:t>
            </a:fld>
            <a:endParaRPr lang="cs-CZ" smtClean="0">
              <a:cs typeface="Arial" charset="0"/>
            </a:endParaRPr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22A7F11-6EA5-4358-B1E3-908963214BA8}" type="slidenum">
              <a:rPr lang="cs-CZ" smtClean="0">
                <a:cs typeface="Arial" charset="0"/>
              </a:rPr>
              <a:pPr/>
              <a:t>42</a:t>
            </a:fld>
            <a:endParaRPr lang="cs-CZ" smtClean="0">
              <a:cs typeface="Arial" charset="0"/>
            </a:endParaRPr>
          </a:p>
        </p:txBody>
      </p:sp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50D6F1-83C3-4533-AB56-E2281F4AECB6}" type="slidenum">
              <a:rPr lang="cs-CZ" smtClean="0">
                <a:cs typeface="Arial" charset="0"/>
              </a:rPr>
              <a:pPr/>
              <a:t>43</a:t>
            </a:fld>
            <a:endParaRPr lang="cs-CZ" smtClean="0">
              <a:cs typeface="Arial" charset="0"/>
            </a:endParaRPr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AD3452-5C2F-488E-908A-78F103C6AB8E}" type="slidenum">
              <a:rPr lang="cs-CZ" smtClean="0">
                <a:cs typeface="Arial" charset="0"/>
              </a:rPr>
              <a:pPr/>
              <a:t>44</a:t>
            </a:fld>
            <a:endParaRPr lang="cs-CZ" smtClean="0">
              <a:cs typeface="Arial" charset="0"/>
            </a:endParaRPr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133092-A9BF-401F-9140-0EC5178139BE}" type="slidenum">
              <a:rPr lang="cs-CZ" smtClean="0">
                <a:cs typeface="Arial" charset="0"/>
              </a:rPr>
              <a:pPr/>
              <a:t>45</a:t>
            </a:fld>
            <a:endParaRPr lang="cs-CZ" smtClean="0">
              <a:cs typeface="Arial" charset="0"/>
            </a:endParaRPr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E492D63-264F-4AC7-9CC3-DAAFE6755269}" type="slidenum">
              <a:rPr lang="cs-CZ" smtClean="0">
                <a:cs typeface="Arial" charset="0"/>
              </a:rPr>
              <a:pPr/>
              <a:t>46</a:t>
            </a:fld>
            <a:endParaRPr lang="cs-CZ" smtClean="0">
              <a:cs typeface="Arial" charset="0"/>
            </a:endParaRPr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6790E6-487C-4ACE-8D92-169FA1C1C452}" type="slidenum">
              <a:rPr lang="cs-CZ" smtClean="0">
                <a:cs typeface="Arial" charset="0"/>
              </a:rPr>
              <a:pPr/>
              <a:t>47</a:t>
            </a:fld>
            <a:endParaRPr lang="cs-CZ" smtClean="0">
              <a:cs typeface="Arial" charset="0"/>
            </a:endParaRPr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D272304-83A1-4CBF-A2FE-29A593C97F5F}" type="slidenum">
              <a:rPr lang="cs-CZ" smtClean="0">
                <a:cs typeface="Arial" charset="0"/>
              </a:rPr>
              <a:pPr/>
              <a:t>48</a:t>
            </a:fld>
            <a:endParaRPr lang="cs-CZ" smtClean="0">
              <a:cs typeface="Arial" charset="0"/>
            </a:endParaRPr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701743D-F393-4394-8D29-35928E57A751}" type="slidenum">
              <a:rPr lang="cs-CZ" smtClean="0">
                <a:cs typeface="Arial" charset="0"/>
              </a:rPr>
              <a:pPr/>
              <a:t>49</a:t>
            </a:fld>
            <a:endParaRPr lang="cs-CZ" smtClean="0">
              <a:cs typeface="Arial" charset="0"/>
            </a:endParaRPr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2FB437F-2928-4F6A-9297-DF27AD222FC6}" type="slidenum">
              <a:rPr lang="cs-CZ" smtClean="0">
                <a:cs typeface="Arial" charset="0"/>
              </a:rPr>
              <a:pPr/>
              <a:t>50</a:t>
            </a:fld>
            <a:endParaRPr lang="cs-CZ" smtClean="0">
              <a:cs typeface="Arial" charset="0"/>
            </a:endParaRPr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175B64-9E11-4FD9-BFFD-62410FBE7934}" type="slidenum">
              <a:rPr lang="cs-CZ" smtClean="0">
                <a:cs typeface="Arial" charset="0"/>
              </a:rPr>
              <a:pPr/>
              <a:t>51</a:t>
            </a:fld>
            <a:endParaRPr lang="cs-CZ" smtClean="0">
              <a:cs typeface="Arial" charset="0"/>
            </a:endParaRPr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52FEC0-EFF9-4009-8E79-740A52312818}" type="slidenum">
              <a:rPr lang="cs-CZ" smtClean="0">
                <a:cs typeface="Arial" charset="0"/>
              </a:rPr>
              <a:pPr/>
              <a:t>52</a:t>
            </a:fld>
            <a:endParaRPr lang="cs-CZ" smtClean="0">
              <a:cs typeface="Arial" charset="0"/>
            </a:endParaRPr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79ABB2-88A9-42C4-84CD-A58F7FFA841D}" type="slidenum">
              <a:rPr lang="cs-CZ" smtClean="0">
                <a:cs typeface="Arial" charset="0"/>
              </a:rPr>
              <a:pPr/>
              <a:t>53</a:t>
            </a:fld>
            <a:endParaRPr lang="cs-CZ" smtClean="0">
              <a:cs typeface="Arial" charset="0"/>
            </a:endParaRPr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27E3A7-5123-4318-A09A-77562040BC49}" type="slidenum">
              <a:rPr lang="cs-CZ" smtClean="0">
                <a:cs typeface="Arial" charset="0"/>
              </a:rPr>
              <a:pPr/>
              <a:t>54</a:t>
            </a:fld>
            <a:endParaRPr lang="cs-CZ" smtClean="0">
              <a:cs typeface="Arial" charset="0"/>
            </a:endParaRPr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AF163D1-4C56-42CA-A2D2-8B02EE0EA510}" type="slidenum">
              <a:rPr lang="cs-CZ" smtClean="0">
                <a:cs typeface="Arial" charset="0"/>
              </a:rPr>
              <a:pPr/>
              <a:t>55</a:t>
            </a:fld>
            <a:endParaRPr lang="cs-CZ" smtClean="0">
              <a:cs typeface="Arial" charset="0"/>
            </a:endParaRPr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DE02C-7260-4A9F-8D1E-F0699BB128E1}" type="slidenum">
              <a:rPr lang="cs-CZ" smtClean="0">
                <a:cs typeface="Arial" charset="0"/>
              </a:rPr>
              <a:pPr/>
              <a:t>56</a:t>
            </a:fld>
            <a:endParaRPr lang="cs-CZ" smtClean="0">
              <a:cs typeface="Arial" charset="0"/>
            </a:endParaRPr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1C147B-8AC2-4A66-B973-7415F1C054EE}" type="slidenum">
              <a:rPr lang="cs-CZ" smtClean="0">
                <a:cs typeface="Arial" charset="0"/>
              </a:rPr>
              <a:pPr/>
              <a:t>57</a:t>
            </a:fld>
            <a:endParaRPr lang="cs-CZ" smtClean="0">
              <a:cs typeface="Arial" charset="0"/>
            </a:endParaRPr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091D4D1-EC61-4FDD-A790-90B71A514A1C}" type="slidenum">
              <a:rPr lang="cs-CZ" smtClean="0">
                <a:cs typeface="Arial" charset="0"/>
              </a:rPr>
              <a:pPr/>
              <a:t>58</a:t>
            </a:fld>
            <a:endParaRPr lang="cs-CZ" smtClean="0">
              <a:cs typeface="Arial" charset="0"/>
            </a:endParaRPr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AA72B4-D539-4A37-8772-59D9BBB560BD}" type="slidenum">
              <a:rPr lang="cs-CZ" smtClean="0">
                <a:cs typeface="Arial" charset="0"/>
              </a:rPr>
              <a:pPr/>
              <a:t>59</a:t>
            </a:fld>
            <a:endParaRPr lang="cs-CZ" smtClean="0">
              <a:cs typeface="Arial" charset="0"/>
            </a:endParaRPr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E6CF48-C4A8-4414-814F-1559E4B90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167903-F35F-466E-9F0F-927EFC77A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C883F4-CE18-4A6E-B2CB-7F260DA5E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35F08-77D7-4BC1-AAE7-A51271B69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DE1AC-614C-470F-9E33-F38D30200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C0DFFD-51AE-471C-A81D-9E0F64C226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7B6CA3-32C9-46CB-81EA-2F9945059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8B548D-1234-4B53-9BEF-B32C459B5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FA58AF-1453-484F-B0B6-F5C60EB73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3BBDF-3B74-45B4-8450-2A4FF8BC29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AD4DC7-718B-44D9-884B-1865E6E5A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F87CB-7C08-4BA3-BF11-E1F69717C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C638C7-E173-45C9-AAA4-B83B4206B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84F711-524C-4D3C-8FC0-5CDA8EE7C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cs typeface="+mn-cs"/>
              </a:defRPr>
            </a:lvl1pPr>
          </a:lstStyle>
          <a:p>
            <a:pPr>
              <a:defRPr/>
            </a:pPr>
            <a:fld id="{62895AA7-B25F-48DA-8507-661FB686F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  <p:sldLayoutId id="2147483660" r:id="rId3"/>
    <p:sldLayoutId id="2147483659" r:id="rId4"/>
    <p:sldLayoutId id="2147483658" r:id="rId5"/>
    <p:sldLayoutId id="2147483657" r:id="rId6"/>
    <p:sldLayoutId id="2147483656" r:id="rId7"/>
    <p:sldLayoutId id="2147483655" r:id="rId8"/>
    <p:sldLayoutId id="2147483654" r:id="rId9"/>
    <p:sldLayoutId id="2147483653" r:id="rId10"/>
    <p:sldLayoutId id="2147483652" r:id="rId11"/>
    <p:sldLayoutId id="2147483651" r:id="rId12"/>
    <p:sldLayoutId id="2147483650" r:id="rId13"/>
    <p:sldLayoutId id="214748364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6.xml"/><Relationship Id="rId13" Type="http://schemas.openxmlformats.org/officeDocument/2006/relationships/slide" Target="slide22.xml"/><Relationship Id="rId18" Type="http://schemas.openxmlformats.org/officeDocument/2006/relationships/slide" Target="slide24.xml"/><Relationship Id="rId26" Type="http://schemas.openxmlformats.org/officeDocument/2006/relationships/slide" Target="slide46.xml"/><Relationship Id="rId3" Type="http://schemas.openxmlformats.org/officeDocument/2006/relationships/slide" Target="slide4.xml"/><Relationship Id="rId21" Type="http://schemas.openxmlformats.org/officeDocument/2006/relationships/slide" Target="slide42.xml"/><Relationship Id="rId7" Type="http://schemas.openxmlformats.org/officeDocument/2006/relationships/slide" Target="slide10.xml"/><Relationship Id="rId12" Type="http://schemas.openxmlformats.org/officeDocument/2006/relationships/slide" Target="slide20.xml"/><Relationship Id="rId17" Type="http://schemas.openxmlformats.org/officeDocument/2006/relationships/slide" Target="slide40.xml"/><Relationship Id="rId25" Type="http://schemas.openxmlformats.org/officeDocument/2006/relationships/slide" Target="slide52.xml"/><Relationship Id="rId2" Type="http://schemas.openxmlformats.org/officeDocument/2006/relationships/notesSlide" Target="../notesSlides/notesSlide1.xml"/><Relationship Id="rId16" Type="http://schemas.openxmlformats.org/officeDocument/2006/relationships/slide" Target="slide38.xml"/><Relationship Id="rId20" Type="http://schemas.openxmlformats.org/officeDocument/2006/relationships/slide" Target="slide36.xml"/><Relationship Id="rId29" Type="http://schemas.openxmlformats.org/officeDocument/2006/relationships/slide" Target="slide5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14.xml"/><Relationship Id="rId24" Type="http://schemas.openxmlformats.org/officeDocument/2006/relationships/slide" Target="slide50.xml"/><Relationship Id="rId5" Type="http://schemas.openxmlformats.org/officeDocument/2006/relationships/slide" Target="slide8.xml"/><Relationship Id="rId15" Type="http://schemas.openxmlformats.org/officeDocument/2006/relationships/slide" Target="slide28.xml"/><Relationship Id="rId23" Type="http://schemas.openxmlformats.org/officeDocument/2006/relationships/slide" Target="slide32.xml"/><Relationship Id="rId28" Type="http://schemas.openxmlformats.org/officeDocument/2006/relationships/slide" Target="slide54.xml"/><Relationship Id="rId10" Type="http://schemas.openxmlformats.org/officeDocument/2006/relationships/slide" Target="slide26.xml"/><Relationship Id="rId19" Type="http://schemas.openxmlformats.org/officeDocument/2006/relationships/slide" Target="slide34.xml"/><Relationship Id="rId4" Type="http://schemas.openxmlformats.org/officeDocument/2006/relationships/slide" Target="slide6.xml"/><Relationship Id="rId9" Type="http://schemas.openxmlformats.org/officeDocument/2006/relationships/slide" Target="slide18.xml"/><Relationship Id="rId14" Type="http://schemas.openxmlformats.org/officeDocument/2006/relationships/slide" Target="slide30.xml"/><Relationship Id="rId22" Type="http://schemas.openxmlformats.org/officeDocument/2006/relationships/slide" Target="slide44.xml"/><Relationship Id="rId27" Type="http://schemas.openxmlformats.org/officeDocument/2006/relationships/slide" Target="slide48.xml"/><Relationship Id="rId30" Type="http://schemas.openxmlformats.org/officeDocument/2006/relationships/slide" Target="slide5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0w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512" y="0"/>
            <a:ext cx="9144000" cy="7101408"/>
          </a:xfrm>
          <a:prstGeom prst="rect">
            <a:avLst/>
          </a:prstGeom>
          <a:scene3d>
            <a:camera prst="isometricRightUp"/>
            <a:lightRig rig="threePt" dir="t"/>
          </a:scene3d>
        </p:spPr>
      </p:pic>
      <p:sp>
        <p:nvSpPr>
          <p:cNvPr id="21" name="Nadpis 1"/>
          <p:cNvSpPr txBox="1">
            <a:spLocks/>
          </p:cNvSpPr>
          <p:nvPr/>
        </p:nvSpPr>
        <p:spPr>
          <a:xfrm>
            <a:off x="1547813" y="4724400"/>
            <a:ext cx="6264275" cy="1441450"/>
          </a:xfrm>
          <a:prstGeom prst="rect">
            <a:avLst/>
          </a:prstGeom>
        </p:spPr>
        <p:txBody>
          <a:bodyPr anchor="ctr">
            <a:normAutofit fontScale="8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Vypracovala:	Mgr. Marcela 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		Mgr. Světlana </a:t>
            </a:r>
            <a:r>
              <a:rPr lang="cs-CZ" sz="2700" b="0" dirty="0" err="1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700" b="0" dirty="0">
              <a:solidFill>
                <a:srgbClr val="FF0000"/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700" b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	29 AZ </a:t>
            </a: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kvíz rostliny a živočichové</a:t>
            </a:r>
            <a:b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Vznik:	červenec - srpen 2011</a:t>
            </a:r>
            <a:b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700" b="0" dirty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700" b="0">
                <a:solidFill>
                  <a:srgbClr val="FF0000"/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100" b="0">
                <a:solidFill>
                  <a:srgbClr val="FF0000"/>
                </a:solidFill>
                <a:cs typeface="+mn-cs"/>
              </a:rPr>
              <a:t>CZ.1.07/1.4.00/21.2787</a:t>
            </a:r>
            <a:endParaRPr lang="cs-CZ" sz="2100" b="0" dirty="0">
              <a:solidFill>
                <a:srgbClr val="FF0000"/>
              </a:solidFill>
              <a:cs typeface="+mn-cs"/>
            </a:endParaRPr>
          </a:p>
        </p:txBody>
      </p:sp>
      <p:sp>
        <p:nvSpPr>
          <p:cNvPr id="17411" name="Podnadpis 2"/>
          <p:cNvSpPr txBox="1">
            <a:spLocks/>
          </p:cNvSpPr>
          <p:nvPr/>
        </p:nvSpPr>
        <p:spPr bwMode="auto">
          <a:xfrm>
            <a:off x="1619250" y="2205038"/>
            <a:ext cx="3673475" cy="13684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4000">
                <a:solidFill>
                  <a:srgbClr val="FF0000"/>
                </a:solidFill>
                <a:latin typeface="Calibri" pitchFamily="34" charset="0"/>
              </a:rPr>
              <a:t>Jana Noháče</a:t>
            </a:r>
          </a:p>
        </p:txBody>
      </p:sp>
      <p:pic>
        <p:nvPicPr>
          <p:cNvPr id="17412" name="Obrázek 2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7413" name="TextovéPole 23"/>
          <p:cNvSpPr txBox="1">
            <a:spLocks noChangeArrowheads="1"/>
          </p:cNvSpPr>
          <p:nvPr/>
        </p:nvSpPr>
        <p:spPr bwMode="auto">
          <a:xfrm>
            <a:off x="1547813" y="4068763"/>
            <a:ext cx="6337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VY_32_INOVACE_1 Břeclavsko v ČR</a:t>
            </a:r>
          </a:p>
        </p:txBody>
      </p:sp>
      <p:pic>
        <p:nvPicPr>
          <p:cNvPr id="17414" name="Obrázek 24" descr="skolacervena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468313" y="728663"/>
            <a:ext cx="8172450" cy="507841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</a:t>
            </a:r>
          </a:p>
          <a:p>
            <a:r>
              <a:rPr lang="cs-CZ"/>
              <a:t>Kvíz s otázkami na téma „Rostliny a živočichové v oblasti Břeclavska“.</a:t>
            </a:r>
          </a:p>
          <a:p>
            <a:endParaRPr lang="cs-CZ"/>
          </a:p>
          <a:p>
            <a:r>
              <a:rPr lang="cs-CZ"/>
              <a:t>Procvičování a ověřování znalostí soutěživou formou dvou týmů.</a:t>
            </a:r>
          </a:p>
          <a:p>
            <a:endParaRPr lang="cs-CZ"/>
          </a:p>
          <a:p>
            <a:r>
              <a:rPr lang="cs-CZ"/>
              <a:t>Soubor je součástí projektu o Břeclavsku.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10" name="AutoShape 50"/>
          <p:cNvSpPr>
            <a:spLocks noChangeArrowheads="1"/>
          </p:cNvSpPr>
          <p:nvPr/>
        </p:nvSpPr>
        <p:spPr bwMode="auto">
          <a:xfrm rot="-5400000">
            <a:off x="4068762" y="10017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189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r>
              <a:rPr lang="cs-CZ" sz="2600">
                <a:latin typeface="Times New Roman" pitchFamily="18" charset="0"/>
              </a:rPr>
              <a:t> </a:t>
            </a:r>
          </a:p>
        </p:txBody>
      </p:sp>
      <p:sp>
        <p:nvSpPr>
          <p:cNvPr id="66611" name="Rectangle 51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12509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Times New Roman" pitchFamily="18" charset="0"/>
                <a:cs typeface="+mn-cs"/>
              </a:rPr>
              <a:t>1</a:t>
            </a:r>
          </a:p>
        </p:txBody>
      </p:sp>
      <p:sp>
        <p:nvSpPr>
          <p:cNvPr id="66612" name="AutoShape 52"/>
          <p:cNvSpPr>
            <a:spLocks noChangeArrowheads="1"/>
          </p:cNvSpPr>
          <p:nvPr/>
        </p:nvSpPr>
        <p:spPr bwMode="auto">
          <a:xfrm rot="-5400000">
            <a:off x="3635375" y="17637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 algn="ctr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3" name="Rectangle 53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20129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</a:t>
            </a:r>
          </a:p>
        </p:txBody>
      </p:sp>
      <p:sp>
        <p:nvSpPr>
          <p:cNvPr id="66614" name="AutoShape 54"/>
          <p:cNvSpPr>
            <a:spLocks noChangeArrowheads="1"/>
          </p:cNvSpPr>
          <p:nvPr/>
        </p:nvSpPr>
        <p:spPr bwMode="auto">
          <a:xfrm rot="-5400000">
            <a:off x="4498975" y="17573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5" name="Rectangle 55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20066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3</a:t>
            </a:r>
          </a:p>
        </p:txBody>
      </p:sp>
      <p:sp>
        <p:nvSpPr>
          <p:cNvPr id="66616" name="AutoShape 56"/>
          <p:cNvSpPr>
            <a:spLocks noChangeArrowheads="1"/>
          </p:cNvSpPr>
          <p:nvPr/>
        </p:nvSpPr>
        <p:spPr bwMode="auto">
          <a:xfrm rot="-5400000">
            <a:off x="4065587" y="2519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7" name="Rectangle 57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768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5</a:t>
            </a:r>
          </a:p>
        </p:txBody>
      </p:sp>
      <p:sp>
        <p:nvSpPr>
          <p:cNvPr id="66618" name="AutoShape 58"/>
          <p:cNvSpPr>
            <a:spLocks noChangeArrowheads="1"/>
          </p:cNvSpPr>
          <p:nvPr/>
        </p:nvSpPr>
        <p:spPr bwMode="auto">
          <a:xfrm rot="-5400000">
            <a:off x="3205163" y="25146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19" name="Rectangle 59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7638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4</a:t>
            </a:r>
          </a:p>
        </p:txBody>
      </p:sp>
      <p:sp>
        <p:nvSpPr>
          <p:cNvPr id="66620" name="AutoShape 60"/>
          <p:cNvSpPr>
            <a:spLocks noChangeArrowheads="1"/>
          </p:cNvSpPr>
          <p:nvPr/>
        </p:nvSpPr>
        <p:spPr bwMode="auto">
          <a:xfrm rot="-5400000">
            <a:off x="2771776" y="32766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1" name="Rectangle 61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5258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7</a:t>
            </a:r>
          </a:p>
        </p:txBody>
      </p:sp>
      <p:sp>
        <p:nvSpPr>
          <p:cNvPr id="66622" name="AutoShape 62"/>
          <p:cNvSpPr>
            <a:spLocks noChangeArrowheads="1"/>
          </p:cNvSpPr>
          <p:nvPr/>
        </p:nvSpPr>
        <p:spPr bwMode="auto">
          <a:xfrm rot="-5400000">
            <a:off x="3635376" y="3270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3" name="Rectangle 63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519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8</a:t>
            </a:r>
          </a:p>
        </p:txBody>
      </p:sp>
      <p:sp>
        <p:nvSpPr>
          <p:cNvPr id="66624" name="AutoShape 64"/>
          <p:cNvSpPr>
            <a:spLocks noChangeArrowheads="1"/>
          </p:cNvSpPr>
          <p:nvPr/>
        </p:nvSpPr>
        <p:spPr bwMode="auto">
          <a:xfrm rot="-5400000">
            <a:off x="3201988" y="40322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5" name="Rectangle 65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2814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12</a:t>
            </a:r>
          </a:p>
        </p:txBody>
      </p:sp>
      <p:sp>
        <p:nvSpPr>
          <p:cNvPr id="66626" name="AutoShape 66"/>
          <p:cNvSpPr>
            <a:spLocks noChangeArrowheads="1"/>
          </p:cNvSpPr>
          <p:nvPr/>
        </p:nvSpPr>
        <p:spPr bwMode="auto">
          <a:xfrm rot="-5400000">
            <a:off x="4933950" y="25193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7" name="Rectangle 67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76860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6</a:t>
            </a:r>
          </a:p>
        </p:txBody>
      </p:sp>
      <p:sp>
        <p:nvSpPr>
          <p:cNvPr id="66628" name="AutoShape 68"/>
          <p:cNvSpPr>
            <a:spLocks noChangeArrowheads="1"/>
          </p:cNvSpPr>
          <p:nvPr/>
        </p:nvSpPr>
        <p:spPr bwMode="auto">
          <a:xfrm rot="-5400000">
            <a:off x="4500562" y="3281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29" name="Rectangle 6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530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Times New Roman" pitchFamily="18" charset="0"/>
                <a:cs typeface="+mn-cs"/>
              </a:rPr>
              <a:t>9</a:t>
            </a:r>
          </a:p>
        </p:txBody>
      </p:sp>
      <p:sp>
        <p:nvSpPr>
          <p:cNvPr id="66630" name="AutoShape 70"/>
          <p:cNvSpPr>
            <a:spLocks noChangeArrowheads="1"/>
          </p:cNvSpPr>
          <p:nvPr/>
        </p:nvSpPr>
        <p:spPr bwMode="auto">
          <a:xfrm rot="-5400000">
            <a:off x="5364162" y="32750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1" name="Rectangle 71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5242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10</a:t>
            </a:r>
          </a:p>
        </p:txBody>
      </p:sp>
      <p:sp>
        <p:nvSpPr>
          <p:cNvPr id="66632" name="AutoShape 72"/>
          <p:cNvSpPr>
            <a:spLocks noChangeArrowheads="1"/>
          </p:cNvSpPr>
          <p:nvPr/>
        </p:nvSpPr>
        <p:spPr bwMode="auto">
          <a:xfrm rot="-5400000">
            <a:off x="4930775" y="40370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3" name="Rectangle 73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286250"/>
            <a:ext cx="404813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14</a:t>
            </a:r>
          </a:p>
        </p:txBody>
      </p:sp>
      <p:sp>
        <p:nvSpPr>
          <p:cNvPr id="66634" name="AutoShape 74"/>
          <p:cNvSpPr>
            <a:spLocks noChangeArrowheads="1"/>
          </p:cNvSpPr>
          <p:nvPr/>
        </p:nvSpPr>
        <p:spPr bwMode="auto">
          <a:xfrm rot="-5400000">
            <a:off x="4070351" y="4032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5" name="Rectangle 75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281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13</a:t>
            </a:r>
          </a:p>
        </p:txBody>
      </p:sp>
      <p:sp>
        <p:nvSpPr>
          <p:cNvPr id="66636" name="AutoShape 76"/>
          <p:cNvSpPr>
            <a:spLocks noChangeArrowheads="1"/>
          </p:cNvSpPr>
          <p:nvPr/>
        </p:nvSpPr>
        <p:spPr bwMode="auto">
          <a:xfrm rot="-5400000">
            <a:off x="3636963" y="47942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7" name="Rectangle 77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50434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18</a:t>
            </a:r>
          </a:p>
        </p:txBody>
      </p:sp>
      <p:sp>
        <p:nvSpPr>
          <p:cNvPr id="66638" name="AutoShape 78"/>
          <p:cNvSpPr>
            <a:spLocks noChangeArrowheads="1"/>
          </p:cNvSpPr>
          <p:nvPr/>
        </p:nvSpPr>
        <p:spPr bwMode="auto">
          <a:xfrm rot="-5400000">
            <a:off x="4500563" y="47879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39" name="Rectangle 7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50371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19</a:t>
            </a:r>
          </a:p>
        </p:txBody>
      </p:sp>
      <p:sp>
        <p:nvSpPr>
          <p:cNvPr id="66640" name="AutoShape 80"/>
          <p:cNvSpPr>
            <a:spLocks noChangeArrowheads="1"/>
          </p:cNvSpPr>
          <p:nvPr/>
        </p:nvSpPr>
        <p:spPr bwMode="auto">
          <a:xfrm rot="-5400000">
            <a:off x="2341562" y="40370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1" name="Rectangle 81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28625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11</a:t>
            </a:r>
          </a:p>
        </p:txBody>
      </p:sp>
      <p:sp>
        <p:nvSpPr>
          <p:cNvPr id="66642" name="AutoShape 82"/>
          <p:cNvSpPr>
            <a:spLocks noChangeArrowheads="1"/>
          </p:cNvSpPr>
          <p:nvPr/>
        </p:nvSpPr>
        <p:spPr bwMode="auto">
          <a:xfrm rot="-5400000">
            <a:off x="1908176" y="479425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3" name="Rectangle 83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504348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16</a:t>
            </a:r>
          </a:p>
        </p:txBody>
      </p:sp>
      <p:sp>
        <p:nvSpPr>
          <p:cNvPr id="66644" name="AutoShape 84"/>
          <p:cNvSpPr>
            <a:spLocks noChangeArrowheads="1"/>
          </p:cNvSpPr>
          <p:nvPr/>
        </p:nvSpPr>
        <p:spPr bwMode="auto">
          <a:xfrm rot="-5400000">
            <a:off x="2771776" y="4787900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5" name="Rectangle 85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3057525" y="5037138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17</a:t>
            </a:r>
          </a:p>
        </p:txBody>
      </p:sp>
      <p:sp>
        <p:nvSpPr>
          <p:cNvPr id="66646" name="AutoShape 86"/>
          <p:cNvSpPr>
            <a:spLocks noChangeArrowheads="1"/>
          </p:cNvSpPr>
          <p:nvPr/>
        </p:nvSpPr>
        <p:spPr bwMode="auto">
          <a:xfrm rot="-5400000">
            <a:off x="5364163" y="47879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7" name="Rectangle 87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5649913" y="50371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20</a:t>
            </a:r>
          </a:p>
        </p:txBody>
      </p:sp>
      <p:sp>
        <p:nvSpPr>
          <p:cNvPr id="66648" name="AutoShape 88"/>
          <p:cNvSpPr>
            <a:spLocks noChangeArrowheads="1"/>
          </p:cNvSpPr>
          <p:nvPr/>
        </p:nvSpPr>
        <p:spPr bwMode="auto">
          <a:xfrm rot="-5400000">
            <a:off x="6227763" y="478155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49" name="Rectangle 89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513513" y="503078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21</a:t>
            </a:r>
          </a:p>
        </p:txBody>
      </p:sp>
      <p:sp>
        <p:nvSpPr>
          <p:cNvPr id="66650" name="AutoShape 90"/>
          <p:cNvSpPr>
            <a:spLocks noChangeArrowheads="1"/>
          </p:cNvSpPr>
          <p:nvPr/>
        </p:nvSpPr>
        <p:spPr bwMode="auto">
          <a:xfrm rot="-5400000">
            <a:off x="5795962" y="40433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1" name="Rectangle 91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6081713" y="4292600"/>
            <a:ext cx="404812" cy="404813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15</a:t>
            </a:r>
          </a:p>
        </p:txBody>
      </p:sp>
      <p:sp>
        <p:nvSpPr>
          <p:cNvPr id="66652" name="AutoShape 92"/>
          <p:cNvSpPr>
            <a:spLocks noChangeArrowheads="1"/>
          </p:cNvSpPr>
          <p:nvPr/>
        </p:nvSpPr>
        <p:spPr bwMode="auto">
          <a:xfrm rot="-5400000">
            <a:off x="3205163" y="55530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3" name="Rectangle 93">
            <a:hlinkClick r:id="rId24" action="ppaction://hlinksldjump"/>
          </p:cNvPr>
          <p:cNvSpPr>
            <a:spLocks noChangeArrowheads="1"/>
          </p:cNvSpPr>
          <p:nvPr/>
        </p:nvSpPr>
        <p:spPr bwMode="auto">
          <a:xfrm>
            <a:off x="3490913" y="58023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24</a:t>
            </a:r>
          </a:p>
        </p:txBody>
      </p:sp>
      <p:sp>
        <p:nvSpPr>
          <p:cNvPr id="66654" name="AutoShape 94"/>
          <p:cNvSpPr>
            <a:spLocks noChangeArrowheads="1"/>
          </p:cNvSpPr>
          <p:nvPr/>
        </p:nvSpPr>
        <p:spPr bwMode="auto">
          <a:xfrm rot="-5400000">
            <a:off x="4067176" y="55467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5" name="Rectangle 9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>
            <a:off x="4356100" y="5795963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25</a:t>
            </a:r>
          </a:p>
        </p:txBody>
      </p:sp>
      <p:sp>
        <p:nvSpPr>
          <p:cNvPr id="66656" name="AutoShape 96"/>
          <p:cNvSpPr>
            <a:spLocks noChangeArrowheads="1"/>
          </p:cNvSpPr>
          <p:nvPr/>
        </p:nvSpPr>
        <p:spPr bwMode="auto">
          <a:xfrm rot="-5400000">
            <a:off x="1490663" y="55530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7" name="Rectangle 97">
            <a:hlinkClick r:id="rId26" action="ppaction://hlinksldjump"/>
          </p:cNvPr>
          <p:cNvSpPr>
            <a:spLocks noChangeArrowheads="1"/>
          </p:cNvSpPr>
          <p:nvPr/>
        </p:nvSpPr>
        <p:spPr bwMode="auto">
          <a:xfrm>
            <a:off x="1776413" y="58023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22</a:t>
            </a:r>
          </a:p>
        </p:txBody>
      </p:sp>
      <p:sp>
        <p:nvSpPr>
          <p:cNvPr id="66658" name="AutoShape 98"/>
          <p:cNvSpPr>
            <a:spLocks noChangeArrowheads="1"/>
          </p:cNvSpPr>
          <p:nvPr/>
        </p:nvSpPr>
        <p:spPr bwMode="auto">
          <a:xfrm rot="-5400000">
            <a:off x="2354263" y="55467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59" name="Rectangle 9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>
            <a:off x="2640013" y="579596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23</a:t>
            </a:r>
          </a:p>
        </p:txBody>
      </p:sp>
      <p:sp>
        <p:nvSpPr>
          <p:cNvPr id="66660" name="AutoShape 100"/>
          <p:cNvSpPr>
            <a:spLocks noChangeArrowheads="1"/>
          </p:cNvSpPr>
          <p:nvPr/>
        </p:nvSpPr>
        <p:spPr bwMode="auto">
          <a:xfrm rot="-5400000">
            <a:off x="4932363" y="55467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1" name="Rectangle 101">
            <a:hlinkClick r:id="rId28" action="ppaction://hlinksldjump"/>
          </p:cNvPr>
          <p:cNvSpPr>
            <a:spLocks noChangeArrowheads="1"/>
          </p:cNvSpPr>
          <p:nvPr/>
        </p:nvSpPr>
        <p:spPr bwMode="auto">
          <a:xfrm>
            <a:off x="5219700" y="5795963"/>
            <a:ext cx="404813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26</a:t>
            </a:r>
          </a:p>
        </p:txBody>
      </p:sp>
      <p:sp>
        <p:nvSpPr>
          <p:cNvPr id="66662" name="AutoShape 102"/>
          <p:cNvSpPr>
            <a:spLocks noChangeArrowheads="1"/>
          </p:cNvSpPr>
          <p:nvPr/>
        </p:nvSpPr>
        <p:spPr bwMode="auto">
          <a:xfrm rot="-5400000">
            <a:off x="5795963" y="55403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3" name="Rectangle 103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6084888" y="5789613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27</a:t>
            </a:r>
          </a:p>
        </p:txBody>
      </p:sp>
      <p:sp>
        <p:nvSpPr>
          <p:cNvPr id="66664" name="AutoShape 104"/>
          <p:cNvSpPr>
            <a:spLocks noChangeArrowheads="1"/>
          </p:cNvSpPr>
          <p:nvPr/>
        </p:nvSpPr>
        <p:spPr bwMode="auto">
          <a:xfrm rot="-5400000">
            <a:off x="6659563" y="5537200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rotWithShape="1">
            <a:gsLst>
              <a:gs pos="0">
                <a:srgbClr val="FFFFFF"/>
              </a:gs>
              <a:gs pos="50000">
                <a:srgbClr val="CCECFF"/>
              </a:gs>
              <a:gs pos="100000">
                <a:srgbClr val="FFFFFF"/>
              </a:gs>
            </a:gsLst>
            <a:lin ang="2700000" scaled="1"/>
          </a:gradFill>
          <a:ln w="25400">
            <a:solidFill>
              <a:srgbClr val="0000CC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cs-CZ" sz="2600">
              <a:latin typeface="Times New Roman" pitchFamily="18" charset="0"/>
            </a:endParaRPr>
          </a:p>
        </p:txBody>
      </p:sp>
      <p:sp>
        <p:nvSpPr>
          <p:cNvPr id="66665" name="Rectangle 105">
            <a:hlinkClick r:id="rId30" action="ppaction://hlinksldjump"/>
          </p:cNvPr>
          <p:cNvSpPr>
            <a:spLocks noChangeArrowheads="1"/>
          </p:cNvSpPr>
          <p:nvPr/>
        </p:nvSpPr>
        <p:spPr bwMode="auto">
          <a:xfrm>
            <a:off x="6948488" y="5786438"/>
            <a:ext cx="404812" cy="404812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50000">
                <a:srgbClr val="CCECFF">
                  <a:alpha val="0"/>
                </a:srgbClr>
              </a:gs>
              <a:gs pos="100000">
                <a:srgbClr val="FFFFFF"/>
              </a:gs>
            </a:gsLst>
            <a:lin ang="2700000" scaled="1"/>
          </a:gradFill>
          <a:ln w="25400" cap="rnd">
            <a:solidFill>
              <a:srgbClr val="0000CC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Times New Roman" pitchFamily="18" charset="0"/>
                <a:cs typeface="+mn-cs"/>
              </a:rPr>
              <a:t>28</a:t>
            </a:r>
          </a:p>
        </p:txBody>
      </p:sp>
      <p:sp>
        <p:nvSpPr>
          <p:cNvPr id="19569" name="Text Box 107"/>
          <p:cNvSpPr txBox="1">
            <a:spLocks noChangeArrowheads="1"/>
          </p:cNvSpPr>
          <p:nvPr/>
        </p:nvSpPr>
        <p:spPr bwMode="auto">
          <a:xfrm>
            <a:off x="3232150" y="158750"/>
            <a:ext cx="2708275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Georgia" pitchFamily="18" charset="0"/>
              </a:rPr>
              <a:t>AZ - KVÍZ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6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66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66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66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6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666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6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6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66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66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666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666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666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8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666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666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1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66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0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666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666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6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66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666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3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66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4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666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666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666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6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666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666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666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8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666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666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29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666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0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666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666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1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666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2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666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666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666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4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666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>
                      <p:stCondLst>
                        <p:cond delay="0"/>
                      </p:stCondLst>
                      <p:childTnLst>
                        <p:par>
                          <p:cTn id="335" fill="hold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666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5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666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>
                      <p:stCondLst>
                        <p:cond delay="0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6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666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666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7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666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>
                      <p:stCondLst>
                        <p:cond delay="indefinite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8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666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666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39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6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>
                      <p:stCondLst>
                        <p:cond delay="indefinite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0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666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>
                      <p:stCondLst>
                        <p:cond delay="0"/>
                      </p:stCondLst>
                      <p:childTnLst>
                        <p:par>
                          <p:cTn id="413" fill="hold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666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1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666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>
                      <p:stCondLst>
                        <p:cond delay="0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2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666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>
                      <p:stCondLst>
                        <p:cond delay="0"/>
                      </p:stCondLst>
                      <p:childTnLst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666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3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666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>
                      <p:stCondLst>
                        <p:cond delay="indefinite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4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666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>
                      <p:stCondLst>
                        <p:cond delay="0"/>
                      </p:stCondLst>
                      <p:childTnLst>
                        <p:par>
                          <p:cTn id="465" fill="hold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666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5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666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>
                      <p:stCondLst>
                        <p:cond delay="0"/>
                      </p:stCondLst>
                      <p:childTnLst>
                        <p:par>
                          <p:cTn id="472" fill="hold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6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666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>
                      <p:stCondLst>
                        <p:cond delay="0"/>
                      </p:stCondLst>
                      <p:childTnLst>
                        <p:par>
                          <p:cTn id="491" fill="hold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666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7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666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>
                      <p:stCondLst>
                        <p:cond delay="0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>
                      <p:stCondLst>
                        <p:cond delay="indefinite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>
                      <p:stCondLst>
                        <p:cond delay="indefinite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8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666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>
                      <p:stCondLst>
                        <p:cond delay="0"/>
                      </p:stCondLst>
                      <p:childTnLst>
                        <p:par>
                          <p:cTn id="517" fill="hold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666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49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666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>
                      <p:stCondLst>
                        <p:cond delay="0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>
                      <p:stCondLst>
                        <p:cond delay="indefinite"/>
                      </p:stCondLst>
                      <p:childTnLst>
                        <p:par>
                          <p:cTn id="530" fill="hold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>
                      <p:stCondLst>
                        <p:cond delay="indefinite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0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666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666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1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666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53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5" fill="hold">
                      <p:stCondLst>
                        <p:cond delay="indefinite"/>
                      </p:stCondLst>
                      <p:childTnLst>
                        <p:par>
                          <p:cTn id="556" fill="hold">
                            <p:stCondLst>
                              <p:cond delay="0"/>
                            </p:stCondLst>
                            <p:childTnLst>
                              <p:par>
                                <p:cTn id="5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8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0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1" fill="hold">
                      <p:stCondLst>
                        <p:cond delay="indefinite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2"/>
                  </p:tgtEl>
                </p:cond>
              </p:nextCondLst>
            </p:seq>
            <p:seq concurrent="1" nextAc="seek">
              <p:cTn id="567" restart="whenNotActive" fill="hold" evtFilter="cancelBubble" nodeType="interactiveSeq">
                <p:stCondLst>
                  <p:cond evt="onClick" delay="0">
                    <p:tgtEl>
                      <p:spTgt spid="666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8" fill="hold">
                      <p:stCondLst>
                        <p:cond delay="0"/>
                      </p:stCondLst>
                      <p:childTnLst>
                        <p:par>
                          <p:cTn id="569" fill="hold">
                            <p:stCondLst>
                              <p:cond delay="0"/>
                            </p:stCondLst>
                            <p:childTnLst>
                              <p:par>
                                <p:cTn id="5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666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3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66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>
                      <p:stCondLst>
                        <p:cond delay="0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8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79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1" fill="hold">
                      <p:stCondLst>
                        <p:cond delay="indefinite"/>
                      </p:stCondLst>
                      <p:childTnLst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4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6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>
                      <p:stCondLst>
                        <p:cond delay="indefinite"/>
                      </p:stCondLst>
                      <p:childTnLst>
                        <p:par>
                          <p:cTn id="588" fill="hold">
                            <p:stCondLst>
                              <p:cond delay="0"/>
                            </p:stCondLst>
                            <p:childTnLst>
                              <p:par>
                                <p:cTn id="5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0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4"/>
                  </p:tgtEl>
                </p:cond>
              </p:nextCondLst>
            </p:seq>
            <p:seq concurrent="1" nextAc="seek">
              <p:cTn id="593" restart="whenNotActive" fill="hold" evtFilter="cancelBubble" nodeType="interactiveSeq">
                <p:stCondLst>
                  <p:cond evt="onClick" delay="0">
                    <p:tgtEl>
                      <p:spTgt spid="666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4" fill="hold">
                      <p:stCondLst>
                        <p:cond delay="0"/>
                      </p:stCondLst>
                      <p:childTnLst>
                        <p:par>
                          <p:cTn id="595" fill="hold">
                            <p:stCondLst>
                              <p:cond delay="0"/>
                            </p:stCondLst>
                            <p:childTnLst>
                              <p:par>
                                <p:cTn id="5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7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598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9" dur="500" fill="hold"/>
                                        <p:tgtEl>
                                          <p:spTgt spid="666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5"/>
                  </p:tgtEl>
                </p:cond>
              </p:nextCondLst>
            </p:seq>
            <p:seq concurrent="1" nextAc="seek">
              <p:cTn id="600" restart="whenNotActive" fill="hold" evtFilter="cancelBubble" nodeType="interactiveSeq">
                <p:stCondLst>
                  <p:cond evt="onClick" delay="0">
                    <p:tgtEl>
                      <p:spTgt spid="666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1" fill="hold">
                      <p:stCondLst>
                        <p:cond delay="0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4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6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7" fill="hold">
                      <p:stCondLst>
                        <p:cond delay="indefinite"/>
                      </p:stCondLst>
                      <p:childTnLst>
                        <p:par>
                          <p:cTn id="608" fill="hold">
                            <p:stCondLst>
                              <p:cond delay="0"/>
                            </p:stCondLst>
                            <p:childTnLst>
                              <p:par>
                                <p:cTn id="6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0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1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3" fill="hold">
                      <p:stCondLst>
                        <p:cond delay="indefinite"/>
                      </p:stCondLst>
                      <p:childTnLst>
                        <p:par>
                          <p:cTn id="614" fill="hold">
                            <p:stCondLst>
                              <p:cond delay="0"/>
                            </p:stCondLst>
                            <p:childTnLst>
                              <p:par>
                                <p:cTn id="6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6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17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8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6"/>
                  </p:tgtEl>
                </p:cond>
              </p:nextCondLst>
            </p:seq>
            <p:seq concurrent="1" nextAc="seek">
              <p:cTn id="619" restart="whenNotActive" fill="hold" evtFilter="cancelBubble" nodeType="interactiveSeq">
                <p:stCondLst>
                  <p:cond evt="onClick" delay="0">
                    <p:tgtEl>
                      <p:spTgt spid="666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0" fill="hold">
                      <p:stCondLst>
                        <p:cond delay="0"/>
                      </p:stCondLst>
                      <p:childTnLst>
                        <p:par>
                          <p:cTn id="621" fill="hold">
                            <p:stCondLst>
                              <p:cond delay="0"/>
                            </p:stCondLst>
                            <p:childTnLst>
                              <p:par>
                                <p:cTn id="6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3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24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5" dur="500" fill="hold"/>
                                        <p:tgtEl>
                                          <p:spTgt spid="666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7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666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>
                      <p:stCondLst>
                        <p:cond delay="0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0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2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>
                      <p:stCondLst>
                        <p:cond delay="indefinite"/>
                      </p:stCondLst>
                      <p:childTnLst>
                        <p:par>
                          <p:cTn id="634" fill="hold">
                            <p:stCondLst>
                              <p:cond delay="0"/>
                            </p:stCondLst>
                            <p:childTnLst>
                              <p:par>
                                <p:cTn id="6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6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9" fill="hold">
                      <p:stCondLst>
                        <p:cond delay="indefinite"/>
                      </p:stCondLst>
                      <p:childTnLst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2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43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8"/>
                  </p:tgtEl>
                </p:cond>
              </p:nextCondLst>
            </p:seq>
            <p:seq concurrent="1" nextAc="seek">
              <p:cTn id="645" restart="whenNotActive" fill="hold" evtFilter="cancelBubble" nodeType="interactiveSeq">
                <p:stCondLst>
                  <p:cond evt="onClick" delay="0">
                    <p:tgtEl>
                      <p:spTgt spid="666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6" fill="hold">
                      <p:stCondLst>
                        <p:cond delay="0"/>
                      </p:stCondLst>
                      <p:childTnLst>
                        <p:par>
                          <p:cTn id="647" fill="hold">
                            <p:stCondLst>
                              <p:cond delay="0"/>
                            </p:stCondLst>
                            <p:childTnLst>
                              <p:par>
                                <p:cTn id="6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9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50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1" dur="500" fill="hold"/>
                                        <p:tgtEl>
                                          <p:spTgt spid="666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59"/>
                  </p:tgtEl>
                </p:cond>
              </p:nextCondLst>
            </p:seq>
            <p:seq concurrent="1" nextAc="seek">
              <p:cTn id="652" restart="whenNotActive" fill="hold" evtFilter="cancelBubble" nodeType="interactiveSeq">
                <p:stCondLst>
                  <p:cond evt="onClick" delay="0">
                    <p:tgtEl>
                      <p:spTgt spid="666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3" fill="hold">
                      <p:stCondLst>
                        <p:cond delay="0"/>
                      </p:stCondLst>
                      <p:childTnLst>
                        <p:par>
                          <p:cTn id="654" fill="hold">
                            <p:stCondLst>
                              <p:cond delay="0"/>
                            </p:stCondLst>
                            <p:childTnLst>
                              <p:par>
                                <p:cTn id="6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6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7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8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9" fill="hold">
                      <p:stCondLst>
                        <p:cond delay="indefinite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2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3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4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5" fill="hold">
                      <p:stCondLst>
                        <p:cond delay="indefinite"/>
                      </p:stCondLst>
                      <p:childTnLst>
                        <p:par>
                          <p:cTn id="666" fill="hold">
                            <p:stCondLst>
                              <p:cond delay="0"/>
                            </p:stCondLst>
                            <p:childTnLst>
                              <p:par>
                                <p:cTn id="6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8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0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0"/>
                  </p:tgtEl>
                </p:cond>
              </p:nextCondLst>
            </p:seq>
            <p:seq concurrent="1" nextAc="seek">
              <p:cTn id="671" restart="whenNotActive" fill="hold" evtFilter="cancelBubble" nodeType="interactiveSeq">
                <p:stCondLst>
                  <p:cond evt="onClick" delay="0">
                    <p:tgtEl>
                      <p:spTgt spid="666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2" fill="hold">
                      <p:stCondLst>
                        <p:cond delay="0"/>
                      </p:stCondLst>
                      <p:childTnLst>
                        <p:par>
                          <p:cTn id="673" fill="hold">
                            <p:stCondLst>
                              <p:cond delay="0"/>
                            </p:stCondLst>
                            <p:childTnLst>
                              <p:par>
                                <p:cTn id="6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666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1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666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>
                      <p:stCondLst>
                        <p:cond delay="0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2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83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5" fill="hold">
                      <p:stCondLst>
                        <p:cond delay="indefinite"/>
                      </p:stCondLst>
                      <p:childTnLst>
                        <p:par>
                          <p:cTn id="686" fill="hold">
                            <p:stCondLst>
                              <p:cond delay="0"/>
                            </p:stCondLst>
                            <p:childTnLst>
                              <p:par>
                                <p:cTn id="6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8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9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0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>
                      <p:stCondLst>
                        <p:cond delay="indefinite"/>
                      </p:stCondLst>
                      <p:childTnLst>
                        <p:par>
                          <p:cTn id="692" fill="hold">
                            <p:stCondLst>
                              <p:cond delay="0"/>
                            </p:stCondLst>
                            <p:childTnLst>
                              <p:par>
                                <p:cTn id="6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4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695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6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2"/>
                  </p:tgtEl>
                </p:cond>
              </p:nextCondLst>
            </p:seq>
            <p:seq concurrent="1" nextAc="seek">
              <p:cTn id="697" restart="whenNotActive" fill="hold" evtFilter="cancelBubble" nodeType="interactiveSeq">
                <p:stCondLst>
                  <p:cond evt="onClick" delay="0">
                    <p:tgtEl>
                      <p:spTgt spid="666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8" fill="hold">
                      <p:stCondLst>
                        <p:cond delay="0"/>
                      </p:stCondLst>
                      <p:childTnLst>
                        <p:par>
                          <p:cTn id="699" fill="hold">
                            <p:stCondLst>
                              <p:cond delay="0"/>
                            </p:stCondLst>
                            <p:childTnLst>
                              <p:par>
                                <p:cTn id="7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1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02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3" dur="500" fill="hold"/>
                                        <p:tgtEl>
                                          <p:spTgt spid="666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3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666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>
                      <p:stCondLst>
                        <p:cond delay="0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8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0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1" fill="hold">
                      <p:stCondLst>
                        <p:cond delay="indefinite"/>
                      </p:stCondLst>
                      <p:childTnLst>
                        <p:par>
                          <p:cTn id="712" fill="hold">
                            <p:stCondLst>
                              <p:cond delay="0"/>
                            </p:stCondLst>
                            <p:childTnLst>
                              <p:par>
                                <p:cTn id="7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4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5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7" fill="hold">
                      <p:stCondLst>
                        <p:cond delay="indefinite"/>
                      </p:stCondLst>
                      <p:childTnLst>
                        <p:par>
                          <p:cTn id="718" fill="hold">
                            <p:stCondLst>
                              <p:cond delay="0"/>
                            </p:stCondLst>
                            <p:childTnLst>
                              <p:par>
                                <p:cTn id="7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0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21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2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4"/>
                  </p:tgtEl>
                </p:cond>
              </p:nextCondLst>
            </p:seq>
            <p:seq concurrent="1" nextAc="seek">
              <p:cTn id="723" restart="whenNotActive" fill="hold" evtFilter="cancelBubble" nodeType="interactiveSeq">
                <p:stCondLst>
                  <p:cond evt="onClick" delay="0">
                    <p:tgtEl>
                      <p:spTgt spid="666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4" fill="hold">
                      <p:stCondLst>
                        <p:cond delay="0"/>
                      </p:stCondLst>
                      <p:childTnLst>
                        <p:par>
                          <p:cTn id="725" fill="hold">
                            <p:stCondLst>
                              <p:cond delay="0"/>
                            </p:stCondLst>
                            <p:childTnLst>
                              <p:par>
                                <p:cTn id="7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7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2B2B2"/>
                                      </p:to>
                                    </p:animClr>
                                    <p:set>
                                      <p:cBhvr>
                                        <p:cTn id="728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9" dur="500" fill="hold"/>
                                        <p:tgtEl>
                                          <p:spTgt spid="666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66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Rectangle 11"/>
          <p:cNvSpPr>
            <a:spLocks noGrp="1" noChangeArrowheads="1"/>
          </p:cNvSpPr>
          <p:nvPr>
            <p:ph type="body" sz="half" idx="1"/>
          </p:nvPr>
        </p:nvSpPr>
        <p:spPr>
          <a:xfrm>
            <a:off x="373063" y="4508500"/>
            <a:ext cx="8470900" cy="10810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Ještěrka obecná</a:t>
            </a:r>
          </a:p>
        </p:txBody>
      </p:sp>
      <p:sp>
        <p:nvSpPr>
          <p:cNvPr id="308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08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  <p:sp>
        <p:nvSpPr>
          <p:cNvPr id="21508" name="Rectangle 21"/>
          <p:cNvSpPr>
            <a:spLocks noChangeArrowheads="1"/>
          </p:cNvSpPr>
          <p:nvPr/>
        </p:nvSpPr>
        <p:spPr bwMode="auto">
          <a:xfrm>
            <a:off x="2879725" y="3108325"/>
            <a:ext cx="311150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21509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75037"/>
          </a:xfrm>
        </p:spPr>
        <p:txBody>
          <a:bodyPr/>
          <a:lstStyle/>
          <a:p>
            <a:pPr algn="just"/>
            <a:r>
              <a:rPr lang="cs-CZ" sz="2800" b="1" smtClean="0"/>
              <a:t>1) </a:t>
            </a:r>
            <a:r>
              <a:rPr lang="cs-CZ" sz="2800" smtClean="0"/>
              <a:t>Jsem dlouhá asi 20 cm, mám 4 nohy, ale jsem plaz. Žiji spíše na okrajích lesů a na pasekách. Živím se hmyzem, červy a plži. Při napadení se mi odlomí ocásek, který se ještě dlouho po oddělení od těla prudce zmítá a tím upoutává pozornost útočníka. Mými nepřáteli jsou užovky, draví ptáci, ježci, jezevci, tchoři.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3" grpId="0" build="p"/>
      <p:bldP spid="3086" grpId="0" animBg="1"/>
      <p:bldP spid="308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323850" y="1160463"/>
            <a:ext cx="8424863" cy="164782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>
                <a:solidFill>
                  <a:schemeClr val="tx2"/>
                </a:solidFill>
              </a:rPr>
              <a:t>Je smetanka lékařská  a pampeliška táž rostlina?</a:t>
            </a:r>
          </a:p>
        </p:txBody>
      </p:sp>
      <p:sp>
        <p:nvSpPr>
          <p:cNvPr id="23554" name="Rectangle 7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23555" name="Rectangle 8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5008" name="Oval 16"/>
          <p:cNvSpPr>
            <a:spLocks noChangeArrowheads="1"/>
          </p:cNvSpPr>
          <p:nvPr/>
        </p:nvSpPr>
        <p:spPr bwMode="auto">
          <a:xfrm>
            <a:off x="20161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85010" name="AutoShape 1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5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5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8" grpId="0" animBg="1"/>
      <p:bldP spid="850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654050"/>
            <a:ext cx="8229600" cy="3030538"/>
          </a:xfrm>
        </p:spPr>
        <p:txBody>
          <a:bodyPr/>
          <a:lstStyle/>
          <a:p>
            <a:pPr algn="just" eaLnBrk="1" hangingPunct="1"/>
            <a:r>
              <a:rPr lang="cs-CZ" sz="2400" b="1" smtClean="0"/>
              <a:t>2) </a:t>
            </a:r>
            <a:r>
              <a:rPr lang="cs-CZ" sz="2400" smtClean="0"/>
              <a:t>Jsem velmi malý, přesto jeden z nejvýznamnějších živočichů  v ochraně lesa. Jsem dravý a dokážu vyčistit okolí od hmyzích škůdců. Spolu s ostatními si stavíme mohutná hnízda z jehličí, pod kupou máme obrovskou podzemní část, kde přezimujeme a máme zásoby. V hnízdě nás žije přes milion dělnic a pouze jedna královna.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39725" y="4414838"/>
            <a:ext cx="8516938" cy="6794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solidFill>
                  <a:srgbClr val="FF3300"/>
                </a:solidFill>
              </a:rPr>
              <a:t>  </a:t>
            </a:r>
            <a:r>
              <a:rPr lang="cs-CZ" smtClean="0">
                <a:solidFill>
                  <a:srgbClr val="FFFF00"/>
                </a:solidFill>
              </a:rPr>
              <a:t>Mravenec lesní</a:t>
            </a:r>
          </a:p>
        </p:txBody>
      </p:sp>
      <p:sp>
        <p:nvSpPr>
          <p:cNvPr id="1742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17422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7421" grpId="0" animBg="1"/>
      <p:bldP spid="174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8" y="90805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srnec obecný všežravec?</a:t>
            </a:r>
          </a:p>
        </p:txBody>
      </p:sp>
      <p:sp>
        <p:nvSpPr>
          <p:cNvPr id="27650" name="Rectangle 7"/>
          <p:cNvSpPr>
            <a:spLocks noChangeArrowheads="1"/>
          </p:cNvSpPr>
          <p:nvPr/>
        </p:nvSpPr>
        <p:spPr bwMode="auto">
          <a:xfrm>
            <a:off x="2232025" y="37687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27651" name="Rectangle 8"/>
          <p:cNvSpPr>
            <a:spLocks noChangeArrowheads="1"/>
          </p:cNvSpPr>
          <p:nvPr/>
        </p:nvSpPr>
        <p:spPr bwMode="auto">
          <a:xfrm>
            <a:off x="5219700" y="37687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5038725" y="373221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031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6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5" grpId="0" animBg="1"/>
      <p:bldP spid="860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349250" y="1201738"/>
            <a:ext cx="8435975" cy="2555875"/>
          </a:xfrm>
        </p:spPr>
        <p:txBody>
          <a:bodyPr/>
          <a:lstStyle/>
          <a:p>
            <a:pPr algn="just" eaLnBrk="1" hangingPunct="1"/>
            <a:r>
              <a:rPr lang="cs-CZ" sz="2400" b="1" smtClean="0"/>
              <a:t>3) </a:t>
            </a:r>
            <a:r>
              <a:rPr lang="cs-CZ" sz="2400" smtClean="0"/>
              <a:t>Jsem pták, největší z našich šplhavců. Jsem celý černý, mám červenou  čepičku a žlutý silný zobák. Žiji v dutině kmene, kde odchovávám svá mláďata, která krmím hodně dlouho. Úderem zobáku rozbíjím kůru a dřevo stromů a jazykem vybírám larvy hmyzu. Zahubím mnoho škůdců, tím jsem užitečný.</a:t>
            </a:r>
            <a:endParaRPr lang="cs-CZ" sz="2400" b="1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49250" y="4524375"/>
            <a:ext cx="8543925" cy="762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Datel černý</a:t>
            </a:r>
            <a:endParaRPr lang="cs-CZ" sz="4000" smtClean="0">
              <a:solidFill>
                <a:srgbClr val="FFFF00"/>
              </a:solidFill>
              <a:sym typeface="Wingdings" pitchFamily="2" charset="2"/>
            </a:endParaRPr>
          </a:p>
        </p:txBody>
      </p:sp>
      <p:sp>
        <p:nvSpPr>
          <p:cNvPr id="1844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1844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18446" grpId="0" animBg="1"/>
      <p:bldP spid="184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731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Je konvalinka vonná jedovatá bylina?</a:t>
            </a:r>
          </a:p>
        </p:txBody>
      </p:sp>
      <p:sp>
        <p:nvSpPr>
          <p:cNvPr id="31746" name="Rectangle 7"/>
          <p:cNvSpPr>
            <a:spLocks noChangeArrowheads="1"/>
          </p:cNvSpPr>
          <p:nvPr/>
        </p:nvSpPr>
        <p:spPr bwMode="auto">
          <a:xfrm>
            <a:off x="1349375" y="4176713"/>
            <a:ext cx="1763713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1747" name="Rectangle 8"/>
          <p:cNvSpPr>
            <a:spLocks noChangeArrowheads="1"/>
          </p:cNvSpPr>
          <p:nvPr/>
        </p:nvSpPr>
        <p:spPr bwMode="auto">
          <a:xfrm>
            <a:off x="5867400" y="425767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1303338" y="422116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099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7" grpId="0" animBg="1"/>
      <p:bldP spid="8909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96863"/>
            <a:ext cx="8569325" cy="4154487"/>
          </a:xfrm>
        </p:spPr>
        <p:txBody>
          <a:bodyPr/>
          <a:lstStyle/>
          <a:p>
            <a:pPr eaLnBrk="1" hangingPunct="1"/>
            <a:r>
              <a:rPr lang="cs-CZ" sz="2800" b="1" smtClean="0"/>
              <a:t>4) </a:t>
            </a:r>
            <a:r>
              <a:rPr lang="cs-CZ" sz="2800" smtClean="0"/>
              <a:t>Jsem dravý pták. Když roztáhnu křídla, měřím 1m. Hrdlo i břicho mám vlnkovaně pruhované, na hřbetě jsem tmavošedý. Mám žluté silné nohy se zahnutými drápy, silný zahnutý zobák a žluté oči. Na svou kořist číhám, pak rychle vyrážím a chytám ji ve vzduchu, kde si ji i roztrhám. Chutnají mi veverky a ptáci. Hnízdím na stromech vysoko nad zemí.</a:t>
            </a:r>
            <a:endParaRPr lang="cs-CZ" sz="2800" b="1" smtClean="0">
              <a:solidFill>
                <a:schemeClr val="accent2"/>
              </a:solidFill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77975" y="4865688"/>
            <a:ext cx="6192838" cy="9255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Jestřáb lesní</a:t>
            </a:r>
          </a:p>
        </p:txBody>
      </p:sp>
      <p:sp>
        <p:nvSpPr>
          <p:cNvPr id="22537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2538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22537" grpId="0" animBg="1"/>
      <p:bldP spid="225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731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Saje komáří sameček krev?</a:t>
            </a:r>
            <a:endParaRPr lang="cs-CZ" sz="3600" smtClean="0"/>
          </a:p>
        </p:txBody>
      </p:sp>
      <p:sp>
        <p:nvSpPr>
          <p:cNvPr id="35842" name="Rectangle 9"/>
          <p:cNvSpPr>
            <a:spLocks noChangeArrowheads="1"/>
          </p:cNvSpPr>
          <p:nvPr/>
        </p:nvSpPr>
        <p:spPr bwMode="auto">
          <a:xfrm>
            <a:off x="1349375" y="430053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5843" name="Rectangle 10"/>
          <p:cNvSpPr>
            <a:spLocks noChangeArrowheads="1"/>
          </p:cNvSpPr>
          <p:nvPr/>
        </p:nvSpPr>
        <p:spPr bwMode="auto">
          <a:xfrm>
            <a:off x="5867400" y="42640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5776913" y="4264025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0125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0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0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3" grpId="0" animBg="1"/>
      <p:bldP spid="901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314325" y="325438"/>
            <a:ext cx="8470900" cy="4506912"/>
          </a:xfrm>
        </p:spPr>
        <p:txBody>
          <a:bodyPr/>
          <a:lstStyle/>
          <a:p>
            <a:r>
              <a:rPr lang="cs-CZ" sz="2800" b="1" smtClean="0"/>
              <a:t>5)</a:t>
            </a:r>
            <a:r>
              <a:rPr lang="cs-CZ" sz="2800" smtClean="0"/>
              <a:t> Patřím mezi ptáky. Připomínám dravce, mám  příčně pruhovanou hruď, svrchu jsem šedý nebo hnědý. Mám žluté oči a dlouhá špičatá křídla.</a:t>
            </a:r>
            <a:br>
              <a:rPr lang="cs-CZ" sz="2800" smtClean="0"/>
            </a:br>
            <a:r>
              <a:rPr lang="cs-CZ" sz="2800" smtClean="0"/>
              <a:t>Nedokážu si postavit hnízdo ani starat se o svá mláďata. Živím se chlupatými housenkami, které by ale mláďata zahubily. Odlétám už v červenci do teplých krajů.</a:t>
            </a:r>
            <a:endParaRPr lang="cs-CZ" sz="3600" b="1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4238" y="4832350"/>
            <a:ext cx="7396162" cy="9334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Kukačka obecná</a:t>
            </a:r>
          </a:p>
        </p:txBody>
      </p:sp>
      <p:sp>
        <p:nvSpPr>
          <p:cNvPr id="23561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3562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23561" grpId="0" animBg="1"/>
      <p:bldP spid="2356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9638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Živí se kormorán velký lovem ryb?</a:t>
            </a:r>
          </a:p>
        </p:txBody>
      </p:sp>
      <p:sp>
        <p:nvSpPr>
          <p:cNvPr id="39938" name="Rectangle 9"/>
          <p:cNvSpPr>
            <a:spLocks noChangeArrowheads="1"/>
          </p:cNvSpPr>
          <p:nvPr/>
        </p:nvSpPr>
        <p:spPr bwMode="auto">
          <a:xfrm>
            <a:off x="1455738" y="4672013"/>
            <a:ext cx="1763712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39939" name="Rectangle 10"/>
          <p:cNvSpPr>
            <a:spLocks noChangeArrowheads="1"/>
          </p:cNvSpPr>
          <p:nvPr/>
        </p:nvSpPr>
        <p:spPr bwMode="auto">
          <a:xfrm>
            <a:off x="5667375" y="46720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1249363" y="467201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1149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1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7" grpId="0" animBg="1"/>
      <p:bldP spid="9114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544513"/>
            <a:ext cx="8101013" cy="4437062"/>
          </a:xfrm>
        </p:spPr>
        <p:txBody>
          <a:bodyPr/>
          <a:lstStyle/>
          <a:p>
            <a:pPr eaLnBrk="1" hangingPunct="1"/>
            <a:r>
              <a:rPr lang="cs-CZ" sz="2800" b="1" smtClean="0"/>
              <a:t>6) </a:t>
            </a:r>
            <a:r>
              <a:rPr lang="cs-CZ" sz="2800" smtClean="0"/>
              <a:t>Jsem hnědý brouk velký asi půl centimetru a žiji hlavně na smrku. Jsem obávaný škůdce lesních, okrasných a ovocných dřevin. Škody působí především mé larvy, které vyžírají lýko stromů. Vývoj: samička naklade vajíčka, ze kterých se vylíhne larva, ta se pak zakuklí a z ní vyleze dospělý brouk.</a:t>
            </a:r>
            <a:endParaRPr lang="cs-CZ" sz="2800" b="1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4451350"/>
            <a:ext cx="8101013" cy="7667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Lýkožrout smrkový</a:t>
            </a:r>
          </a:p>
        </p:txBody>
      </p:sp>
      <p:sp>
        <p:nvSpPr>
          <p:cNvPr id="24585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4586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24585" grpId="0" animBg="1"/>
      <p:bldP spid="2458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5725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Má čekanka obecná modré květy?</a:t>
            </a:r>
          </a:p>
        </p:txBody>
      </p:sp>
      <p:sp>
        <p:nvSpPr>
          <p:cNvPr id="44034" name="Rectangle 10"/>
          <p:cNvSpPr>
            <a:spLocks noChangeArrowheads="1"/>
          </p:cNvSpPr>
          <p:nvPr/>
        </p:nvSpPr>
        <p:spPr bwMode="auto">
          <a:xfrm>
            <a:off x="1349375" y="4652963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44035" name="Rectangle 11"/>
          <p:cNvSpPr>
            <a:spLocks noChangeArrowheads="1"/>
          </p:cNvSpPr>
          <p:nvPr/>
        </p:nvSpPr>
        <p:spPr bwMode="auto">
          <a:xfrm>
            <a:off x="5703888" y="459105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2172" name="Oval 12"/>
          <p:cNvSpPr>
            <a:spLocks noChangeArrowheads="1"/>
          </p:cNvSpPr>
          <p:nvPr/>
        </p:nvSpPr>
        <p:spPr bwMode="auto">
          <a:xfrm>
            <a:off x="1139825" y="4616450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174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2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2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2" grpId="0" animBg="1"/>
      <p:bldP spid="9217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08000"/>
            <a:ext cx="8229600" cy="4016375"/>
          </a:xfrm>
        </p:spPr>
        <p:txBody>
          <a:bodyPr/>
          <a:lstStyle/>
          <a:p>
            <a:pPr eaLnBrk="1" hangingPunct="1"/>
            <a:r>
              <a:rPr lang="cs-CZ" sz="2800" b="1" smtClean="0"/>
              <a:t>7) </a:t>
            </a:r>
            <a:r>
              <a:rPr lang="cs-CZ" sz="2800" smtClean="0"/>
              <a:t>Jsem savec, všežravý sudokopytník. Mám mohutné zuby, většinu potravy si opatřuji rytím v zemi. K tomu mám uzpůsobený rypák a velmi jemný čich. Živím se plody, kořínky, řepou, bramborami, larvami a kuklami hmyzu, vajíčky nebo zdechlinami. Samice rodí mláďata, o která se pečlivě stará a brání je.</a:t>
            </a:r>
            <a:endParaRPr lang="cs-CZ" sz="2800" b="1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24025" y="4524375"/>
            <a:ext cx="5805488" cy="9493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Prase divoké</a:t>
            </a:r>
          </a:p>
        </p:txBody>
      </p:sp>
      <p:sp>
        <p:nvSpPr>
          <p:cNvPr id="25609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5610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  <p:bldP spid="25609" grpId="0" animBg="1"/>
      <p:bldP spid="256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44563"/>
            <a:ext cx="8229600" cy="237648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Používá se česnek medvědí na výrobu parfémů?</a:t>
            </a:r>
          </a:p>
        </p:txBody>
      </p:sp>
      <p:sp>
        <p:nvSpPr>
          <p:cNvPr id="48130" name="Rectangle 8"/>
          <p:cNvSpPr>
            <a:spLocks noChangeArrowheads="1"/>
          </p:cNvSpPr>
          <p:nvPr/>
        </p:nvSpPr>
        <p:spPr bwMode="auto">
          <a:xfrm>
            <a:off x="1066800" y="5075238"/>
            <a:ext cx="1763713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48131" name="Rectangle 9"/>
          <p:cNvSpPr>
            <a:spLocks noChangeArrowheads="1"/>
          </p:cNvSpPr>
          <p:nvPr/>
        </p:nvSpPr>
        <p:spPr bwMode="auto">
          <a:xfrm>
            <a:off x="6061075" y="50371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3194" name="Oval 10"/>
          <p:cNvSpPr>
            <a:spLocks noChangeArrowheads="1"/>
          </p:cNvSpPr>
          <p:nvPr/>
        </p:nvSpPr>
        <p:spPr bwMode="auto">
          <a:xfrm>
            <a:off x="6061075" y="50371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199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3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3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4" grpId="0" animBg="1"/>
      <p:bldP spid="9319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457200" y="763588"/>
            <a:ext cx="8229600" cy="361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 b="0" dirty="0">
                <a:solidFill>
                  <a:schemeClr val="tx2"/>
                </a:solidFill>
                <a:latin typeface="+mj-lt"/>
                <a:cs typeface="+mn-cs"/>
              </a:rPr>
              <a:t>8) </a:t>
            </a:r>
            <a:r>
              <a:rPr lang="cs-CZ" sz="2800" b="0" dirty="0">
                <a:latin typeface="+mj-lt"/>
                <a:cs typeface="+mn-cs"/>
              </a:rPr>
              <a:t>Jsem savec, všežravá šelma velká asi 80 cm, vážím až 17 kg a poznáte mě podle černobíle pruhované hlavy. Srst mám žlutošedou až černou.  Vyhrabávám si nory s mnoha chodbami  a komorou, kde prospím celou zimu přerušovaným zimním spánkem.  Živím se hmyzem, hraboši, vejci, dešťovkami, houbami, semeny a kořínky.</a:t>
            </a:r>
            <a:endParaRPr lang="cs-CZ" sz="2800" b="0" dirty="0">
              <a:solidFill>
                <a:schemeClr val="tx2"/>
              </a:solidFill>
              <a:latin typeface="+mj-lt"/>
              <a:cs typeface="+mn-cs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457200" y="4779963"/>
            <a:ext cx="8229600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3200" b="0" dirty="0">
                <a:solidFill>
                  <a:srgbClr val="FF3300"/>
                </a:solidFill>
                <a:cs typeface="+mn-cs"/>
              </a:rPr>
              <a:t>	</a:t>
            </a:r>
            <a:r>
              <a:rPr lang="cs-CZ" sz="4000" b="0" dirty="0">
                <a:solidFill>
                  <a:srgbClr val="FFFF00"/>
                </a:solidFill>
                <a:latin typeface="+mn-lt"/>
                <a:cs typeface="+mn-cs"/>
              </a:rPr>
              <a:t>Jezevec lesní</a:t>
            </a:r>
          </a:p>
        </p:txBody>
      </p:sp>
      <p:sp>
        <p:nvSpPr>
          <p:cNvPr id="6862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68622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8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  <p:bldP spid="68621" grpId="0" animBg="1"/>
      <p:bldP spid="686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80975" y="633413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Žije na území České republiky některý z druhů orla?</a:t>
            </a:r>
          </a:p>
        </p:txBody>
      </p:sp>
      <p:sp>
        <p:nvSpPr>
          <p:cNvPr id="52226" name="Rectangle 8"/>
          <p:cNvSpPr>
            <a:spLocks noChangeArrowheads="1"/>
          </p:cNvSpPr>
          <p:nvPr/>
        </p:nvSpPr>
        <p:spPr bwMode="auto">
          <a:xfrm>
            <a:off x="1349375" y="4805363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52227" name="Rectangle 9"/>
          <p:cNvSpPr>
            <a:spLocks noChangeArrowheads="1"/>
          </p:cNvSpPr>
          <p:nvPr/>
        </p:nvSpPr>
        <p:spPr bwMode="auto">
          <a:xfrm>
            <a:off x="6227763" y="480536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6266" name="Oval 10"/>
          <p:cNvSpPr>
            <a:spLocks noChangeArrowheads="1"/>
          </p:cNvSpPr>
          <p:nvPr/>
        </p:nvSpPr>
        <p:spPr bwMode="auto">
          <a:xfrm>
            <a:off x="1103313" y="480536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26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6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6" grpId="0" animBg="1"/>
      <p:bldP spid="9626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019175"/>
            <a:ext cx="8229600" cy="3067050"/>
          </a:xfrm>
        </p:spPr>
        <p:txBody>
          <a:bodyPr/>
          <a:lstStyle/>
          <a:p>
            <a:pPr eaLnBrk="1" hangingPunct="1"/>
            <a:r>
              <a:rPr lang="cs-CZ" sz="2800" b="1" smtClean="0"/>
              <a:t>9) </a:t>
            </a:r>
            <a:r>
              <a:rPr lang="cs-CZ" sz="2800" smtClean="0"/>
              <a:t>Jsem malá, zelená až 5 cm dlouhá, dovedu šplhat po  větvích a skákat z listu na list, protože mám silné zadní končetiny. Vynikám silným řehtavým hlasem. Vajíčka kladu do čistých vod, z nich se líhnou pulci, kteří  se živí planktonem, dospělí jedinci pak vylezou na souš a živí se hmyzem a pavouky.</a:t>
            </a:r>
            <a:endParaRPr lang="cs-CZ" sz="2800" b="1" smtClean="0"/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2198688" y="4652963"/>
            <a:ext cx="4497387" cy="74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4000" b="0" dirty="0">
                <a:solidFill>
                  <a:srgbClr val="FFFF00"/>
                </a:solidFill>
                <a:latin typeface="+mn-lt"/>
                <a:cs typeface="+mn-cs"/>
              </a:rPr>
              <a:t>Rosnička zelená</a:t>
            </a:r>
          </a:p>
        </p:txBody>
      </p:sp>
      <p:sp>
        <p:nvSpPr>
          <p:cNvPr id="26634" name="AutoShape 1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6635" name="AutoShape 1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34" grpId="0" animBg="1"/>
      <p:bldP spid="2663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73125"/>
            <a:ext cx="8229600" cy="1727200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hlemýžď hermafrodit?</a:t>
            </a:r>
          </a:p>
        </p:txBody>
      </p:sp>
      <p:sp>
        <p:nvSpPr>
          <p:cNvPr id="56322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56323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5242" name="Oval 10"/>
          <p:cNvSpPr>
            <a:spLocks noChangeArrowheads="1"/>
          </p:cNvSpPr>
          <p:nvPr/>
        </p:nvSpPr>
        <p:spPr bwMode="auto">
          <a:xfrm>
            <a:off x="20161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244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5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2" grpId="0" animBg="1"/>
      <p:bldP spid="9524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8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1979613" y="4116388"/>
            <a:ext cx="6134100" cy="8461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Užovka obojková</a:t>
            </a:r>
            <a:r>
              <a:rPr lang="cs-CZ" sz="2000" smtClean="0">
                <a:solidFill>
                  <a:srgbClr val="FF3300"/>
                </a:solidFill>
              </a:rPr>
              <a:t>	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smtClean="0"/>
          </a:p>
        </p:txBody>
      </p:sp>
      <p:sp>
        <p:nvSpPr>
          <p:cNvPr id="21507" name="Rectangle 4"/>
          <p:cNvSpPr>
            <a:spLocks noChangeArrowheads="1"/>
          </p:cNvSpPr>
          <p:nvPr/>
        </p:nvSpPr>
        <p:spPr bwMode="auto">
          <a:xfrm>
            <a:off x="157163" y="873125"/>
            <a:ext cx="8677275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800" b="0" dirty="0">
                <a:latin typeface="+mj-lt"/>
                <a:cs typeface="+mn-cs"/>
              </a:rPr>
              <a:t>10) Jsem plaz velmi podobný zmiji obecné. Jsem podobně zbarvený, štíhlý a mnohem kousavější, ale nejsem jedovatý. Jsem čilý ve dne i v noci, žiji na suchých slunných místech. Živím se malými  hlodavci a ještěrkami. Mláďata rodím v průhledných obalech, které se po snesení trhají. Jsem buď obojková nebo hladká.</a:t>
            </a:r>
          </a:p>
        </p:txBody>
      </p:sp>
      <p:sp>
        <p:nvSpPr>
          <p:cNvPr id="27663" name="AutoShape 1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7664" name="AutoShape 1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7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8" grpId="0" build="p" autoUpdateAnimBg="0"/>
      <p:bldP spid="27663" grpId="0" animBg="1" autoUpdateAnimBg="0"/>
      <p:bldP spid="27664" grpId="0" animBg="1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836613"/>
            <a:ext cx="8229600" cy="1404937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	Má žížala na povrchu těla štětiny?</a:t>
            </a:r>
          </a:p>
        </p:txBody>
      </p:sp>
      <p:sp>
        <p:nvSpPr>
          <p:cNvPr id="60418" name="Rectangle 8"/>
          <p:cNvSpPr>
            <a:spLocks noChangeArrowheads="1"/>
          </p:cNvSpPr>
          <p:nvPr/>
        </p:nvSpPr>
        <p:spPr bwMode="auto">
          <a:xfrm>
            <a:off x="1103313" y="4168775"/>
            <a:ext cx="1763712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0419" name="Rectangle 9"/>
          <p:cNvSpPr>
            <a:spLocks noChangeArrowheads="1"/>
          </p:cNvSpPr>
          <p:nvPr/>
        </p:nvSpPr>
        <p:spPr bwMode="auto">
          <a:xfrm>
            <a:off x="6227763" y="4221163"/>
            <a:ext cx="2016125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4218" name="Oval 10"/>
          <p:cNvSpPr>
            <a:spLocks noChangeArrowheads="1"/>
          </p:cNvSpPr>
          <p:nvPr/>
        </p:nvSpPr>
        <p:spPr bwMode="auto">
          <a:xfrm>
            <a:off x="884238" y="422116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219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4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8" grpId="0" animBg="1"/>
      <p:bldP spid="942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314325" y="617538"/>
            <a:ext cx="8229600" cy="3541712"/>
          </a:xfrm>
        </p:spPr>
        <p:txBody>
          <a:bodyPr/>
          <a:lstStyle/>
          <a:p>
            <a:pPr eaLnBrk="1" hangingPunct="1"/>
            <a:r>
              <a:rPr lang="cs-CZ" sz="2800" b="1" smtClean="0"/>
              <a:t>11) </a:t>
            </a:r>
            <a:r>
              <a:rPr lang="cs-CZ" sz="2800" smtClean="0"/>
              <a:t>Jsem obojživelník, žiji ve vlhkých porostech ve vyšších polohách. Jsem dlouhý asi 18 - 28cm, leskle černý s nápadnými oranžovými skvrnami  Lovím hlavně v noci, přes den se ukrývám pod listy, kameny nebo v dírách. Nejraději mám žížaly,  drobný hmyz, pavouky, červy, slimáky, které usmrcuji prudkým jedem.</a:t>
            </a:r>
            <a:endParaRPr lang="cs-CZ" sz="2800" b="1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2600" y="4378325"/>
            <a:ext cx="8229600" cy="91281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Mlok skvrnitý</a:t>
            </a:r>
          </a:p>
        </p:txBody>
      </p:sp>
      <p:sp>
        <p:nvSpPr>
          <p:cNvPr id="63497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63498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  <p:bldP spid="63497" grpId="0" animBg="1"/>
      <p:bldP spid="6349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4525962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Loví ropucha obecná i v noci?</a:t>
            </a:r>
          </a:p>
        </p:txBody>
      </p:sp>
      <p:sp>
        <p:nvSpPr>
          <p:cNvPr id="64514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4515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7290" name="Oval 10"/>
          <p:cNvSpPr>
            <a:spLocks noChangeArrowheads="1"/>
          </p:cNvSpPr>
          <p:nvPr/>
        </p:nvSpPr>
        <p:spPr bwMode="auto">
          <a:xfrm>
            <a:off x="1979613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291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7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0" grpId="0" animBg="1"/>
      <p:bldP spid="9729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63563"/>
            <a:ext cx="8229600" cy="3340100"/>
          </a:xfrm>
        </p:spPr>
        <p:txBody>
          <a:bodyPr/>
          <a:lstStyle/>
          <a:p>
            <a:pPr eaLnBrk="1" hangingPunct="1"/>
            <a:r>
              <a:rPr lang="cs-CZ" sz="2800" b="1" smtClean="0"/>
              <a:t>12) </a:t>
            </a:r>
            <a:r>
              <a:rPr lang="cs-CZ" sz="2800" smtClean="0"/>
              <a:t>Jsem savec, protože se živím trávou, větvičkami, pupeny a lesními plody, jsem býložravec. Mám štíhlé tělo, dokážu pružně a vysoko skákat, na zadečku mi svítí bílá oválná skvrna a zakrnělý ocásek. Parůžky mají jen samci. Mláďata rodím na jaře, pečlivě se o ně starám a kojím je hodně dlouho. Patřím mezi lovnou zvěř.</a:t>
            </a:r>
            <a:endParaRPr lang="cs-CZ" sz="2800" b="1" smtClean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93713" y="4473575"/>
            <a:ext cx="8075612" cy="817563"/>
          </a:xfrm>
        </p:spPr>
        <p:txBody>
          <a:bodyPr/>
          <a:lstStyle/>
          <a:p>
            <a:pPr marL="533400" indent="-533400"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Srnec obecný</a:t>
            </a:r>
          </a:p>
        </p:txBody>
      </p:sp>
      <p:sp>
        <p:nvSpPr>
          <p:cNvPr id="29704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29705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  <p:bldP spid="29704" grpId="0" animBg="1"/>
      <p:bldP spid="2970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890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Živí se ježek obecný ovocem?</a:t>
            </a:r>
          </a:p>
        </p:txBody>
      </p:sp>
      <p:sp>
        <p:nvSpPr>
          <p:cNvPr id="68610" name="Rectangle 9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68611" name="Rectangle 10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503872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340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9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9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9" grpId="0" animBg="1"/>
      <p:bldP spid="9934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3136900"/>
          </a:xfrm>
        </p:spPr>
        <p:txBody>
          <a:bodyPr/>
          <a:lstStyle/>
          <a:p>
            <a:pPr eaLnBrk="1" hangingPunct="1"/>
            <a:r>
              <a:rPr lang="cs-CZ" sz="2800" b="1" smtClean="0"/>
              <a:t>13) </a:t>
            </a:r>
            <a:r>
              <a:rPr lang="cs-CZ" sz="2800" smtClean="0"/>
              <a:t>Jsem savec, patřím mezi psovité šelmy. Mám štíhlé tělo a dlouhý huňatý ohon, umím štěkat. Žiji v noře nebo doupěti, kde rodím a starám se o svá holá a slepá mláďata. Lovím skokem myši, hraboše, brouky a ptáky, ráda mám  hmyz nebo sladké ovoce. Můžu přenášet nemoci (vzteklinu), ale jinak jsem plachá, před člověkem utíkám.</a:t>
            </a:r>
            <a:endParaRPr lang="cs-CZ" sz="2800" b="1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39825" y="4437063"/>
            <a:ext cx="6769100" cy="744537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Liška obecná</a:t>
            </a:r>
          </a:p>
        </p:txBody>
      </p:sp>
      <p:sp>
        <p:nvSpPr>
          <p:cNvPr id="30737" name="AutoShape 1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0738" name="AutoShape 1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  <p:bldP spid="30737" grpId="0" animBg="1"/>
      <p:bldP spid="3073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01600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O datlovi se říká, že je doktor lesa. Je to pravda?</a:t>
            </a:r>
          </a:p>
        </p:txBody>
      </p:sp>
      <p:sp>
        <p:nvSpPr>
          <p:cNvPr id="72706" name="Rectangle 8"/>
          <p:cNvSpPr>
            <a:spLocks noChangeArrowheads="1"/>
          </p:cNvSpPr>
          <p:nvPr/>
        </p:nvSpPr>
        <p:spPr bwMode="auto">
          <a:xfrm>
            <a:off x="1349375" y="4616450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72707" name="Rectangle 9"/>
          <p:cNvSpPr>
            <a:spLocks noChangeArrowheads="1"/>
          </p:cNvSpPr>
          <p:nvPr/>
        </p:nvSpPr>
        <p:spPr bwMode="auto">
          <a:xfrm>
            <a:off x="5867400" y="461645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98314" name="Oval 10"/>
          <p:cNvSpPr>
            <a:spLocks noChangeArrowheads="1"/>
          </p:cNvSpPr>
          <p:nvPr/>
        </p:nvSpPr>
        <p:spPr bwMode="auto">
          <a:xfrm>
            <a:off x="1139825" y="4616450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315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8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8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4" grpId="0" animBg="1"/>
      <p:bldP spid="983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112125" cy="3429000"/>
          </a:xfrm>
        </p:spPr>
        <p:txBody>
          <a:bodyPr/>
          <a:lstStyle/>
          <a:p>
            <a:pPr eaLnBrk="1" hangingPunct="1"/>
            <a:r>
              <a:rPr lang="cs-CZ" sz="2800" b="1" smtClean="0"/>
              <a:t>14) </a:t>
            </a:r>
            <a:r>
              <a:rPr lang="cs-CZ" sz="2800" smtClean="0"/>
              <a:t>Jsem plaz, žiji hlavně v noci. Ve dne se jen vyhřívám na sluníčku.Jsem dlouhá až 80cm, plazím se pomalu. Jsem šedá, hnědá nebo černá, po celé délce mám klikatou čáru. Jsem vejcoživorodá, o mláďata se nestarám. Jedové zuby slouží ke znehybnění kořisti. Lovím hlavně myši. Mými nepřáteli jsou ježek, tchoř, prase divoké, draví ptáci. </a:t>
            </a:r>
            <a:endParaRPr lang="cs-CZ" sz="2800" b="1" smtClean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4451350"/>
            <a:ext cx="9144000" cy="8397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Zmije obecná</a:t>
            </a:r>
          </a:p>
          <a:p>
            <a:pPr eaLnBrk="1" hangingPunct="1">
              <a:buFontTx/>
              <a:buNone/>
            </a:pPr>
            <a:endParaRPr lang="cs-CZ" sz="3600" b="1" smtClean="0">
              <a:solidFill>
                <a:srgbClr val="FF3300"/>
              </a:solidFill>
            </a:endParaRPr>
          </a:p>
        </p:txBody>
      </p:sp>
      <p:sp>
        <p:nvSpPr>
          <p:cNvPr id="41992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41993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2" grpId="0" animBg="1"/>
      <p:bldP spid="4199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14488" y="2162175"/>
            <a:ext cx="4038600" cy="4525963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cs-CZ" sz="2800" smtClean="0"/>
              <a:t>	</a:t>
            </a:r>
          </a:p>
        </p:txBody>
      </p:sp>
      <p:sp>
        <p:nvSpPr>
          <p:cNvPr id="76802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76803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2410" name="Oval 10"/>
          <p:cNvSpPr>
            <a:spLocks noChangeArrowheads="1"/>
          </p:cNvSpPr>
          <p:nvPr/>
        </p:nvSpPr>
        <p:spPr bwMode="auto">
          <a:xfrm>
            <a:off x="5111750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805" name="Text Box 11"/>
          <p:cNvSpPr txBox="1">
            <a:spLocks noChangeArrowheads="1"/>
          </p:cNvSpPr>
          <p:nvPr/>
        </p:nvSpPr>
        <p:spPr bwMode="auto">
          <a:xfrm>
            <a:off x="457200" y="1381125"/>
            <a:ext cx="8229600" cy="64611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0"/>
              <a:t>Svízel přítula je živočich?</a:t>
            </a:r>
          </a:p>
        </p:txBody>
      </p:sp>
      <p:sp>
        <p:nvSpPr>
          <p:cNvPr id="102412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76807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0" grpId="0" animBg="1"/>
      <p:bldP spid="10241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30238"/>
            <a:ext cx="8229600" cy="3492500"/>
          </a:xfrm>
        </p:spPr>
        <p:txBody>
          <a:bodyPr/>
          <a:lstStyle/>
          <a:p>
            <a:pPr eaLnBrk="1" hangingPunct="1"/>
            <a:r>
              <a:rPr lang="cs-CZ" sz="2800" b="1" smtClean="0"/>
              <a:t>15) </a:t>
            </a:r>
            <a:r>
              <a:rPr lang="cs-CZ" sz="2800" smtClean="0"/>
              <a:t>Jsem plaz, dožívám se až 50 let. Mám očka s víčky, ocásek je křehký, při napadení mi odpadne. Jsem málo ohebný. Žiji  skrytě, lovím za soumraku hmyz, červy a slimáky. Kladu mláďata obalená v bláně, která se hned protrhne, o mláďata se nestarám. Nepřátelé jsou užovky, draví ptáci, ježci, jezevci a tchoři .</a:t>
            </a:r>
            <a:endParaRPr lang="cs-CZ" sz="2800" b="1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8638" y="4451350"/>
            <a:ext cx="8169275" cy="10953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Slepýš křehký</a:t>
            </a:r>
          </a:p>
        </p:txBody>
      </p:sp>
      <p:sp>
        <p:nvSpPr>
          <p:cNvPr id="31750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1751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  <p:bldP spid="31750" grpId="0" animBg="1"/>
      <p:bldP spid="3175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00100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rosnatka rostlina?</a:t>
            </a:r>
          </a:p>
        </p:txBody>
      </p:sp>
      <p:sp>
        <p:nvSpPr>
          <p:cNvPr id="80898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0899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0362" name="Oval 10"/>
          <p:cNvSpPr>
            <a:spLocks noChangeArrowheads="1"/>
          </p:cNvSpPr>
          <p:nvPr/>
        </p:nvSpPr>
        <p:spPr bwMode="auto">
          <a:xfrm>
            <a:off x="201612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363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0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0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2" grpId="0" animBg="1"/>
      <p:bldP spid="10036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3451225"/>
          </a:xfrm>
        </p:spPr>
        <p:txBody>
          <a:bodyPr/>
          <a:lstStyle/>
          <a:p>
            <a:pPr eaLnBrk="1" hangingPunct="1"/>
            <a:r>
              <a:rPr lang="cs-CZ" sz="2800" b="1" smtClean="0"/>
              <a:t>16) </a:t>
            </a:r>
            <a:r>
              <a:rPr lang="cs-CZ" sz="2800" smtClean="0"/>
              <a:t>Jsem šedohnědě zbarvený obojživelník, velký 6-12cm s bradavičnatou kůží a mám  jedové žlázy za očima. Živím se hmyzem, plži, červy. Nepřítelem je člověk,  šelmy, ježci, káně a užovka. Rosolovitá vajíčka kladu v dlouhých šňůrách, samečka si nesu do vody na zádech. Žiji převážně v noci.</a:t>
            </a:r>
            <a:endParaRPr lang="cs-CZ" sz="2800" b="1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437063"/>
            <a:ext cx="8229600" cy="8636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Ropucha obecná</a:t>
            </a:r>
          </a:p>
        </p:txBody>
      </p:sp>
      <p:sp>
        <p:nvSpPr>
          <p:cNvPr id="32774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2775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animBg="1"/>
      <p:bldP spid="3277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238250"/>
            <a:ext cx="8229600" cy="2300288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autorem knihy Krtek a kalhotky Zdeněk M</a:t>
            </a:r>
            <a:r>
              <a:rPr lang="hu-HU" sz="3600" smtClean="0"/>
              <a:t>i</a:t>
            </a:r>
            <a:r>
              <a:rPr lang="cs-CZ" sz="3600" smtClean="0"/>
              <a:t>ler?</a:t>
            </a:r>
          </a:p>
        </p:txBody>
      </p:sp>
      <p:sp>
        <p:nvSpPr>
          <p:cNvPr id="84994" name="Rectangle 8"/>
          <p:cNvSpPr>
            <a:spLocks noChangeArrowheads="1"/>
          </p:cNvSpPr>
          <p:nvPr/>
        </p:nvSpPr>
        <p:spPr bwMode="auto">
          <a:xfrm>
            <a:off x="1030288" y="4500563"/>
            <a:ext cx="1763712" cy="790575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4995" name="Rectangle 9"/>
          <p:cNvSpPr>
            <a:spLocks noChangeArrowheads="1"/>
          </p:cNvSpPr>
          <p:nvPr/>
        </p:nvSpPr>
        <p:spPr bwMode="auto">
          <a:xfrm>
            <a:off x="6227763" y="451802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1386" name="Oval 10"/>
          <p:cNvSpPr>
            <a:spLocks noChangeArrowheads="1"/>
          </p:cNvSpPr>
          <p:nvPr/>
        </p:nvSpPr>
        <p:spPr bwMode="auto">
          <a:xfrm>
            <a:off x="847725" y="4481513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138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1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1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6" grpId="0" animBg="1"/>
      <p:bldP spid="10138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88988"/>
            <a:ext cx="8229600" cy="373538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17) </a:t>
            </a:r>
            <a:r>
              <a:rPr lang="cs-CZ" sz="2800" dirty="0" smtClean="0"/>
              <a:t>Jsem brouk velký asi 3cm, létám obvykle za tmy. Živím se listy stromů. Na jaře nakladu do země vajíčka,asi za měsíc se z nich vylíhnou larvy, ty se na zimu zahrabou do země, zde rostou 4 roky než  vylezou, zakuklí se a na jaře vylezou jako dospělci. Larvy jsou škodlivé, živí se, kořínky, obilninami a plodinami.</a:t>
            </a:r>
            <a:endParaRPr lang="cs-CZ" sz="28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706938"/>
            <a:ext cx="8399463" cy="620712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Chroust obecný</a:t>
            </a:r>
          </a:p>
        </p:txBody>
      </p:sp>
      <p:sp>
        <p:nvSpPr>
          <p:cNvPr id="33798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3799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  <p:bldP spid="33798" grpId="0" animBg="1"/>
      <p:bldP spid="33799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20725"/>
            <a:ext cx="8229600" cy="45259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kalous ušatý naše největší sova?</a:t>
            </a:r>
          </a:p>
        </p:txBody>
      </p:sp>
      <p:sp>
        <p:nvSpPr>
          <p:cNvPr id="89090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89091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3434" name="Oval 10"/>
          <p:cNvSpPr>
            <a:spLocks noChangeArrowheads="1"/>
          </p:cNvSpPr>
          <p:nvPr/>
        </p:nvSpPr>
        <p:spPr bwMode="auto">
          <a:xfrm>
            <a:off x="50387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3465" name="AutoShape 4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3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3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4" grpId="0" animBg="1"/>
      <p:bldP spid="103465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4"/>
          <p:cNvSpPr>
            <a:spLocks noChangeArrowheads="1"/>
          </p:cNvSpPr>
          <p:nvPr/>
        </p:nvSpPr>
        <p:spPr bwMode="auto">
          <a:xfrm>
            <a:off x="287338" y="584200"/>
            <a:ext cx="8569325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>
                <a:solidFill>
                  <a:schemeClr val="tx2"/>
                </a:solidFill>
              </a:rPr>
              <a:t>18) </a:t>
            </a:r>
            <a:r>
              <a:rPr lang="cs-CZ" sz="2800"/>
              <a:t>Jsem menší savec, dokážu výborně šplhat a skákat z větve na větev, protože zadní končetiny mám delší a silnější. Hnízdo mám na stromě. Jsem hlodavec, živím se žaludy, bukvicemi, lískovými oříšky, semínky ze šišek a houbami. Žiji v lese i v městských parcích, mými nepřáteli jsou kuny a dravci.</a:t>
            </a:r>
            <a:endParaRPr lang="cs-CZ" sz="2800">
              <a:solidFill>
                <a:schemeClr val="tx2"/>
              </a:solidFill>
            </a:endParaRPr>
          </a:p>
        </p:txBody>
      </p:sp>
      <p:sp>
        <p:nvSpPr>
          <p:cNvPr id="119813" name="Rectangle 5"/>
          <p:cNvSpPr>
            <a:spLocks noChangeArrowheads="1"/>
          </p:cNvSpPr>
          <p:nvPr/>
        </p:nvSpPr>
        <p:spPr bwMode="auto">
          <a:xfrm>
            <a:off x="287338" y="4122738"/>
            <a:ext cx="8569325" cy="98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cs-CZ" sz="4000" b="0" dirty="0">
                <a:solidFill>
                  <a:srgbClr val="FFFF00"/>
                </a:solidFill>
                <a:latin typeface="+mn-lt"/>
                <a:cs typeface="+mn-cs"/>
              </a:rPr>
              <a:t>Veverka obecná</a:t>
            </a:r>
          </a:p>
        </p:txBody>
      </p:sp>
      <p:sp>
        <p:nvSpPr>
          <p:cNvPr id="119816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119817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  <p:sp>
        <p:nvSpPr>
          <p:cNvPr id="91141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9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198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9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3" grpId="0"/>
      <p:bldP spid="119816" grpId="0" animBg="1"/>
      <p:bldP spid="11981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Využívá se kůže ondatry pižmové v kožešnictví?</a:t>
            </a:r>
          </a:p>
        </p:txBody>
      </p:sp>
      <p:sp>
        <p:nvSpPr>
          <p:cNvPr id="93186" name="Rectangle 9"/>
          <p:cNvSpPr>
            <a:spLocks noChangeArrowheads="1"/>
          </p:cNvSpPr>
          <p:nvPr/>
        </p:nvSpPr>
        <p:spPr bwMode="auto">
          <a:xfrm>
            <a:off x="2232025" y="421957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93187" name="Rectangle 10"/>
          <p:cNvSpPr>
            <a:spLocks noChangeArrowheads="1"/>
          </p:cNvSpPr>
          <p:nvPr/>
        </p:nvSpPr>
        <p:spPr bwMode="auto">
          <a:xfrm>
            <a:off x="5219700" y="4219575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4459" name="Oval 11"/>
          <p:cNvSpPr>
            <a:spLocks noChangeArrowheads="1"/>
          </p:cNvSpPr>
          <p:nvPr/>
        </p:nvSpPr>
        <p:spPr bwMode="auto">
          <a:xfrm>
            <a:off x="1979613" y="4219575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4466" name="AutoShape 1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4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4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9" grpId="0" animBg="1"/>
      <p:bldP spid="104466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229600" cy="3648075"/>
          </a:xfrm>
        </p:spPr>
        <p:txBody>
          <a:bodyPr/>
          <a:lstStyle/>
          <a:p>
            <a:pPr eaLnBrk="1" hangingPunct="1"/>
            <a:r>
              <a:rPr lang="cs-CZ" sz="2800" b="1" smtClean="0"/>
              <a:t>19) </a:t>
            </a:r>
            <a:r>
              <a:rPr lang="cs-CZ" sz="2800" smtClean="0"/>
              <a:t>Jsem významná léčivá bylinka. Mám nápadně žluté květy a vyrostu někdy až do 40 centimetrů. Mé květy se později mění v ochmýřené nažky, které když rozfoukáš, létají jako padáčky. Rostu u cest, na loukách, na trávnících od dubna až do srpna. Když mne utrhneš, roním hořkou bílou šťávu, zanechávající na kůži tmavé skvrny. Z mých květů můžeš udělat med.</a:t>
            </a:r>
            <a:endParaRPr lang="cs-CZ" sz="2800" b="1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619625"/>
            <a:ext cx="8229600" cy="8175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Smetanka lékařská</a:t>
            </a:r>
          </a:p>
        </p:txBody>
      </p:sp>
      <p:sp>
        <p:nvSpPr>
          <p:cNvPr id="35846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35847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  <p:bldP spid="35846" grpId="0" animBg="1"/>
      <p:bldP spid="35847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2138" y="1749425"/>
            <a:ext cx="8094662" cy="178911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Používá netopýr při orientaci zrak?</a:t>
            </a:r>
          </a:p>
        </p:txBody>
      </p:sp>
      <p:sp>
        <p:nvSpPr>
          <p:cNvPr id="97282" name="Text Box 7"/>
          <p:cNvSpPr txBox="1">
            <a:spLocks noChangeArrowheads="1"/>
          </p:cNvSpPr>
          <p:nvPr/>
        </p:nvSpPr>
        <p:spPr bwMode="auto">
          <a:xfrm>
            <a:off x="1079500" y="908050"/>
            <a:ext cx="7056438" cy="6413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b="0"/>
          </a:p>
        </p:txBody>
      </p:sp>
      <p:sp>
        <p:nvSpPr>
          <p:cNvPr id="97283" name="Rectangle 11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97284" name="Rectangle 12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5485" name="Oval 13"/>
          <p:cNvSpPr>
            <a:spLocks noChangeArrowheads="1"/>
          </p:cNvSpPr>
          <p:nvPr/>
        </p:nvSpPr>
        <p:spPr bwMode="auto">
          <a:xfrm>
            <a:off x="50387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486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5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5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85" grpId="0" animBg="1"/>
      <p:bldP spid="105486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584200"/>
            <a:ext cx="8229600" cy="3684588"/>
          </a:xfrm>
        </p:spPr>
        <p:txBody>
          <a:bodyPr/>
          <a:lstStyle/>
          <a:p>
            <a:pPr eaLnBrk="1" hangingPunct="1"/>
            <a:r>
              <a:rPr lang="cs-CZ" sz="2800" b="1" smtClean="0"/>
              <a:t>20) </a:t>
            </a:r>
            <a:r>
              <a:rPr lang="cs-CZ" sz="2800" smtClean="0"/>
              <a:t>Jsem jednoletá bylina. Vysoká jsem 20 - 90 centimetrů. Mám nápadné květy složené ze čtyř jasně červených korunních lístků. Semena mám ukryta v tobolce - takzvané makovici. Kvetu hlavně v létě na obilných polích jako plevel. Z mých okvětních lístku má ve Večerníčku sukýnku jedna panenka.</a:t>
            </a:r>
            <a:endParaRPr lang="cs-CZ" sz="2800" b="1" smtClean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39825" y="4487863"/>
            <a:ext cx="6754813" cy="9128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Mák vlčí</a:t>
            </a:r>
          </a:p>
        </p:txBody>
      </p:sp>
      <p:sp>
        <p:nvSpPr>
          <p:cNvPr id="5018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0188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  <p:bldP spid="50187" grpId="0" animBg="1"/>
      <p:bldP spid="5018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566863"/>
            <a:ext cx="8229600" cy="1606550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Je karas obecný plevelná ryba?</a:t>
            </a:r>
          </a:p>
        </p:txBody>
      </p:sp>
      <p:sp>
        <p:nvSpPr>
          <p:cNvPr id="101378" name="Rectangle 10"/>
          <p:cNvSpPr>
            <a:spLocks noChangeArrowheads="1"/>
          </p:cNvSpPr>
          <p:nvPr/>
        </p:nvSpPr>
        <p:spPr bwMode="auto">
          <a:xfrm>
            <a:off x="1597025" y="4305300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1379" name="Rectangle 11"/>
          <p:cNvSpPr>
            <a:spLocks noChangeArrowheads="1"/>
          </p:cNvSpPr>
          <p:nvPr/>
        </p:nvSpPr>
        <p:spPr bwMode="auto">
          <a:xfrm>
            <a:off x="5957888" y="4305300"/>
            <a:ext cx="2016125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6508" name="Oval 12"/>
          <p:cNvSpPr>
            <a:spLocks noChangeArrowheads="1"/>
          </p:cNvSpPr>
          <p:nvPr/>
        </p:nvSpPr>
        <p:spPr bwMode="auto">
          <a:xfrm>
            <a:off x="1358900" y="4324350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509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6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6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8" grpId="0" animBg="1"/>
      <p:bldP spid="10650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5163"/>
            <a:ext cx="8229600" cy="3603625"/>
          </a:xfrm>
        </p:spPr>
        <p:txBody>
          <a:bodyPr/>
          <a:lstStyle/>
          <a:p>
            <a:pPr eaLnBrk="1" hangingPunct="1"/>
            <a:r>
              <a:rPr lang="cs-CZ" sz="2800" b="1" smtClean="0"/>
              <a:t>21) </a:t>
            </a:r>
            <a:r>
              <a:rPr lang="cs-CZ" sz="2800" smtClean="0"/>
              <a:t>Jsem krásná vytrvalá bylina. Vyrostu do výšky 20 - 80 centimetrů. Můj květ je složený z bílých okvětních plátků se žlutým středem. Rostu na loukách, u krajů cest i ve světlých lesích. Mám také spoustu lidových názvů:  husička, slunéčko či svatojánské kvítko. Dnes se pěstuji jako okrasná.</a:t>
            </a:r>
            <a:endParaRPr lang="cs-CZ" sz="2800" b="1" i="1" smtClean="0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4451350"/>
            <a:ext cx="8629650" cy="6572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400" smtClean="0">
                <a:solidFill>
                  <a:srgbClr val="FFFF00"/>
                </a:solidFill>
              </a:rPr>
              <a:t> </a:t>
            </a:r>
            <a:r>
              <a:rPr lang="cs-CZ" sz="4000" smtClean="0">
                <a:solidFill>
                  <a:srgbClr val="FFFF00"/>
                </a:solidFill>
              </a:rPr>
              <a:t>Kopretina</a:t>
            </a:r>
            <a:r>
              <a:rPr lang="cs-CZ" sz="2400" smtClean="0">
                <a:solidFill>
                  <a:srgbClr val="FFFF00"/>
                </a:solidFill>
              </a:rPr>
              <a:t> </a:t>
            </a:r>
            <a:r>
              <a:rPr lang="cs-CZ" sz="4000" smtClean="0">
                <a:solidFill>
                  <a:srgbClr val="FFFF00"/>
                </a:solidFill>
              </a:rPr>
              <a:t>bílá</a:t>
            </a:r>
          </a:p>
        </p:txBody>
      </p:sp>
      <p:sp>
        <p:nvSpPr>
          <p:cNvPr id="53254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3255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  <p:bldP spid="53254" grpId="0" animBg="1"/>
      <p:bldP spid="5325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87475"/>
            <a:ext cx="8229600" cy="2151063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Vyrábí se kaviár  rybích jiker?</a:t>
            </a:r>
          </a:p>
        </p:txBody>
      </p:sp>
      <p:sp>
        <p:nvSpPr>
          <p:cNvPr id="105474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5475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7530" name="Oval 10"/>
          <p:cNvSpPr>
            <a:spLocks noChangeArrowheads="1"/>
          </p:cNvSpPr>
          <p:nvPr/>
        </p:nvSpPr>
        <p:spPr bwMode="auto">
          <a:xfrm>
            <a:off x="2016125" y="382428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534" name="AutoShape 14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7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7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30" grpId="0" animBg="1"/>
      <p:bldP spid="10753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0563"/>
            <a:ext cx="8229600" cy="3943350"/>
          </a:xfrm>
        </p:spPr>
        <p:txBody>
          <a:bodyPr/>
          <a:lstStyle/>
          <a:p>
            <a:r>
              <a:rPr lang="cs-CZ" sz="2800" b="1" smtClean="0"/>
              <a:t>22) </a:t>
            </a:r>
            <a:r>
              <a:rPr lang="cs-CZ" sz="2800" smtClean="0"/>
              <a:t>Jsem vytrvalá bylina. Rostu v lužních lesích a kvetu od dubna do května.</a:t>
            </a:r>
            <a:br>
              <a:rPr lang="cs-CZ" sz="2800" smtClean="0"/>
            </a:br>
            <a:r>
              <a:rPr lang="cs-CZ" sz="2800" smtClean="0"/>
              <a:t>Mám 20 centimetrů a mé květenství je složeno z mnoha bílých zvonečků. Velmi intenzivně voním a využívám se v kosmetice. Pozor, jsem jedovatá. Otrava je možná při žvýkání stonků či listů. </a:t>
            </a:r>
            <a:endParaRPr lang="cs-CZ" sz="2800" b="1" smtClean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4378325"/>
            <a:ext cx="7958137" cy="94932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Konvalinka vonná</a:t>
            </a:r>
          </a:p>
        </p:txBody>
      </p:sp>
      <p:sp>
        <p:nvSpPr>
          <p:cNvPr id="54279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428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4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  <p:bldP spid="54279" grpId="0" animBg="1"/>
      <p:bldP spid="54280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21602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Je mák vlčí užitkovou rostlinou?</a:t>
            </a:r>
          </a:p>
        </p:txBody>
      </p:sp>
      <p:sp>
        <p:nvSpPr>
          <p:cNvPr id="109570" name="Rectangle 8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09571" name="Rectangle 9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08554" name="Oval 10"/>
          <p:cNvSpPr>
            <a:spLocks noChangeArrowheads="1"/>
          </p:cNvSpPr>
          <p:nvPr/>
        </p:nvSpPr>
        <p:spPr bwMode="auto">
          <a:xfrm>
            <a:off x="503872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555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8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8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4" grpId="0" animBg="1"/>
      <p:bldP spid="108555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2"/>
          <p:cNvSpPr>
            <a:spLocks noGrp="1" noChangeArrowheads="1"/>
          </p:cNvSpPr>
          <p:nvPr>
            <p:ph type="title"/>
          </p:nvPr>
        </p:nvSpPr>
        <p:spPr>
          <a:xfrm>
            <a:off x="287338" y="584200"/>
            <a:ext cx="8569325" cy="3600450"/>
          </a:xfrm>
        </p:spPr>
        <p:txBody>
          <a:bodyPr/>
          <a:lstStyle/>
          <a:p>
            <a:pPr eaLnBrk="1" hangingPunct="1"/>
            <a:r>
              <a:rPr lang="cs-CZ" sz="2800" b="1" smtClean="0"/>
              <a:t>23) </a:t>
            </a:r>
            <a:r>
              <a:rPr lang="cs-CZ" sz="2800" smtClean="0"/>
              <a:t>Jsem vytrvalá bylina a dorůstám do výšky až jeden metr. Rostu na půdách s dostatečnou vlhkostí, nejčastěji podél cest a plotů, v zahradách. Kvetu žlutě, mé lodyhy a listy se snadno lámou a roní tmavě žluté mléko. Jejím opakovaným potíráním  lze odstraňovat bradavice. Mléko je nebezpečné očím.</a:t>
            </a:r>
            <a:endParaRPr lang="cs-CZ" sz="2800" b="1" smtClean="0"/>
          </a:p>
        </p:txBody>
      </p:sp>
      <p:sp>
        <p:nvSpPr>
          <p:cNvPr id="55302" name="Rectangle 6"/>
          <p:cNvSpPr>
            <a:spLocks noChangeArrowheads="1"/>
          </p:cNvSpPr>
          <p:nvPr/>
        </p:nvSpPr>
        <p:spPr bwMode="auto">
          <a:xfrm>
            <a:off x="287338" y="4184650"/>
            <a:ext cx="856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cs-CZ" sz="4000" b="0" dirty="0">
                <a:solidFill>
                  <a:srgbClr val="FFFF00"/>
                </a:solidFill>
                <a:latin typeface="+mn-lt"/>
                <a:cs typeface="+mn-cs"/>
              </a:rPr>
              <a:t>Vlaštovičník větší</a:t>
            </a:r>
          </a:p>
        </p:txBody>
      </p:sp>
      <p:sp>
        <p:nvSpPr>
          <p:cNvPr id="55305" name="AutoShape 9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5306" name="AutoShape 10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5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2" grpId="0"/>
      <p:bldP spid="55305" grpId="0" animBg="1"/>
      <p:bldP spid="55306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981075"/>
            <a:ext cx="8229600" cy="1425575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Vyrábí se  konvalinky léčivé sirupy?</a:t>
            </a:r>
          </a:p>
        </p:txBody>
      </p:sp>
      <p:sp>
        <p:nvSpPr>
          <p:cNvPr id="113666" name="Rectangle 7"/>
          <p:cNvSpPr>
            <a:spLocks noChangeArrowheads="1"/>
          </p:cNvSpPr>
          <p:nvPr/>
        </p:nvSpPr>
        <p:spPr bwMode="auto">
          <a:xfrm>
            <a:off x="1066800" y="384333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13667" name="Rectangle 8"/>
          <p:cNvSpPr>
            <a:spLocks noChangeArrowheads="1"/>
          </p:cNvSpPr>
          <p:nvPr/>
        </p:nvSpPr>
        <p:spPr bwMode="auto">
          <a:xfrm>
            <a:off x="4030663" y="38433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6745" name="Oval 9"/>
          <p:cNvSpPr>
            <a:spLocks noChangeArrowheads="1"/>
          </p:cNvSpPr>
          <p:nvPr/>
        </p:nvSpPr>
        <p:spPr bwMode="auto">
          <a:xfrm>
            <a:off x="394017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746" name="AutoShape 1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6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6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5" grpId="0" animBg="1"/>
      <p:bldP spid="116746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84200"/>
            <a:ext cx="8229600" cy="3538538"/>
          </a:xfrm>
        </p:spPr>
        <p:txBody>
          <a:bodyPr/>
          <a:lstStyle/>
          <a:p>
            <a:pPr eaLnBrk="1" hangingPunct="1"/>
            <a:r>
              <a:rPr lang="cs-CZ" sz="2800" b="1" smtClean="0"/>
              <a:t>24) </a:t>
            </a:r>
            <a:r>
              <a:rPr lang="cs-CZ" sz="2800" smtClean="0"/>
              <a:t>Jsem vytrvalá bylina. Rostu v listnatých a smíšených lesích. Mám 10 - 40 centimetrů a květy mám bílé,  velmi aromaticky vonící. Jsem léčivá. Stejně jako já se jmenuje i jedna kořenová zelenina. Podporuji chuť k jídlu, trávení a tvorbu krve.  Mé druhové jméno je medvědí.</a:t>
            </a:r>
            <a:endParaRPr lang="cs-CZ" sz="2800" b="1" smtClean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305300"/>
            <a:ext cx="8374063" cy="876300"/>
          </a:xfrm>
        </p:spPr>
        <p:txBody>
          <a:bodyPr/>
          <a:lstStyle/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Česnek medvědí</a:t>
            </a:r>
          </a:p>
        </p:txBody>
      </p:sp>
      <p:sp>
        <p:nvSpPr>
          <p:cNvPr id="115715" name="Rectangle 6"/>
          <p:cNvSpPr>
            <a:spLocks noChangeArrowheads="1"/>
          </p:cNvSpPr>
          <p:nvPr/>
        </p:nvSpPr>
        <p:spPr bwMode="auto">
          <a:xfrm>
            <a:off x="576263" y="3141663"/>
            <a:ext cx="8064500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0"/>
              <a:t>	</a:t>
            </a:r>
          </a:p>
        </p:txBody>
      </p:sp>
      <p:sp>
        <p:nvSpPr>
          <p:cNvPr id="56331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6332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6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6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1" grpId="0" animBg="1"/>
      <p:bldP spid="5633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1800" y="1238250"/>
            <a:ext cx="8291513" cy="1862138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2800" smtClean="0"/>
              <a:t>	</a:t>
            </a:r>
            <a:r>
              <a:rPr lang="cs-CZ" sz="3600" smtClean="0"/>
              <a:t>Probíhá u kopřivy dvoudomé fotosyntéza?</a:t>
            </a:r>
          </a:p>
        </p:txBody>
      </p:sp>
      <p:sp>
        <p:nvSpPr>
          <p:cNvPr id="117762" name="Rectangle 8"/>
          <p:cNvSpPr>
            <a:spLocks noChangeArrowheads="1"/>
          </p:cNvSpPr>
          <p:nvPr/>
        </p:nvSpPr>
        <p:spPr bwMode="auto">
          <a:xfrm>
            <a:off x="1327150" y="47974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17763" name="Rectangle 9"/>
          <p:cNvSpPr>
            <a:spLocks noChangeArrowheads="1"/>
          </p:cNvSpPr>
          <p:nvPr/>
        </p:nvSpPr>
        <p:spPr bwMode="auto">
          <a:xfrm>
            <a:off x="6323013" y="483393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0602" name="Oval 10"/>
          <p:cNvSpPr>
            <a:spLocks noChangeArrowheads="1"/>
          </p:cNvSpPr>
          <p:nvPr/>
        </p:nvSpPr>
        <p:spPr bwMode="auto">
          <a:xfrm>
            <a:off x="1066800" y="4797425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609" name="AutoShape 1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0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0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2" grpId="0" animBg="1"/>
      <p:bldP spid="110609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29600" cy="3327400"/>
          </a:xfrm>
        </p:spPr>
        <p:txBody>
          <a:bodyPr/>
          <a:lstStyle/>
          <a:p>
            <a:pPr eaLnBrk="1" hangingPunct="1"/>
            <a:r>
              <a:rPr lang="cs-CZ" sz="2800" b="1" smtClean="0"/>
              <a:t>25) </a:t>
            </a:r>
            <a:r>
              <a:rPr lang="cs-CZ" sz="2800" smtClean="0"/>
              <a:t>Jsem vytrvalá lesní bylina. Najdeš mne v lužních lesích od února do dubna.   Jsem vysoká 10 - 30 centimetrů. Mám jeden květ bílé barvy ve tvaru zvonku. Často bývám zaměňována s další jarní bylinkou - sněženkou podsněžníkem.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25663" y="4232275"/>
            <a:ext cx="4570412" cy="839788"/>
          </a:xfrm>
        </p:spPr>
        <p:txBody>
          <a:bodyPr/>
          <a:lstStyle/>
          <a:p>
            <a:pPr marL="742950" indent="-742950" algn="ctr" eaLnBrk="1" hangingPunct="1">
              <a:lnSpc>
                <a:spcPct val="90000"/>
              </a:lnSpc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Bledule jarní</a:t>
            </a:r>
          </a:p>
        </p:txBody>
      </p:sp>
      <p:sp>
        <p:nvSpPr>
          <p:cNvPr id="57352" name="AutoShape 8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7353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7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7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  <p:bldP spid="57352" grpId="0" animBg="1"/>
      <p:bldP spid="57353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13" y="1201738"/>
            <a:ext cx="8229600" cy="15335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600" smtClean="0"/>
              <a:t>Je mládě srnce koloušek?</a:t>
            </a:r>
          </a:p>
        </p:txBody>
      </p:sp>
      <p:sp>
        <p:nvSpPr>
          <p:cNvPr id="121858" name="Rectangle 8"/>
          <p:cNvSpPr>
            <a:spLocks noChangeArrowheads="1"/>
          </p:cNvSpPr>
          <p:nvPr/>
        </p:nvSpPr>
        <p:spPr bwMode="auto">
          <a:xfrm>
            <a:off x="2855913" y="3870325"/>
            <a:ext cx="1763712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21859" name="Rectangle 9"/>
          <p:cNvSpPr>
            <a:spLocks noChangeArrowheads="1"/>
          </p:cNvSpPr>
          <p:nvPr/>
        </p:nvSpPr>
        <p:spPr bwMode="auto">
          <a:xfrm>
            <a:off x="4859338" y="38338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1626" name="Oval 10"/>
          <p:cNvSpPr>
            <a:spLocks noChangeArrowheads="1"/>
          </p:cNvSpPr>
          <p:nvPr/>
        </p:nvSpPr>
        <p:spPr bwMode="auto">
          <a:xfrm>
            <a:off x="4852988" y="3870325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627" name="AutoShape 1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1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1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6" grpId="0" animBg="1"/>
      <p:bldP spid="11162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17488"/>
            <a:ext cx="8229600" cy="3649662"/>
          </a:xfrm>
        </p:spPr>
        <p:txBody>
          <a:bodyPr/>
          <a:lstStyle/>
          <a:p>
            <a:pPr eaLnBrk="1" hangingPunct="1"/>
            <a:r>
              <a:rPr lang="cs-CZ" sz="2800" b="1" smtClean="0"/>
              <a:t>26) </a:t>
            </a:r>
            <a:r>
              <a:rPr lang="cs-CZ" sz="2800" smtClean="0"/>
              <a:t>Jsem léčivá bylina. Kvetu od května do října bělavými až hnědými drobnými květy na kulovitých až válcovitých klasech.   Dorůstám do výšky 7 - 30 cm. Listy mám uspořádány do přízemní růžice. Rostu na loukách, pastvinách, mezích, slunných stráních. Používám se k výrobě sirupů na kašel, dobře odhleňuji.</a:t>
            </a:r>
            <a:endParaRPr lang="cs-CZ" sz="2800" b="1" smtClean="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232275"/>
            <a:ext cx="8229600" cy="8397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Jitrocel kopinatý</a:t>
            </a:r>
          </a:p>
        </p:txBody>
      </p:sp>
      <p:sp>
        <p:nvSpPr>
          <p:cNvPr id="64518" name="AutoShape 6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64519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  <p:bldP spid="64518" grpId="0" animBg="1"/>
      <p:bldP spid="6451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60450"/>
            <a:ext cx="8229600" cy="1506538"/>
          </a:xfrm>
        </p:spPr>
        <p:txBody>
          <a:bodyPr/>
          <a:lstStyle/>
          <a:p>
            <a:pPr marL="609600" indent="-609600" algn="ctr" eaLnBrk="1" hangingPunct="1">
              <a:buFontTx/>
              <a:buNone/>
            </a:pPr>
            <a:r>
              <a:rPr lang="cs-CZ" sz="3600" smtClean="0"/>
              <a:t>Je husa divoká tažný pták?</a:t>
            </a:r>
          </a:p>
        </p:txBody>
      </p:sp>
      <p:sp>
        <p:nvSpPr>
          <p:cNvPr id="125954" name="Rectangle 8"/>
          <p:cNvSpPr>
            <a:spLocks noChangeArrowheads="1"/>
          </p:cNvSpPr>
          <p:nvPr/>
        </p:nvSpPr>
        <p:spPr bwMode="auto">
          <a:xfrm>
            <a:off x="1943100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25955" name="Rectangle 9"/>
          <p:cNvSpPr>
            <a:spLocks noChangeArrowheads="1"/>
          </p:cNvSpPr>
          <p:nvPr/>
        </p:nvSpPr>
        <p:spPr bwMode="auto">
          <a:xfrm>
            <a:off x="5472113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2650" name="Oval 10"/>
          <p:cNvSpPr>
            <a:spLocks noChangeArrowheads="1"/>
          </p:cNvSpPr>
          <p:nvPr/>
        </p:nvSpPr>
        <p:spPr bwMode="auto">
          <a:xfrm>
            <a:off x="1724025" y="3787775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652" name="AutoShape 12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2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0" grpId="0" animBg="1"/>
      <p:bldP spid="112652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584200"/>
            <a:ext cx="8075612" cy="3100388"/>
          </a:xfrm>
        </p:spPr>
        <p:txBody>
          <a:bodyPr/>
          <a:lstStyle/>
          <a:p>
            <a:pPr eaLnBrk="1" hangingPunct="1"/>
            <a:r>
              <a:rPr lang="cs-CZ" sz="2800" b="1" smtClean="0"/>
              <a:t>27) </a:t>
            </a:r>
            <a:r>
              <a:rPr lang="cs-CZ" sz="2800" smtClean="0"/>
              <a:t>Jsem vytrvalá léčivá bylinka. Dorůstám pouze do výšky 10 cm. Listy mám uspořádané do přízemní růžice. Mám malé květy s bílými až narůžovělými okvětními lístky se žlutým středem. Kvetu od února do listopadu. Rostu na slunných místech. Působím protizánětlivě, lze mne použít i do jarních salátů.</a:t>
            </a:r>
            <a:endParaRPr lang="cs-CZ" sz="2800" b="1" smtClean="0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4238" y="4268788"/>
            <a:ext cx="7454900" cy="87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Sedmikráska chudobka</a:t>
            </a:r>
          </a:p>
        </p:txBody>
      </p:sp>
      <p:sp>
        <p:nvSpPr>
          <p:cNvPr id="59399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59400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  <p:bldP spid="59399" grpId="0" animBg="1"/>
      <p:bldP spid="59400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93838"/>
            <a:ext cx="8229600" cy="186213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	</a:t>
            </a:r>
            <a:r>
              <a:rPr lang="cs-CZ" sz="3600" smtClean="0"/>
              <a:t>Leknín bělostný roste u vody?</a:t>
            </a:r>
          </a:p>
        </p:txBody>
      </p:sp>
      <p:sp>
        <p:nvSpPr>
          <p:cNvPr id="130050" name="Rectangle 8"/>
          <p:cNvSpPr>
            <a:spLocks noChangeArrowheads="1"/>
          </p:cNvSpPr>
          <p:nvPr/>
        </p:nvSpPr>
        <p:spPr bwMode="auto">
          <a:xfrm>
            <a:off x="1349375" y="4238625"/>
            <a:ext cx="1763713" cy="792163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30051" name="Rectangle 9"/>
          <p:cNvSpPr>
            <a:spLocks noChangeArrowheads="1"/>
          </p:cNvSpPr>
          <p:nvPr/>
        </p:nvSpPr>
        <p:spPr bwMode="auto">
          <a:xfrm>
            <a:off x="5867400" y="4202113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3674" name="Oval 10"/>
          <p:cNvSpPr>
            <a:spLocks noChangeArrowheads="1"/>
          </p:cNvSpPr>
          <p:nvPr/>
        </p:nvSpPr>
        <p:spPr bwMode="auto">
          <a:xfrm>
            <a:off x="5686425" y="4165600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694" name="AutoShape 30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3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74" grpId="0" animBg="1"/>
      <p:bldP spid="113694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Rectangle 9"/>
          <p:cNvSpPr>
            <a:spLocks noGrp="1" noChangeArrowheads="1"/>
          </p:cNvSpPr>
          <p:nvPr>
            <p:ph type="title"/>
          </p:nvPr>
        </p:nvSpPr>
        <p:spPr>
          <a:xfrm>
            <a:off x="457200" y="404813"/>
            <a:ext cx="8229600" cy="3279775"/>
          </a:xfrm>
        </p:spPr>
        <p:txBody>
          <a:bodyPr/>
          <a:lstStyle/>
          <a:p>
            <a:pPr eaLnBrk="1" hangingPunct="1"/>
            <a:r>
              <a:rPr lang="cs-CZ" sz="2800" b="1" smtClean="0"/>
              <a:t>28) </a:t>
            </a:r>
            <a:r>
              <a:rPr lang="cs-CZ" sz="2800" smtClean="0"/>
              <a:t>Jsem jednoletá až dvouletá bylina. </a:t>
            </a:r>
            <a:br>
              <a:rPr lang="cs-CZ" sz="2800" smtClean="0"/>
            </a:br>
            <a:r>
              <a:rPr lang="cs-CZ" sz="2800" smtClean="0"/>
              <a:t>Jsem 20 - 30 cm vysoká, někdy můžu být i vyšší. Květy mám drobné, bílé, tvořící koncový hrozen. Najdeš mne na polích, rumištích, zahradách, u  chodníků a u cest. Jsem léčivá, dokážu zastavit krvácení. Zvláštní znamení: srdíčkovité útvary na celém stonku.</a:t>
            </a:r>
            <a:endParaRPr lang="cs-CZ" sz="2800" b="1" smtClean="0"/>
          </a:p>
        </p:txBody>
      </p:sp>
      <p:sp>
        <p:nvSpPr>
          <p:cNvPr id="122886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4122738"/>
            <a:ext cx="8229600" cy="87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4000" smtClean="0">
                <a:solidFill>
                  <a:srgbClr val="FFFF00"/>
                </a:solidFill>
              </a:rPr>
              <a:t>Kokoška pastuší tobolka</a:t>
            </a:r>
          </a:p>
        </p:txBody>
      </p:sp>
      <p:sp>
        <p:nvSpPr>
          <p:cNvPr id="122887" name="AutoShape 7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696075" y="6021388"/>
            <a:ext cx="18732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  <p:sp>
        <p:nvSpPr>
          <p:cNvPr id="122888" name="AutoShape 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305050" cy="576262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Náhradní otázka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2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6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84300"/>
            <a:ext cx="8229600" cy="20447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600" smtClean="0"/>
              <a:t>Je bažant obecný pták krmivý?</a:t>
            </a:r>
            <a:endParaRPr lang="cs-CZ" sz="3600" baseline="-25000" smtClean="0"/>
          </a:p>
        </p:txBody>
      </p:sp>
      <p:sp>
        <p:nvSpPr>
          <p:cNvPr id="134146" name="Rectangle 10"/>
          <p:cNvSpPr>
            <a:spLocks noChangeArrowheads="1"/>
          </p:cNvSpPr>
          <p:nvPr/>
        </p:nvSpPr>
        <p:spPr bwMode="auto">
          <a:xfrm>
            <a:off x="2232025" y="3824288"/>
            <a:ext cx="1763713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Ano</a:t>
            </a:r>
          </a:p>
        </p:txBody>
      </p:sp>
      <p:sp>
        <p:nvSpPr>
          <p:cNvPr id="134147" name="Rectangle 11"/>
          <p:cNvSpPr>
            <a:spLocks noChangeArrowheads="1"/>
          </p:cNvSpPr>
          <p:nvPr/>
        </p:nvSpPr>
        <p:spPr bwMode="auto">
          <a:xfrm>
            <a:off x="5219700" y="3824288"/>
            <a:ext cx="2016125" cy="792162"/>
          </a:xfrm>
          <a:prstGeom prst="rect">
            <a:avLst/>
          </a:prstGeom>
          <a:noFill/>
          <a:ln w="28575" cap="rnd" algn="ctr">
            <a:noFill/>
            <a:prstDash val="sysDot"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b="0"/>
              <a:t>Ne</a:t>
            </a:r>
          </a:p>
        </p:txBody>
      </p:sp>
      <p:sp>
        <p:nvSpPr>
          <p:cNvPr id="114700" name="Oval 12"/>
          <p:cNvSpPr>
            <a:spLocks noChangeArrowheads="1"/>
          </p:cNvSpPr>
          <p:nvPr/>
        </p:nvSpPr>
        <p:spPr bwMode="auto">
          <a:xfrm>
            <a:off x="5038725" y="3843338"/>
            <a:ext cx="2197100" cy="828675"/>
          </a:xfrm>
          <a:prstGeom prst="ellipse">
            <a:avLst/>
          </a:prstGeom>
          <a:noFill/>
          <a:ln w="38100" algn="ctr">
            <a:solidFill>
              <a:srgbClr val="FF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701" name="AutoShape 13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6875463" y="5913438"/>
            <a:ext cx="1873250" cy="774700"/>
          </a:xfrm>
          <a:prstGeom prst="actionButtonBlank">
            <a:avLst/>
          </a:prstGeom>
          <a:gradFill rotWithShape="1">
            <a:gsLst>
              <a:gs pos="0">
                <a:srgbClr val="FFFFFF"/>
              </a:gs>
              <a:gs pos="50000">
                <a:srgbClr val="0000CC"/>
              </a:gs>
              <a:gs pos="100000">
                <a:srgbClr val="FFFFFF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>
                <a:solidFill>
                  <a:schemeClr val="bg1"/>
                </a:solidFill>
                <a:latin typeface="Tahoma" pitchFamily="34" charset="0"/>
              </a:rPr>
              <a:t>Pyramida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4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4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700" grpId="0" animBg="1"/>
      <p:bldP spid="114701" grpId="0" animBg="1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3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2389</TotalTime>
  <Words>1921</Words>
  <Application>Microsoft Office PowerPoint</Application>
  <PresentationFormat>On-screen Show (4:3)</PresentationFormat>
  <Paragraphs>326</Paragraphs>
  <Slides>59</Slides>
  <Notes>57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59</vt:i4>
      </vt:variant>
    </vt:vector>
  </HeadingPairs>
  <TitlesOfParts>
    <vt:vector size="66" baseType="lpstr">
      <vt:lpstr>Arial</vt:lpstr>
      <vt:lpstr>Calibri</vt:lpstr>
      <vt:lpstr>Times New Roman</vt:lpstr>
      <vt:lpstr>Georgia</vt:lpstr>
      <vt:lpstr>Tahoma</vt:lpstr>
      <vt:lpstr>Wingdings</vt:lpstr>
      <vt:lpstr>Výchozí návrh</vt:lpstr>
      <vt:lpstr>Snímek 1</vt:lpstr>
      <vt:lpstr>Snímek 2</vt:lpstr>
      <vt:lpstr>Snímek 3</vt:lpstr>
      <vt:lpstr>1) Jsem dlouhá asi 20 cm, mám 4 nohy, ale jsem plaz. Žiji spíše na okrajích lesů a na pasekách. Živím se hmyzem, červy a plži. Při napadení se mi odlomí ocásek, který se ještě dlouho po oddělení od těla prudce zmítá a tím upoutává pozornost útočníka. Mými nepřáteli jsou užovky, draví ptáci, ježci, jezevci, tchoři.</vt:lpstr>
      <vt:lpstr>Snímek 5</vt:lpstr>
      <vt:lpstr>2) Jsem velmi malý, přesto jeden z nejvýznamnějších živočichů  v ochraně lesa. Jsem dravý a dokážu vyčistit okolí od hmyzích škůdců. Spolu s ostatními si stavíme mohutná hnízda z jehličí, pod kupou máme obrovskou podzemní část, kde přezimujeme a máme zásoby. V hnízdě nás žije přes milion dělnic a pouze jedna královna.</vt:lpstr>
      <vt:lpstr>Snímek 7</vt:lpstr>
      <vt:lpstr>3) Jsem pták, největší z našich šplhavců. Jsem celý černý, mám červenou  čepičku a žlutý silný zobák. Žiji v dutině kmene, kde odchovávám svá mláďata, která krmím hodně dlouho. Úderem zobáku rozbíjím kůru a dřevo stromů a jazykem vybírám larvy hmyzu. Zahubím mnoho škůdců, tím jsem užitečný.</vt:lpstr>
      <vt:lpstr>Snímek 9</vt:lpstr>
      <vt:lpstr>4) Jsem dravý pták. Když roztáhnu křídla, měřím 1m. Hrdlo i břicho mám vlnkovaně pruhované, na hřbetě jsem tmavošedý. Mám žluté silné nohy se zahnutými drápy, silný zahnutý zobák a žluté oči. Na svou kořist číhám, pak rychle vyrážím a chytám ji ve vzduchu, kde si ji i roztrhám. Chutnají mi veverky a ptáci. Hnízdím na stromech vysoko nad zemí.</vt:lpstr>
      <vt:lpstr>Snímek 11</vt:lpstr>
      <vt:lpstr>5) Patřím mezi ptáky. Připomínám dravce, mám  příčně pruhovanou hruď, svrchu jsem šedý nebo hnědý. Mám žluté oči a dlouhá špičatá křídla. Nedokážu si postavit hnízdo ani starat se o svá mláďata. Živím se chlupatými housenkami, které by ale mláďata zahubily. Odlétám už v červenci do teplých krajů.</vt:lpstr>
      <vt:lpstr>Snímek 13</vt:lpstr>
      <vt:lpstr>6) Jsem hnědý brouk velký asi půl centimetru a žiji hlavně na smrku. Jsem obávaný škůdce lesních, okrasných a ovocných dřevin. Škody působí především mé larvy, které vyžírají lýko stromů. Vývoj: samička naklade vajíčka, ze kterých se vylíhne larva, ta se pak zakuklí a z ní vyleze dospělý brouk.</vt:lpstr>
      <vt:lpstr>Snímek 15</vt:lpstr>
      <vt:lpstr>7) Jsem savec, všežravý sudokopytník. Mám mohutné zuby, většinu potravy si opatřuji rytím v zemi. K tomu mám uzpůsobený rypák a velmi jemný čich. Živím se plody, kořínky, řepou, bramborami, larvami a kuklami hmyzu, vajíčky nebo zdechlinami. Samice rodí mláďata, o která se pečlivě stará a brání je.</vt:lpstr>
      <vt:lpstr>Snímek 17</vt:lpstr>
      <vt:lpstr>Snímek 18</vt:lpstr>
      <vt:lpstr>Snímek 19</vt:lpstr>
      <vt:lpstr>9) Jsem malá, zelená až 5 cm dlouhá, dovedu šplhat po  větvích a skákat z listu na list, protože mám silné zadní končetiny. Vynikám silným řehtavým hlasem. Vajíčka kladu do čistých vod, z nich se líhnou pulci, kteří  se živí planktonem, dospělí jedinci pak vylezou na souš a živí se hmyzem a pavouky.</vt:lpstr>
      <vt:lpstr>Snímek 21</vt:lpstr>
      <vt:lpstr>Snímek 22</vt:lpstr>
      <vt:lpstr>Snímek 23</vt:lpstr>
      <vt:lpstr>11) Jsem obojživelník, žiji ve vlhkých porostech ve vyšších polohách. Jsem dlouhý asi 18 - 28cm, leskle černý s nápadnými oranžovými skvrnami  Lovím hlavně v noci, přes den se ukrývám pod listy, kameny nebo v dírách. Nejraději mám žížaly,  drobný hmyz, pavouky, červy, slimáky, které usmrcuji prudkým jedem.</vt:lpstr>
      <vt:lpstr>Snímek 25</vt:lpstr>
      <vt:lpstr>12) Jsem savec, protože se živím trávou, větvičkami, pupeny a lesními plody, jsem býložravec. Mám štíhlé tělo, dokážu pružně a vysoko skákat, na zadečku mi svítí bílá oválná skvrna a zakrnělý ocásek. Parůžky mají jen samci. Mláďata rodím na jaře, pečlivě se o ně starám a kojím je hodně dlouho. Patřím mezi lovnou zvěř.</vt:lpstr>
      <vt:lpstr>Snímek 27</vt:lpstr>
      <vt:lpstr>13) Jsem savec, patřím mezi psovité šelmy. Mám štíhlé tělo a dlouhý huňatý ohon, umím štěkat. Žiji v noře nebo doupěti, kde rodím a starám se o svá holá a slepá mláďata. Lovím skokem myši, hraboše, brouky a ptáky, ráda mám  hmyz nebo sladké ovoce. Můžu přenášet nemoci (vzteklinu), ale jinak jsem plachá, před člověkem utíkám.</vt:lpstr>
      <vt:lpstr>Snímek 29</vt:lpstr>
      <vt:lpstr>14) Jsem plaz, žiji hlavně v noci. Ve dne se jen vyhřívám na sluníčku.Jsem dlouhá až 80cm, plazím se pomalu. Jsem šedá, hnědá nebo černá, po celé délce mám klikatou čáru. Jsem vejcoživorodá, o mláďata se nestarám. Jedové zuby slouží ke znehybnění kořisti. Lovím hlavně myši. Mými nepřáteli jsou ježek, tchoř, prase divoké, draví ptáci. </vt:lpstr>
      <vt:lpstr>Snímek 31</vt:lpstr>
      <vt:lpstr>15) Jsem plaz, dožívám se až 50 let. Mám očka s víčky, ocásek je křehký, při napadení mi odpadne. Jsem málo ohebný. Žiji  skrytě, lovím za soumraku hmyz, červy a slimáky. Kladu mláďata obalená v bláně, která se hned protrhne, o mláďata se nestarám. Nepřátelé jsou užovky, draví ptáci, ježci, jezevci a tchoři .</vt:lpstr>
      <vt:lpstr>Snímek 33</vt:lpstr>
      <vt:lpstr>16) Jsem šedohnědě zbarvený obojživelník, velký 6-12cm s bradavičnatou kůží a mám  jedové žlázy za očima. Živím se hmyzem, plži, červy. Nepřítelem je člověk,  šelmy, ježci, káně a užovka. Rosolovitá vajíčka kladu v dlouhých šňůrách, samečka si nesu do vody na zádech. Žiji převážně v noci.</vt:lpstr>
      <vt:lpstr>Snímek 35</vt:lpstr>
      <vt:lpstr>17) Jsem brouk velký asi 3cm, létám obvykle za tmy. Živím se listy stromů. Na jaře nakladu do země vajíčka,asi za měsíc se z nich vylíhnou larvy, ty se na zimu zahrabou do země, zde rostou 4 roky než  vylezou, zakuklí se a na jaře vylezou jako dospělci. Larvy jsou škodlivé, živí se, kořínky, obilninami a plodinami.</vt:lpstr>
      <vt:lpstr>Snímek 37</vt:lpstr>
      <vt:lpstr>Snímek 38</vt:lpstr>
      <vt:lpstr>Snímek 39</vt:lpstr>
      <vt:lpstr>19) Jsem významná léčivá bylinka. Mám nápadně žluté květy a vyrostu někdy až do 40 centimetrů. Mé květy se později mění v ochmýřené nažky, které když rozfoukáš, létají jako padáčky. Rostu u cest, na loukách, na trávnících od dubna až do srpna. Když mne utrhneš, roním hořkou bílou šťávu, zanechávající na kůži tmavé skvrny. Z mých květů můžeš udělat med.</vt:lpstr>
      <vt:lpstr>Snímek 41</vt:lpstr>
      <vt:lpstr>20) Jsem jednoletá bylina. Vysoká jsem 20 - 90 centimetrů. Mám nápadné květy složené ze čtyř jasně červených korunních lístků. Semena mám ukryta v tobolce - takzvané makovici. Kvetu hlavně v létě na obilných polích jako plevel. Z mých okvětních lístku má ve Večerníčku sukýnku jedna panenka.</vt:lpstr>
      <vt:lpstr>Snímek 43</vt:lpstr>
      <vt:lpstr>21) Jsem krásná vytrvalá bylina. Vyrostu do výšky 20 - 80 centimetrů. Můj květ je složený z bílých okvětních plátků se žlutým středem. Rostu na loukách, u krajů cest i ve světlých lesích. Mám také spoustu lidových názvů:  husička, slunéčko či svatojánské kvítko. Dnes se pěstuji jako okrasná.</vt:lpstr>
      <vt:lpstr>Snímek 45</vt:lpstr>
      <vt:lpstr>22) Jsem vytrvalá bylina. Rostu v lužních lesích a kvetu od dubna do května. Mám 20 centimetrů a mé květenství je složeno z mnoha bílých zvonečků. Velmi intenzivně voním a využívám se v kosmetice. Pozor, jsem jedovatá. Otrava je možná při žvýkání stonků či listů. </vt:lpstr>
      <vt:lpstr>Snímek 47</vt:lpstr>
      <vt:lpstr>23) Jsem vytrvalá bylina a dorůstám do výšky až jeden metr. Rostu na půdách s dostatečnou vlhkostí, nejčastěji podél cest a plotů, v zahradách. Kvetu žlutě, mé lodyhy a listy se snadno lámou a roní tmavě žluté mléko. Jejím opakovaným potíráním  lze odstraňovat bradavice. Mléko je nebezpečné očím.</vt:lpstr>
      <vt:lpstr>Snímek 49</vt:lpstr>
      <vt:lpstr>24) Jsem vytrvalá bylina. Rostu v listnatých a smíšených lesích. Mám 10 - 40 centimetrů a květy mám bílé,  velmi aromaticky vonící. Jsem léčivá. Stejně jako já se jmenuje i jedna kořenová zelenina. Podporuji chuť k jídlu, trávení a tvorbu krve.  Mé druhové jméno je medvědí.</vt:lpstr>
      <vt:lpstr>Snímek 51</vt:lpstr>
      <vt:lpstr>25) Jsem vytrvalá lesní bylina. Najdeš mne v lužních lesích od února do dubna.   Jsem vysoká 10 - 30 centimetrů. Mám jeden květ bílé barvy ve tvaru zvonku. Často bývám zaměňována s další jarní bylinkou - sněženkou podsněžníkem.</vt:lpstr>
      <vt:lpstr>Snímek 53</vt:lpstr>
      <vt:lpstr>26) Jsem léčivá bylina. Kvetu od května do října bělavými až hnědými drobnými květy na kulovitých až válcovitých klasech.   Dorůstám do výšky 7 - 30 cm. Listy mám uspořádány do přízemní růžice. Rostu na loukách, pastvinách, mezích, slunných stráních. Používám se k výrobě sirupů na kašel, dobře odhleňuji.</vt:lpstr>
      <vt:lpstr>Snímek 55</vt:lpstr>
      <vt:lpstr>27) Jsem vytrvalá léčivá bylinka. Dorůstám pouze do výšky 10 cm. Listy mám uspořádané do přízemní růžice. Mám malé květy s bílými až narůžovělými okvětními lístky se žlutým středem. Kvetu od února do listopadu. Rostu na slunných místech. Působím protizánětlivě, lze mne použít i do jarních salátů.</vt:lpstr>
      <vt:lpstr>Snímek 57</vt:lpstr>
      <vt:lpstr>28) Jsem jednoletá až dvouletá bylina.  Jsem 20 - 30 cm vysoká, někdy můžu být i vyšší. Květy mám drobné, bílé, tvořící koncový hrozen. Najdeš mne na polích, rumištích, zahradách, u  chodníků a u cest. Jsem léčivá, dokážu zastavit krvácení. Zvláštní znamení: srdíčkovité útvary na celém stonku.</vt:lpstr>
      <vt:lpstr>Snímek 59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Mirka</dc:creator>
  <cp:lastModifiedBy>DUM</cp:lastModifiedBy>
  <cp:revision>319</cp:revision>
  <dcterms:created xsi:type="dcterms:W3CDTF">2006-10-24T12:14:05Z</dcterms:created>
  <dcterms:modified xsi:type="dcterms:W3CDTF">2013-10-02T14:36:29Z</dcterms:modified>
</cp:coreProperties>
</file>