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2" d="100"/>
          <a:sy n="92" d="100"/>
        </p:scale>
        <p:origin x="-102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</a:t>
          </a:r>
          <a:r>
            <a:rPr lang="cs-CZ" sz="2000" smtClean="0"/>
            <a:t>:</a:t>
          </a:r>
          <a:r>
            <a:rPr lang="cs-CZ" sz="2000" baseline="0" smtClean="0"/>
            <a:t> </a:t>
          </a:r>
          <a:r>
            <a:rPr lang="cs-CZ" sz="2000" baseline="0" smtClean="0"/>
            <a:t>VY_32_INOVACE_02_ČAS2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Kolín V., Mnichovická 62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Šárka Fantová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Procvičování měsíců v roce 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4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4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4"/>
      <dgm:spPr/>
    </dgm:pt>
    <dgm:pt modelId="{A52A0455-90FF-4808-ABD0-F02540D31D5A}" type="pres">
      <dgm:prSet presAssocID="{D1B46980-6531-4606-95E6-44980827E919}" presName="circle2" presStyleLbl="node1" presStyleIdx="1" presStyleCnt="4"/>
      <dgm:spPr/>
    </dgm:pt>
    <dgm:pt modelId="{6140AFEC-043D-4C43-A2F9-D0F5331DF3A3}" type="pres">
      <dgm:prSet presAssocID="{D1B46980-6531-4606-95E6-44980827E919}" presName="rect2" presStyleLbl="alignAcc1" presStyleIdx="1" presStyleCnt="4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4"/>
      <dgm:spPr/>
    </dgm:pt>
    <dgm:pt modelId="{313FC574-E1CD-4FB4-B054-0B805CE0447D}" type="pres">
      <dgm:prSet presAssocID="{B651F6E3-6281-48DB-9319-2AEAFDAE7572}" presName="circle3" presStyleLbl="node1" presStyleIdx="2" presStyleCnt="4"/>
      <dgm:spPr/>
    </dgm:pt>
    <dgm:pt modelId="{619D679B-A015-4ECF-8348-D1034C574F40}" type="pres">
      <dgm:prSet presAssocID="{B651F6E3-6281-48DB-9319-2AEAFDAE7572}" presName="rect3" presStyleLbl="alignAcc1" presStyleIdx="2" presStyleCnt="4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4"/>
      <dgm:spPr/>
    </dgm:pt>
    <dgm:pt modelId="{FFC9F71D-1B4F-4AD9-A4A6-86ADEFC8AF5C}" type="pres">
      <dgm:prSet presAssocID="{D8197B8C-B260-4A16-BDF4-0947B075E274}" presName="circle4" presStyleLbl="node1" presStyleIdx="3" presStyleCnt="4"/>
      <dgm:spPr/>
    </dgm:pt>
    <dgm:pt modelId="{25B08C86-7E15-44DC-BE7F-FFB55DD49D12}" type="pres">
      <dgm:prSet presAssocID="{D8197B8C-B260-4A16-BDF4-0947B075E274}" presName="rect4" presStyleLbl="alignAcc1" presStyleIdx="3" presStyleCnt="4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13CDA376-51CC-43A4-BB28-D68FA4900018}" type="presParOf" srcId="{333A1088-737F-45CB-B68E-254E46348037}" destId="{AED2198E-93D5-4001-81B4-73124B309672}" srcOrd="12" destOrd="0" presId="urn:microsoft.com/office/officeart/2005/8/layout/target3"/>
    <dgm:cxn modelId="{43CC709B-1745-47B2-8A06-E8380F06E8A9}" type="presParOf" srcId="{333A1088-737F-45CB-B68E-254E46348037}" destId="{2BE915AB-18AA-4053-B92C-3BFC9ED204BB}" srcOrd="13" destOrd="0" presId="urn:microsoft.com/office/officeart/2005/8/layout/target3"/>
    <dgm:cxn modelId="{23FB4463-6545-4245-B514-AB668D3F89F0}" type="presParOf" srcId="{333A1088-737F-45CB-B68E-254E46348037}" destId="{6BB5E863-4638-4E1D-BFDE-399D028AC4ED}" srcOrd="14" destOrd="0" presId="urn:microsoft.com/office/officeart/2005/8/layout/target3"/>
    <dgm:cxn modelId="{E511B6D4-0D10-4AEB-B5EF-3B249F5AA9AF}" type="presParOf" srcId="{333A1088-737F-45CB-B68E-254E46348037}" destId="{5A5FFA88-C948-4069-8E93-59FA12366E83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1470025" cy="147002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717841" y="0"/>
          <a:ext cx="7037387" cy="14700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Kolín V., Mnichovická 62</a:t>
          </a:r>
          <a:endParaRPr lang="cs-CZ" sz="2000" kern="1200" dirty="0"/>
        </a:p>
      </dsp:txBody>
      <dsp:txXfrm>
        <a:off x="717841" y="0"/>
        <a:ext cx="7037387" cy="312380"/>
      </dsp:txXfrm>
    </dsp:sp>
    <dsp:sp modelId="{A52A0455-90FF-4808-ABD0-F02540D31D5A}">
      <dsp:nvSpPr>
        <dsp:cNvPr id="0" name=""/>
        <dsp:cNvSpPr/>
      </dsp:nvSpPr>
      <dsp:spPr>
        <a:xfrm>
          <a:off x="192940" y="312380"/>
          <a:ext cx="1084143" cy="108414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735012" y="312380"/>
          <a:ext cx="7037387" cy="108414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Šárka Fantová</a:t>
          </a:r>
          <a:endParaRPr lang="cs-CZ" sz="2000" kern="1200" dirty="0"/>
        </a:p>
      </dsp:txBody>
      <dsp:txXfrm>
        <a:off x="735012" y="312380"/>
        <a:ext cx="7037387" cy="312380"/>
      </dsp:txXfrm>
    </dsp:sp>
    <dsp:sp modelId="{313FC574-E1CD-4FB4-B054-0B805CE0447D}">
      <dsp:nvSpPr>
        <dsp:cNvPr id="0" name=""/>
        <dsp:cNvSpPr/>
      </dsp:nvSpPr>
      <dsp:spPr>
        <a:xfrm>
          <a:off x="385881" y="624760"/>
          <a:ext cx="698261" cy="69826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735012" y="624760"/>
          <a:ext cx="7037387" cy="69826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</a:t>
          </a:r>
          <a:r>
            <a:rPr lang="cs-CZ" sz="2000" kern="1200" smtClean="0"/>
            <a:t>:</a:t>
          </a:r>
          <a:r>
            <a:rPr lang="cs-CZ" sz="2000" kern="1200" baseline="0" smtClean="0"/>
            <a:t> </a:t>
          </a:r>
          <a:r>
            <a:rPr lang="cs-CZ" sz="2000" kern="1200" baseline="0" smtClean="0"/>
            <a:t>VY_32_INOVACE_02_ČAS2</a:t>
          </a:r>
          <a:endParaRPr lang="cs-CZ" sz="2000" kern="1200" dirty="0"/>
        </a:p>
      </dsp:txBody>
      <dsp:txXfrm>
        <a:off x="735012" y="624760"/>
        <a:ext cx="7037387" cy="312380"/>
      </dsp:txXfrm>
    </dsp:sp>
    <dsp:sp modelId="{FFC9F71D-1B4F-4AD9-A4A6-86ADEFC8AF5C}">
      <dsp:nvSpPr>
        <dsp:cNvPr id="0" name=""/>
        <dsp:cNvSpPr/>
      </dsp:nvSpPr>
      <dsp:spPr>
        <a:xfrm>
          <a:off x="578822" y="937140"/>
          <a:ext cx="312380" cy="31238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735012" y="937140"/>
          <a:ext cx="7037387" cy="31238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Procvičování měsíců v roce </a:t>
          </a:r>
          <a:endParaRPr lang="cs-CZ" sz="2000" kern="1200" dirty="0"/>
        </a:p>
      </dsp:txBody>
      <dsp:txXfrm>
        <a:off x="735012" y="937140"/>
        <a:ext cx="7037387" cy="3123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10461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7930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1153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737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820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04090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69038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78796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4419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1121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2563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834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597054341"/>
              </p:ext>
            </p:extLst>
          </p:nvPr>
        </p:nvGraphicFramePr>
        <p:xfrm>
          <a:off x="685800" y="2130425"/>
          <a:ext cx="7772400" cy="14700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Procvičování měsíců v roce</a:t>
            </a:r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7020272" y="6381328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Září 2012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Přiřaď, co k sobě patří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leden</a:t>
            </a:r>
          </a:p>
          <a:p>
            <a:r>
              <a:rPr lang="cs-CZ" dirty="0" smtClean="0"/>
              <a:t>červen</a:t>
            </a:r>
          </a:p>
          <a:p>
            <a:r>
              <a:rPr lang="cs-CZ" dirty="0" smtClean="0"/>
              <a:t>srpen</a:t>
            </a:r>
          </a:p>
          <a:p>
            <a:r>
              <a:rPr lang="cs-CZ" dirty="0" smtClean="0"/>
              <a:t>únor</a:t>
            </a:r>
          </a:p>
          <a:p>
            <a:r>
              <a:rPr lang="cs-CZ" dirty="0" smtClean="0"/>
              <a:t>březen</a:t>
            </a:r>
          </a:p>
          <a:p>
            <a:r>
              <a:rPr lang="cs-CZ" dirty="0" smtClean="0"/>
              <a:t>listopad</a:t>
            </a:r>
          </a:p>
          <a:p>
            <a:r>
              <a:rPr lang="cs-CZ" dirty="0" smtClean="0"/>
              <a:t>duben</a:t>
            </a:r>
          </a:p>
          <a:p>
            <a:r>
              <a:rPr lang="cs-CZ" dirty="0" smtClean="0"/>
              <a:t>červenec</a:t>
            </a:r>
          </a:p>
          <a:p>
            <a:r>
              <a:rPr lang="cs-CZ" dirty="0" smtClean="0"/>
              <a:t>prosinec</a:t>
            </a:r>
          </a:p>
          <a:p>
            <a:r>
              <a:rPr lang="cs-CZ" dirty="0" smtClean="0"/>
              <a:t>září</a:t>
            </a:r>
          </a:p>
          <a:p>
            <a:r>
              <a:rPr lang="cs-CZ" dirty="0" smtClean="0"/>
              <a:t>květen</a:t>
            </a:r>
          </a:p>
          <a:p>
            <a:r>
              <a:rPr lang="cs-CZ" dirty="0"/>
              <a:t>ř</a:t>
            </a:r>
            <a:r>
              <a:rPr lang="cs-CZ" dirty="0" smtClean="0"/>
              <a:t>íjen</a:t>
            </a:r>
          </a:p>
          <a:p>
            <a:pPr marL="0" indent="0"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cs-CZ" dirty="0" smtClean="0"/>
              <a:t>1.</a:t>
            </a:r>
          </a:p>
          <a:p>
            <a:pPr marL="0" indent="0">
              <a:buNone/>
            </a:pPr>
            <a:r>
              <a:rPr lang="cs-CZ" dirty="0" smtClean="0"/>
              <a:t>2.</a:t>
            </a:r>
          </a:p>
          <a:p>
            <a:pPr marL="0" indent="0">
              <a:buNone/>
            </a:pPr>
            <a:r>
              <a:rPr lang="cs-CZ" dirty="0" smtClean="0"/>
              <a:t>3.</a:t>
            </a:r>
          </a:p>
          <a:p>
            <a:pPr marL="0" indent="0">
              <a:buNone/>
            </a:pPr>
            <a:r>
              <a:rPr lang="cs-CZ" dirty="0" smtClean="0"/>
              <a:t>4.</a:t>
            </a:r>
          </a:p>
          <a:p>
            <a:pPr marL="0" indent="0">
              <a:buNone/>
            </a:pPr>
            <a:r>
              <a:rPr lang="cs-CZ" dirty="0" smtClean="0"/>
              <a:t>5.</a:t>
            </a:r>
          </a:p>
          <a:p>
            <a:pPr marL="0" indent="0">
              <a:buNone/>
            </a:pPr>
            <a:r>
              <a:rPr lang="cs-CZ" dirty="0" smtClean="0"/>
              <a:t>6.</a:t>
            </a:r>
          </a:p>
          <a:p>
            <a:pPr marL="0" indent="0">
              <a:buNone/>
            </a:pPr>
            <a:r>
              <a:rPr lang="cs-CZ" dirty="0" smtClean="0"/>
              <a:t>7.</a:t>
            </a:r>
          </a:p>
          <a:p>
            <a:pPr marL="0" indent="0">
              <a:buNone/>
            </a:pPr>
            <a:r>
              <a:rPr lang="cs-CZ" dirty="0" smtClean="0"/>
              <a:t>8.</a:t>
            </a:r>
          </a:p>
          <a:p>
            <a:pPr marL="0" indent="0">
              <a:buNone/>
            </a:pPr>
            <a:r>
              <a:rPr lang="cs-CZ" dirty="0" smtClean="0"/>
              <a:t>9.</a:t>
            </a:r>
          </a:p>
          <a:p>
            <a:pPr marL="0" indent="0">
              <a:buNone/>
            </a:pPr>
            <a:r>
              <a:rPr lang="cs-CZ" dirty="0" smtClean="0"/>
              <a:t>10.</a:t>
            </a:r>
          </a:p>
          <a:p>
            <a:pPr marL="0" indent="0">
              <a:buNone/>
            </a:pPr>
            <a:r>
              <a:rPr lang="cs-CZ" dirty="0" smtClean="0"/>
              <a:t>11.</a:t>
            </a:r>
          </a:p>
          <a:p>
            <a:pPr marL="0" indent="0">
              <a:buNone/>
            </a:pPr>
            <a:r>
              <a:rPr lang="cs-CZ" dirty="0" smtClean="0"/>
              <a:t>12.</a:t>
            </a:r>
          </a:p>
        </p:txBody>
      </p:sp>
    </p:spTree>
    <p:extLst>
      <p:ext uri="{BB962C8B-B14F-4D97-AF65-F5344CB8AC3E}">
        <p14:creationId xmlns:p14="http://schemas.microsoft.com/office/powerpoint/2010/main" val="4131488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Odpověz na otázku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Čím září končí a říjen začíná?</a:t>
            </a:r>
            <a:endParaRPr lang="cs-CZ" dirty="0">
              <a:solidFill>
                <a:srgbClr val="FF0000"/>
              </a:solidFill>
            </a:endParaRP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/>
              <a:t>leden</a:t>
            </a:r>
          </a:p>
          <a:p>
            <a:r>
              <a:rPr lang="cs-CZ" dirty="0"/>
              <a:t>červen</a:t>
            </a:r>
          </a:p>
          <a:p>
            <a:r>
              <a:rPr lang="cs-CZ" dirty="0"/>
              <a:t>srpen</a:t>
            </a:r>
          </a:p>
          <a:p>
            <a:r>
              <a:rPr lang="cs-CZ" dirty="0"/>
              <a:t>únor</a:t>
            </a:r>
          </a:p>
          <a:p>
            <a:r>
              <a:rPr lang="cs-CZ" dirty="0"/>
              <a:t>březen</a:t>
            </a:r>
          </a:p>
          <a:p>
            <a:r>
              <a:rPr lang="cs-CZ" dirty="0"/>
              <a:t>listopad</a:t>
            </a:r>
          </a:p>
          <a:p>
            <a:r>
              <a:rPr lang="cs-CZ" dirty="0"/>
              <a:t>duben</a:t>
            </a:r>
          </a:p>
          <a:p>
            <a:r>
              <a:rPr lang="cs-CZ" dirty="0"/>
              <a:t>červenec</a:t>
            </a:r>
          </a:p>
          <a:p>
            <a:r>
              <a:rPr lang="cs-CZ" dirty="0"/>
              <a:t>prosinec</a:t>
            </a:r>
          </a:p>
          <a:p>
            <a:r>
              <a:rPr lang="cs-CZ" dirty="0"/>
              <a:t>září</a:t>
            </a:r>
          </a:p>
          <a:p>
            <a:r>
              <a:rPr lang="cs-CZ" dirty="0"/>
              <a:t>květen</a:t>
            </a:r>
          </a:p>
          <a:p>
            <a:r>
              <a:rPr lang="cs-CZ" dirty="0"/>
              <a:t>říjen</a:t>
            </a:r>
          </a:p>
        </p:txBody>
      </p:sp>
    </p:spTree>
    <p:extLst>
      <p:ext uri="{BB962C8B-B14F-4D97-AF65-F5344CB8AC3E}">
        <p14:creationId xmlns:p14="http://schemas.microsoft.com/office/powerpoint/2010/main" val="21281588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Odpověz na otázku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>
                <a:solidFill>
                  <a:srgbClr val="92D050"/>
                </a:solidFill>
              </a:rPr>
              <a:t>Který měsíc v sobě má název stromu?</a:t>
            </a:r>
            <a:endParaRPr lang="cs-CZ" dirty="0">
              <a:solidFill>
                <a:srgbClr val="92D05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/>
              <a:t>leden</a:t>
            </a:r>
          </a:p>
          <a:p>
            <a:r>
              <a:rPr lang="cs-CZ" dirty="0"/>
              <a:t>červen</a:t>
            </a:r>
          </a:p>
          <a:p>
            <a:r>
              <a:rPr lang="cs-CZ" dirty="0"/>
              <a:t>srpen</a:t>
            </a:r>
          </a:p>
          <a:p>
            <a:r>
              <a:rPr lang="cs-CZ" dirty="0"/>
              <a:t>únor</a:t>
            </a:r>
          </a:p>
          <a:p>
            <a:r>
              <a:rPr lang="cs-CZ" dirty="0"/>
              <a:t>březen</a:t>
            </a:r>
          </a:p>
          <a:p>
            <a:r>
              <a:rPr lang="cs-CZ" dirty="0"/>
              <a:t>listopad</a:t>
            </a:r>
          </a:p>
          <a:p>
            <a:r>
              <a:rPr lang="cs-CZ" dirty="0"/>
              <a:t>duben</a:t>
            </a:r>
          </a:p>
          <a:p>
            <a:r>
              <a:rPr lang="cs-CZ" dirty="0"/>
              <a:t>červenec</a:t>
            </a:r>
          </a:p>
          <a:p>
            <a:r>
              <a:rPr lang="cs-CZ" dirty="0"/>
              <a:t>prosinec</a:t>
            </a:r>
          </a:p>
          <a:p>
            <a:r>
              <a:rPr lang="cs-CZ" dirty="0"/>
              <a:t>září</a:t>
            </a:r>
          </a:p>
          <a:p>
            <a:r>
              <a:rPr lang="cs-CZ" dirty="0"/>
              <a:t>květen</a:t>
            </a:r>
          </a:p>
          <a:p>
            <a:r>
              <a:rPr lang="cs-CZ" dirty="0"/>
              <a:t>říjen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316037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Odpověz na otázku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>
                <a:solidFill>
                  <a:srgbClr val="7030A0"/>
                </a:solidFill>
              </a:rPr>
              <a:t>Ve kterém měsíci je ukryta malá část stromu?</a:t>
            </a:r>
            <a:endParaRPr lang="cs-CZ" dirty="0">
              <a:solidFill>
                <a:srgbClr val="7030A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/>
              <a:t>leden</a:t>
            </a:r>
          </a:p>
          <a:p>
            <a:r>
              <a:rPr lang="cs-CZ" dirty="0"/>
              <a:t>červen</a:t>
            </a:r>
          </a:p>
          <a:p>
            <a:r>
              <a:rPr lang="cs-CZ" dirty="0"/>
              <a:t>srpen</a:t>
            </a:r>
          </a:p>
          <a:p>
            <a:r>
              <a:rPr lang="cs-CZ" dirty="0"/>
              <a:t>únor</a:t>
            </a:r>
          </a:p>
          <a:p>
            <a:r>
              <a:rPr lang="cs-CZ" dirty="0"/>
              <a:t>březen</a:t>
            </a:r>
          </a:p>
          <a:p>
            <a:r>
              <a:rPr lang="cs-CZ" dirty="0"/>
              <a:t>listopad</a:t>
            </a:r>
          </a:p>
          <a:p>
            <a:r>
              <a:rPr lang="cs-CZ" dirty="0"/>
              <a:t>duben</a:t>
            </a:r>
          </a:p>
          <a:p>
            <a:r>
              <a:rPr lang="cs-CZ" dirty="0"/>
              <a:t>červenec</a:t>
            </a:r>
          </a:p>
          <a:p>
            <a:r>
              <a:rPr lang="cs-CZ" dirty="0"/>
              <a:t>prosinec</a:t>
            </a:r>
          </a:p>
          <a:p>
            <a:r>
              <a:rPr lang="cs-CZ" dirty="0"/>
              <a:t>září</a:t>
            </a:r>
          </a:p>
          <a:p>
            <a:r>
              <a:rPr lang="cs-CZ" dirty="0"/>
              <a:t>květen</a:t>
            </a:r>
          </a:p>
          <a:p>
            <a:r>
              <a:rPr lang="cs-CZ" dirty="0"/>
              <a:t>říjen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02670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Odpověz na otázku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>
                <a:solidFill>
                  <a:srgbClr val="00B050"/>
                </a:solidFill>
              </a:rPr>
              <a:t>Který měsíc v sobě skrývá nejhezčí část louky?</a:t>
            </a:r>
            <a:endParaRPr lang="cs-CZ" dirty="0">
              <a:solidFill>
                <a:srgbClr val="00B05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/>
              <a:t>leden</a:t>
            </a:r>
          </a:p>
          <a:p>
            <a:r>
              <a:rPr lang="cs-CZ" dirty="0"/>
              <a:t>červen</a:t>
            </a:r>
          </a:p>
          <a:p>
            <a:r>
              <a:rPr lang="cs-CZ" dirty="0"/>
              <a:t>srpen</a:t>
            </a:r>
          </a:p>
          <a:p>
            <a:r>
              <a:rPr lang="cs-CZ" dirty="0"/>
              <a:t>únor</a:t>
            </a:r>
          </a:p>
          <a:p>
            <a:r>
              <a:rPr lang="cs-CZ" dirty="0"/>
              <a:t>březen</a:t>
            </a:r>
          </a:p>
          <a:p>
            <a:r>
              <a:rPr lang="cs-CZ" dirty="0"/>
              <a:t>listopad</a:t>
            </a:r>
          </a:p>
          <a:p>
            <a:r>
              <a:rPr lang="cs-CZ" dirty="0"/>
              <a:t>duben</a:t>
            </a:r>
          </a:p>
          <a:p>
            <a:r>
              <a:rPr lang="cs-CZ" dirty="0"/>
              <a:t>červenec</a:t>
            </a:r>
          </a:p>
          <a:p>
            <a:r>
              <a:rPr lang="cs-CZ" dirty="0"/>
              <a:t>prosinec</a:t>
            </a:r>
          </a:p>
          <a:p>
            <a:r>
              <a:rPr lang="cs-CZ" dirty="0"/>
              <a:t>září</a:t>
            </a:r>
          </a:p>
          <a:p>
            <a:r>
              <a:rPr lang="cs-CZ" dirty="0"/>
              <a:t>květen</a:t>
            </a:r>
          </a:p>
          <a:p>
            <a:r>
              <a:rPr lang="cs-CZ" dirty="0"/>
              <a:t>říjen</a:t>
            </a:r>
          </a:p>
        </p:txBody>
      </p:sp>
    </p:spTree>
    <p:extLst>
      <p:ext uri="{BB962C8B-B14F-4D97-AF65-F5344CB8AC3E}">
        <p14:creationId xmlns:p14="http://schemas.microsoft.com/office/powerpoint/2010/main" val="27638387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Odpověz na otázku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>
                <a:solidFill>
                  <a:srgbClr val="0070C0"/>
                </a:solidFill>
              </a:rPr>
              <a:t>Který měsíc má v sobě celý název jiného měsíce?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/>
              <a:t>leden</a:t>
            </a:r>
          </a:p>
          <a:p>
            <a:r>
              <a:rPr lang="cs-CZ" dirty="0"/>
              <a:t>červen</a:t>
            </a:r>
          </a:p>
          <a:p>
            <a:r>
              <a:rPr lang="cs-CZ" dirty="0"/>
              <a:t>srpen</a:t>
            </a:r>
          </a:p>
          <a:p>
            <a:r>
              <a:rPr lang="cs-CZ" dirty="0"/>
              <a:t>únor</a:t>
            </a:r>
          </a:p>
          <a:p>
            <a:r>
              <a:rPr lang="cs-CZ" dirty="0"/>
              <a:t>březen</a:t>
            </a:r>
          </a:p>
          <a:p>
            <a:r>
              <a:rPr lang="cs-CZ" dirty="0"/>
              <a:t>listopad</a:t>
            </a:r>
          </a:p>
          <a:p>
            <a:r>
              <a:rPr lang="cs-CZ" dirty="0"/>
              <a:t>duben</a:t>
            </a:r>
          </a:p>
          <a:p>
            <a:r>
              <a:rPr lang="cs-CZ" dirty="0"/>
              <a:t>červenec</a:t>
            </a:r>
          </a:p>
          <a:p>
            <a:r>
              <a:rPr lang="cs-CZ" dirty="0"/>
              <a:t>prosinec</a:t>
            </a:r>
          </a:p>
          <a:p>
            <a:r>
              <a:rPr lang="cs-CZ" dirty="0"/>
              <a:t>září</a:t>
            </a:r>
          </a:p>
          <a:p>
            <a:r>
              <a:rPr lang="cs-CZ" dirty="0"/>
              <a:t>květen</a:t>
            </a:r>
          </a:p>
          <a:p>
            <a:r>
              <a:rPr lang="cs-CZ" dirty="0"/>
              <a:t>říjen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892716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Odpověz na otázku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>
                <a:solidFill>
                  <a:srgbClr val="C00000"/>
                </a:solidFill>
              </a:rPr>
              <a:t>Který měsíc má v sobě nástroj na sečení trávy?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/>
              <a:t>leden</a:t>
            </a:r>
          </a:p>
          <a:p>
            <a:r>
              <a:rPr lang="cs-CZ" dirty="0"/>
              <a:t>červen</a:t>
            </a:r>
          </a:p>
          <a:p>
            <a:r>
              <a:rPr lang="cs-CZ" dirty="0"/>
              <a:t>srpen</a:t>
            </a:r>
          </a:p>
          <a:p>
            <a:r>
              <a:rPr lang="cs-CZ" dirty="0"/>
              <a:t>únor</a:t>
            </a:r>
          </a:p>
          <a:p>
            <a:r>
              <a:rPr lang="cs-CZ" dirty="0"/>
              <a:t>březen</a:t>
            </a:r>
          </a:p>
          <a:p>
            <a:r>
              <a:rPr lang="cs-CZ" dirty="0"/>
              <a:t>listopad</a:t>
            </a:r>
          </a:p>
          <a:p>
            <a:r>
              <a:rPr lang="cs-CZ" dirty="0"/>
              <a:t>duben</a:t>
            </a:r>
          </a:p>
          <a:p>
            <a:r>
              <a:rPr lang="cs-CZ" dirty="0"/>
              <a:t>červenec</a:t>
            </a:r>
          </a:p>
          <a:p>
            <a:r>
              <a:rPr lang="cs-CZ" dirty="0"/>
              <a:t>prosinec</a:t>
            </a:r>
          </a:p>
          <a:p>
            <a:r>
              <a:rPr lang="cs-CZ" dirty="0"/>
              <a:t>září</a:t>
            </a:r>
          </a:p>
          <a:p>
            <a:r>
              <a:rPr lang="cs-CZ" dirty="0"/>
              <a:t>květen</a:t>
            </a:r>
          </a:p>
          <a:p>
            <a:r>
              <a:rPr lang="cs-CZ" dirty="0"/>
              <a:t>říjen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829161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Odpověz na otázku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>
                <a:solidFill>
                  <a:srgbClr val="00B050"/>
                </a:solidFill>
              </a:rPr>
              <a:t>Ve kterém měsíci nalezneš zmrzlou vodu?</a:t>
            </a:r>
            <a:endParaRPr lang="cs-CZ" dirty="0">
              <a:solidFill>
                <a:srgbClr val="00B05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/>
              <a:t>leden</a:t>
            </a:r>
          </a:p>
          <a:p>
            <a:r>
              <a:rPr lang="cs-CZ" dirty="0"/>
              <a:t>červen</a:t>
            </a:r>
          </a:p>
          <a:p>
            <a:r>
              <a:rPr lang="cs-CZ" dirty="0"/>
              <a:t>srpen</a:t>
            </a:r>
          </a:p>
          <a:p>
            <a:r>
              <a:rPr lang="cs-CZ" dirty="0"/>
              <a:t>únor</a:t>
            </a:r>
          </a:p>
          <a:p>
            <a:r>
              <a:rPr lang="cs-CZ" dirty="0"/>
              <a:t>březen</a:t>
            </a:r>
          </a:p>
          <a:p>
            <a:r>
              <a:rPr lang="cs-CZ" dirty="0"/>
              <a:t>listopad</a:t>
            </a:r>
          </a:p>
          <a:p>
            <a:r>
              <a:rPr lang="cs-CZ" dirty="0"/>
              <a:t>duben</a:t>
            </a:r>
          </a:p>
          <a:p>
            <a:r>
              <a:rPr lang="cs-CZ" dirty="0"/>
              <a:t>červenec</a:t>
            </a:r>
          </a:p>
          <a:p>
            <a:r>
              <a:rPr lang="cs-CZ" dirty="0"/>
              <a:t>prosinec</a:t>
            </a:r>
          </a:p>
          <a:p>
            <a:r>
              <a:rPr lang="cs-CZ" dirty="0"/>
              <a:t>září</a:t>
            </a:r>
          </a:p>
          <a:p>
            <a:r>
              <a:rPr lang="cs-CZ" dirty="0"/>
              <a:t>květen</a:t>
            </a:r>
          </a:p>
          <a:p>
            <a:r>
              <a:rPr lang="cs-CZ" dirty="0"/>
              <a:t>říjen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413050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Rozdělte se do 6 skupin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Každá skupina vytvoří plakát, který ponese znaky měsíce, který si vylosuje. Můžete psát, kreslit…atd.</a:t>
            </a:r>
          </a:p>
          <a:p>
            <a:r>
              <a:rPr lang="cs-CZ" dirty="0" smtClean="0"/>
              <a:t>O zbylých 6 měsících pohovořte ústně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144991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Anotace: Materiál je určen k práci s interaktivní tabulí pro žáky 2. ročníku v předmětu ČAS, ale také při hodinách ČJ a VV</a:t>
            </a:r>
          </a:p>
          <a:p>
            <a:r>
              <a:rPr lang="cs-CZ" dirty="0" smtClean="0"/>
              <a:t>Použitá literatura: HEJNÁ, O.,</a:t>
            </a:r>
            <a:r>
              <a:rPr lang="cs-CZ" i="1" dirty="0" err="1" smtClean="0"/>
              <a:t>Stojedenáct</a:t>
            </a:r>
            <a:r>
              <a:rPr lang="cs-CZ" i="1" dirty="0" smtClean="0"/>
              <a:t> všelijakých hádanek. 1. </a:t>
            </a:r>
            <a:r>
              <a:rPr lang="cs-CZ" dirty="0" smtClean="0"/>
              <a:t>vyd. Praha: Karel Hoza – nakladatelství HAV, 2008. ISBN 80-903625-4-0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96764949"/>
      </p:ext>
    </p:extLst>
  </p:cSld>
  <p:clrMapOvr>
    <a:masterClrMapping/>
  </p:clrMapOvr>
</p:sld>
</file>

<file path=ppt/theme/theme1.xml><?xml version="1.0" encoding="utf-8"?>
<a:theme xmlns:a="http://schemas.openxmlformats.org/drawingml/2006/main" name="ŠABLONA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ŠABLONA</Template>
  <TotalTime>91</TotalTime>
  <Words>318</Words>
  <Application>Microsoft Office PowerPoint</Application>
  <PresentationFormat>Předvádění na obrazovce (4:3)</PresentationFormat>
  <Paragraphs>142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ŠABLONA</vt:lpstr>
      <vt:lpstr>Prezentace aplikace PowerPoint</vt:lpstr>
      <vt:lpstr>Přiřaď, co k sobě patří</vt:lpstr>
      <vt:lpstr>Odpověz na otázku</vt:lpstr>
      <vt:lpstr>Odpověz na otázku</vt:lpstr>
      <vt:lpstr>Odpověz na otázku</vt:lpstr>
      <vt:lpstr>Odpověz na otázku</vt:lpstr>
      <vt:lpstr>Odpověz na otázku</vt:lpstr>
      <vt:lpstr>Odpověz na otázku</vt:lpstr>
      <vt:lpstr>Odpověz na otázku</vt:lpstr>
      <vt:lpstr>Rozdělte se do 6 skupin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Šárka</dc:creator>
  <cp:lastModifiedBy>Aleš Polívka</cp:lastModifiedBy>
  <cp:revision>11</cp:revision>
  <dcterms:created xsi:type="dcterms:W3CDTF">2013-03-17T10:43:14Z</dcterms:created>
  <dcterms:modified xsi:type="dcterms:W3CDTF">2013-06-19T10:31:56Z</dcterms:modified>
</cp:coreProperties>
</file>