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72" r:id="rId2"/>
    <p:sldId id="256" r:id="rId3"/>
    <p:sldId id="257" r:id="rId4"/>
    <p:sldId id="269" r:id="rId5"/>
    <p:sldId id="270" r:id="rId6"/>
    <p:sldId id="258" r:id="rId7"/>
    <p:sldId id="261" r:id="rId8"/>
    <p:sldId id="260" r:id="rId9"/>
    <p:sldId id="259" r:id="rId10"/>
    <p:sldId id="262" r:id="rId11"/>
    <p:sldId id="263" r:id="rId12"/>
    <p:sldId id="264" r:id="rId13"/>
    <p:sldId id="266" r:id="rId14"/>
    <p:sldId id="265" r:id="rId15"/>
    <p:sldId id="267" r:id="rId16"/>
    <p:sldId id="268" r:id="rId17"/>
    <p:sldId id="271" r:id="rId18"/>
    <p:sldId id="274" r:id="rId19"/>
    <p:sldId id="273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221" autoAdjust="0"/>
    <p:restoredTop sz="94660"/>
  </p:normalViewPr>
  <p:slideViewPr>
    <p:cSldViewPr>
      <p:cViewPr>
        <p:scale>
          <a:sx n="70" d="100"/>
          <a:sy n="70" d="100"/>
        </p:scale>
        <p:origin x="-1398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A06A7-DD4B-4F37-A28B-1941FC8D18C2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A3591-0C59-4FD0-9F6D-ADE63522B1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440EC-379D-48F3-937F-5834B15C7E4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6C0223-677D-43D9-BEC2-9C115BCD56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F3DE1-18BC-4B9A-BFF7-CB1A03B3FFA3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D76F39-0D31-46A6-9573-7908655B75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4FA4E8-4BDF-45BB-8016-BD8E7CDE816D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336BAE-D76D-4C06-B31B-BFE1DEB514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32FF1-CCB9-42D4-8970-09AE9FAF4D2D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D3B0C2-D820-4398-98F2-0961EA72B1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/>
          <a:lstStyle>
            <a:lvl1pPr algn="l">
              <a:defRPr sz="46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72826A-D1D9-4E38-AE57-DCD18AE011D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C41856-EEF4-454A-B9BF-CF453ED7BE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89A19-B655-41BE-8880-D6159B99656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A58FA5-F188-4287-9711-F06CB6FC54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C8C05-7833-4EBD-ABAC-8C303A0078A2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575" y="6421438"/>
            <a:ext cx="76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CD608E-C97C-4EBA-BAFE-17E6FDECA7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03194F-7B4D-4C6E-8F5B-6354EBAD188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45DA3-8481-4A1B-B6EE-22A4F76979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37D9-0B27-4C39-BE11-86BF394A46C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085F2-7933-41A9-A89F-96204B1E99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2CB2D-E497-4ECC-9034-A7195E0656F3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D0DCD4-1683-4B69-8077-6638718B30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746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1438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52DD0A1-C358-41C8-85F4-702A9A3376D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1438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1438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1B6A258-6E78-4F12-9EE3-1971A0A461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2" r:id="rId1"/>
    <p:sldLayoutId id="2147483851" r:id="rId2"/>
    <p:sldLayoutId id="2147483853" r:id="rId3"/>
    <p:sldLayoutId id="2147483850" r:id="rId4"/>
    <p:sldLayoutId id="2147483849" r:id="rId5"/>
    <p:sldLayoutId id="2147483848" r:id="rId6"/>
    <p:sldLayoutId id="2147483847" r:id="rId7"/>
    <p:sldLayoutId id="2147483854" r:id="rId8"/>
    <p:sldLayoutId id="2147483846" r:id="rId9"/>
    <p:sldLayoutId id="2147483845" r:id="rId10"/>
    <p:sldLayoutId id="214748384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9pPr>
    </p:titleStyle>
    <p:bodyStyle>
      <a:lvl1pPr marL="419100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1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55588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charset="0"/>
        <a:buChar char="○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36538" algn="l" rtl="0" fontAlgn="base">
        <a:spcBef>
          <a:spcPct val="20000"/>
        </a:spcBef>
        <a:spcAft>
          <a:spcPct val="0"/>
        </a:spcAft>
        <a:buClr>
          <a:srgbClr val="9BBB59"/>
        </a:buClr>
        <a:buSzPct val="9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89075" indent="-182563" algn="l" rtl="0" fontAlgn="base">
        <a:spcBef>
          <a:spcPct val="20000"/>
        </a:spcBef>
        <a:spcAft>
          <a:spcPct val="0"/>
        </a:spcAft>
        <a:buClr>
          <a:srgbClr val="8064A2"/>
        </a:buClr>
        <a:buSzPct val="100000"/>
        <a:buFont typeface="Arial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s/f/Z/P/J/1/6/pc-white-keyboard-hi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214282" y="5715016"/>
            <a:ext cx="8643998" cy="928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419100" marR="0" lvl="0" indent="-3825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Times New Roman" pitchFamily="18" charset="0"/>
              </a:rPr>
              <a:t>Anotace: Prezentace je určena žákům 5. ročníku, slouží k seznámení s klávesnicí 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Times New Roman" pitchFamily="18" charset="0"/>
              </a:rPr>
              <a:t>  </a:t>
            </a:r>
          </a:p>
          <a:p>
            <a:pPr marL="419100" marR="0" lvl="0" indent="-3825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lang="cs-CZ" sz="2000" dirty="0" smtClean="0">
                <a:solidFill>
                  <a:schemeClr val="bg1"/>
                </a:solidFill>
                <a:cs typeface="Times New Roman" pitchFamily="18" charset="0"/>
              </a:rPr>
              <a:t>               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Times New Roman" pitchFamily="18" charset="0"/>
              </a:rPr>
              <a:t>zapojení žáků do výuky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Times New Roman" pitchFamily="18" charset="0"/>
              </a:rPr>
              <a:t> 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8572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Nadpis 1"/>
          <p:cNvSpPr txBox="1">
            <a:spLocks/>
          </p:cNvSpPr>
          <p:nvPr/>
        </p:nvSpPr>
        <p:spPr bwMode="auto">
          <a:xfrm>
            <a:off x="214282" y="2071678"/>
            <a:ext cx="8501122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  <a:normAutofit fontScale="975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Základní škola a Mateřská škola Prysk, okres Česká Lípa, příspěvková organizace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Jitka </a:t>
            </a:r>
            <a:r>
              <a:rPr kumimoji="0" lang="cs-CZ" sz="21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Nacházelová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, </a:t>
            </a:r>
            <a:r>
              <a:rPr kumimoji="0" lang="cs-CZ" sz="21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DiS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materiálu: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VY_32_INOVACE_05 _INFORMATIKA_KLÁVESNICE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1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CZ.1.07/1.4.00/21.1705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ovéPole 3"/>
          <p:cNvSpPr txBox="1">
            <a:spLocks noChangeArrowheads="1"/>
          </p:cNvSpPr>
          <p:nvPr/>
        </p:nvSpPr>
        <p:spPr bwMode="auto">
          <a:xfrm>
            <a:off x="0" y="26035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 u="sng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cs typeface="Times New Roman" pitchFamily="18" charset="0"/>
              </a:rPr>
              <a:t>KLÁVESNICE</a:t>
            </a:r>
          </a:p>
        </p:txBody>
      </p:sp>
      <p:sp>
        <p:nvSpPr>
          <p:cNvPr id="13314" name="TextovéPole 4"/>
          <p:cNvSpPr txBox="1">
            <a:spLocks noChangeArrowheads="1"/>
          </p:cNvSpPr>
          <p:nvPr/>
        </p:nvSpPr>
        <p:spPr bwMode="auto">
          <a:xfrm>
            <a:off x="611188" y="3573463"/>
            <a:ext cx="7172325" cy="228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 vstupní zařízení</a:t>
            </a:r>
          </a:p>
          <a:p>
            <a:pPr>
              <a:buFont typeface="Arial" charset="0"/>
              <a:buChar char="•"/>
            </a:pPr>
            <a:endParaRPr lang="cs-CZ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 prostřednictvím klávesnice dáváme PC povely, příkazy </a:t>
            </a:r>
          </a:p>
          <a:p>
            <a:r>
              <a:rPr lang="cs-CZ" sz="2400" dirty="0">
                <a:solidFill>
                  <a:schemeClr val="bg1"/>
                </a:solidFill>
              </a:rPr>
              <a:t>  a vkládáme do něj data (informace)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 pomocí klávesnice s PC komunikujeme</a:t>
            </a:r>
          </a:p>
        </p:txBody>
      </p:sp>
      <p:pic>
        <p:nvPicPr>
          <p:cNvPr id="5" name="Picture 2" descr="http://www.clker.com/cliparts/f/Z/P/J/1/6/pc-white-key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342772"/>
            <a:ext cx="5857916" cy="21576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 descr="http://www.clker.com/cliparts/f/Z/P/J/1/6/pc-white-key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2000" y="1643050"/>
            <a:ext cx="8727718" cy="3500462"/>
          </a:xfrm>
          <a:prstGeom prst="rect">
            <a:avLst/>
          </a:prstGeom>
          <a:noFill/>
        </p:spPr>
      </p:pic>
      <p:sp>
        <p:nvSpPr>
          <p:cNvPr id="14337" name="TextovéPole 3"/>
          <p:cNvSpPr txBox="1">
            <a:spLocks noChangeArrowheads="1"/>
          </p:cNvSpPr>
          <p:nvPr/>
        </p:nvSpPr>
        <p:spPr bwMode="auto">
          <a:xfrm>
            <a:off x="1071563" y="333375"/>
            <a:ext cx="754538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 u="sng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cs typeface="Times New Roman" pitchFamily="18" charset="0"/>
              </a:rPr>
              <a:t>ROZLOŽENÍ  KLÁVESNICE</a:t>
            </a:r>
          </a:p>
        </p:txBody>
      </p:sp>
      <p:grpSp>
        <p:nvGrpSpPr>
          <p:cNvPr id="13" name="Rounded Rectangle 7"/>
          <p:cNvGrpSpPr>
            <a:grpSpLocks/>
          </p:cNvGrpSpPr>
          <p:nvPr/>
        </p:nvGrpSpPr>
        <p:grpSpPr bwMode="auto">
          <a:xfrm>
            <a:off x="423806" y="1936732"/>
            <a:ext cx="504856" cy="635012"/>
            <a:chOff x="219" y="1340"/>
            <a:chExt cx="576" cy="419"/>
          </a:xfrm>
        </p:grpSpPr>
        <p:pic>
          <p:nvPicPr>
            <p:cNvPr id="14341" name="Rounded Rectangle 7"/>
            <p:cNvPicPr>
              <a:picLocks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19" y="1340"/>
              <a:ext cx="576" cy="419"/>
            </a:xfrm>
            <a:prstGeom prst="rect">
              <a:avLst/>
            </a:prstGeom>
            <a:noFill/>
          </p:spPr>
        </p:pic>
        <p:sp>
          <p:nvSpPr>
            <p:cNvPr id="14342" name="Text Box 6"/>
            <p:cNvSpPr txBox="1">
              <a:spLocks noChangeArrowheads="1"/>
            </p:cNvSpPr>
            <p:nvPr/>
          </p:nvSpPr>
          <p:spPr bwMode="auto">
            <a:xfrm>
              <a:off x="287" y="1410"/>
              <a:ext cx="440" cy="2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 anchor="ctr"/>
            <a:lstStyle/>
            <a:p>
              <a:pPr algn="ctr"/>
              <a:r>
                <a:rPr lang="cs-CZ" sz="1600" dirty="0" err="1">
                  <a:solidFill>
                    <a:srgbClr val="000000"/>
                  </a:solidFill>
                  <a:cs typeface="Times New Roman" pitchFamily="18" charset="0"/>
                </a:rPr>
                <a:t>Esc</a:t>
              </a:r>
              <a:endParaRPr lang="cs-CZ" sz="1600" dirty="0">
                <a:solidFill>
                  <a:srgbClr val="000000"/>
                </a:solidFill>
                <a:cs typeface="Times New Roman" pitchFamily="18" charset="0"/>
              </a:endParaRPr>
            </a:p>
          </p:txBody>
        </p:sp>
      </p:grpSp>
      <p:sp>
        <p:nvSpPr>
          <p:cNvPr id="14" name="Rounded Rectangle 8"/>
          <p:cNvSpPr/>
          <p:nvPr/>
        </p:nvSpPr>
        <p:spPr>
          <a:xfrm>
            <a:off x="357158" y="2643182"/>
            <a:ext cx="5429288" cy="2214578"/>
          </a:xfrm>
          <a:prstGeom prst="roundRect">
            <a:avLst>
              <a:gd name="adj" fmla="val 5250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Alfanumerická část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(znaková část)</a:t>
            </a:r>
          </a:p>
        </p:txBody>
      </p:sp>
      <p:grpSp>
        <p:nvGrpSpPr>
          <p:cNvPr id="14361" name="Group 25"/>
          <p:cNvGrpSpPr>
            <a:grpSpLocks/>
          </p:cNvGrpSpPr>
          <p:nvPr/>
        </p:nvGrpSpPr>
        <p:grpSpPr bwMode="auto">
          <a:xfrm>
            <a:off x="1000100" y="1919270"/>
            <a:ext cx="4940325" cy="581036"/>
            <a:chOff x="733" y="1340"/>
            <a:chExt cx="2554" cy="419"/>
          </a:xfrm>
        </p:grpSpPr>
        <p:pic>
          <p:nvPicPr>
            <p:cNvPr id="14347" name="Rounded Rectangle 9"/>
            <p:cNvPicPr>
              <a:picLocks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33" y="1340"/>
              <a:ext cx="2554" cy="419"/>
            </a:xfrm>
            <a:prstGeom prst="rect">
              <a:avLst/>
            </a:prstGeom>
            <a:noFill/>
          </p:spPr>
        </p:pic>
        <p:sp>
          <p:nvSpPr>
            <p:cNvPr id="14348" name="Text Box 12"/>
            <p:cNvSpPr txBox="1">
              <a:spLocks noChangeArrowheads="1"/>
            </p:cNvSpPr>
            <p:nvPr/>
          </p:nvSpPr>
          <p:spPr bwMode="auto">
            <a:xfrm>
              <a:off x="804" y="1410"/>
              <a:ext cx="2414" cy="2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400" dirty="0">
                  <a:solidFill>
                    <a:srgbClr val="000000"/>
                  </a:solidFill>
                  <a:cs typeface="Times New Roman" pitchFamily="18" charset="0"/>
                </a:rPr>
                <a:t>Funkční klávesy</a:t>
              </a:r>
            </a:p>
          </p:txBody>
        </p:sp>
      </p:grpSp>
      <p:grpSp>
        <p:nvGrpSpPr>
          <p:cNvPr id="16" name="Rounded Rectangle 10"/>
          <p:cNvGrpSpPr>
            <a:grpSpLocks/>
          </p:cNvGrpSpPr>
          <p:nvPr/>
        </p:nvGrpSpPr>
        <p:grpSpPr bwMode="auto">
          <a:xfrm>
            <a:off x="5857884" y="1785925"/>
            <a:ext cx="1296987" cy="3214711"/>
            <a:chOff x="3276" y="1340"/>
            <a:chExt cx="1140" cy="2135"/>
          </a:xfrm>
        </p:grpSpPr>
        <p:pic>
          <p:nvPicPr>
            <p:cNvPr id="14350" name="Rounded Rectangle 10"/>
            <p:cNvPicPr>
              <a:picLocks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3276" y="1340"/>
              <a:ext cx="1140" cy="2135"/>
            </a:xfrm>
            <a:prstGeom prst="rect">
              <a:avLst/>
            </a:prstGeom>
            <a:noFill/>
          </p:spPr>
        </p:pic>
        <p:sp>
          <p:nvSpPr>
            <p:cNvPr id="14351" name="Text Box 15"/>
            <p:cNvSpPr txBox="1">
              <a:spLocks noChangeArrowheads="1"/>
            </p:cNvSpPr>
            <p:nvPr/>
          </p:nvSpPr>
          <p:spPr bwMode="auto">
            <a:xfrm>
              <a:off x="3345" y="1412"/>
              <a:ext cx="999" cy="19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 anchor="ctr"/>
            <a:lstStyle/>
            <a:p>
              <a:pPr algn="ctr"/>
              <a:r>
                <a:rPr lang="cs-CZ" sz="2000" dirty="0">
                  <a:solidFill>
                    <a:srgbClr val="000000"/>
                  </a:solidFill>
                  <a:cs typeface="Times New Roman" pitchFamily="18" charset="0"/>
                </a:rPr>
                <a:t>Řídící a </a:t>
              </a:r>
              <a:r>
                <a:rPr lang="cs-CZ" sz="2000" dirty="0" smtClean="0">
                  <a:solidFill>
                    <a:srgbClr val="000000"/>
                  </a:solidFill>
                  <a:cs typeface="Times New Roman" pitchFamily="18" charset="0"/>
                </a:rPr>
                <a:t>kurzorové </a:t>
              </a:r>
              <a:r>
                <a:rPr lang="cs-CZ" sz="2000" dirty="0">
                  <a:solidFill>
                    <a:srgbClr val="000000"/>
                  </a:solidFill>
                  <a:cs typeface="Times New Roman" pitchFamily="18" charset="0"/>
                </a:rPr>
                <a:t>klávesy</a:t>
              </a:r>
            </a:p>
          </p:txBody>
        </p:sp>
      </p:grpSp>
      <p:sp>
        <p:nvSpPr>
          <p:cNvPr id="17" name="Rounded Rectangle 11"/>
          <p:cNvSpPr/>
          <p:nvPr/>
        </p:nvSpPr>
        <p:spPr>
          <a:xfrm>
            <a:off x="7215206" y="1946543"/>
            <a:ext cx="1466132" cy="482325"/>
          </a:xfrm>
          <a:prstGeom prst="roundRect">
            <a:avLst>
              <a:gd name="adj" fmla="val 11334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Kontrolky</a:t>
            </a:r>
          </a:p>
        </p:txBody>
      </p:sp>
      <p:sp>
        <p:nvSpPr>
          <p:cNvPr id="18" name="Rounded Rectangle 12"/>
          <p:cNvSpPr/>
          <p:nvPr/>
        </p:nvSpPr>
        <p:spPr>
          <a:xfrm>
            <a:off x="7191019" y="2646841"/>
            <a:ext cx="1524385" cy="2210919"/>
          </a:xfrm>
          <a:prstGeom prst="roundRect">
            <a:avLst>
              <a:gd name="adj" fmla="val 6469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Numerická část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(číselná část)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1" name="TextovéPole 10"/>
          <p:cNvSpPr txBox="1">
            <a:spLocks noChangeArrowheads="1"/>
          </p:cNvSpPr>
          <p:nvPr/>
        </p:nvSpPr>
        <p:spPr bwMode="auto">
          <a:xfrm>
            <a:off x="3624263" y="333375"/>
            <a:ext cx="17653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400">
                <a:solidFill>
                  <a:schemeClr val="bg1"/>
                </a:solidFill>
                <a:cs typeface="Times New Roman" pitchFamily="18" charset="0"/>
              </a:rPr>
              <a:t>Escape</a:t>
            </a:r>
            <a:endParaRPr lang="cs-CZ" sz="3200">
              <a:solidFill>
                <a:schemeClr val="bg1"/>
              </a:solidFill>
              <a:cs typeface="Times New Roman" pitchFamily="18" charset="0"/>
            </a:endParaRPr>
          </a:p>
        </p:txBody>
      </p:sp>
      <p:pic>
        <p:nvPicPr>
          <p:cNvPr id="6" name="Picture 2" descr="http://www.clker.com/cliparts/f/Z/P/J/1/6/pc-white-key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357298"/>
            <a:ext cx="8215370" cy="3025995"/>
          </a:xfrm>
          <a:prstGeom prst="rect">
            <a:avLst/>
          </a:prstGeom>
          <a:noFill/>
        </p:spPr>
      </p:pic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684213" y="4991100"/>
            <a:ext cx="6172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sz="2000" b="1">
                <a:solidFill>
                  <a:schemeClr val="bg1"/>
                </a:solidFill>
              </a:rPr>
              <a:t> „úniková“  klávesa</a:t>
            </a:r>
          </a:p>
          <a:p>
            <a:pPr>
              <a:buFontTx/>
              <a:buChar char="•"/>
            </a:pPr>
            <a:r>
              <a:rPr lang="cs-CZ" sz="2000" b="1">
                <a:solidFill>
                  <a:schemeClr val="bg1"/>
                </a:solidFill>
              </a:rPr>
              <a:t> zruší právě prováděnou operaci (jako tlačítko Storno)</a:t>
            </a:r>
          </a:p>
        </p:txBody>
      </p:sp>
      <p:sp>
        <p:nvSpPr>
          <p:cNvPr id="5" name="Zaoblený obdélník 4"/>
          <p:cNvSpPr>
            <a:spLocks noChangeArrowheads="1"/>
          </p:cNvSpPr>
          <p:nvPr/>
        </p:nvSpPr>
        <p:spPr bwMode="auto">
          <a:xfrm>
            <a:off x="682627" y="1616075"/>
            <a:ext cx="431800" cy="433388"/>
          </a:xfrm>
          <a:prstGeom prst="roundRect">
            <a:avLst>
              <a:gd name="adj" fmla="val 16667"/>
            </a:avLst>
          </a:prstGeom>
          <a:solidFill>
            <a:srgbClr val="FF0000"/>
          </a:solidFill>
          <a:ln w="19050" algn="ctr">
            <a:solidFill>
              <a:srgbClr val="385D8A"/>
            </a:solidFill>
            <a:round/>
            <a:headEnd/>
            <a:tailEnd/>
          </a:ln>
        </p:spPr>
        <p:txBody>
          <a:bodyPr lIns="0" tIns="10800" rIns="0" bIns="10800" anchor="ctr"/>
          <a:lstStyle/>
          <a:p>
            <a:pPr algn="ctr"/>
            <a:r>
              <a:rPr lang="cs-CZ" sz="1400" b="1" dirty="0" err="1">
                <a:solidFill>
                  <a:schemeClr val="bg1"/>
                </a:solidFill>
              </a:rPr>
              <a:t>Esc</a:t>
            </a:r>
            <a:endParaRPr lang="cs-CZ" sz="1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5" name="TextovéPole 10"/>
          <p:cNvSpPr txBox="1">
            <a:spLocks noChangeArrowheads="1"/>
          </p:cNvSpPr>
          <p:nvPr/>
        </p:nvSpPr>
        <p:spPr bwMode="auto">
          <a:xfrm>
            <a:off x="1601788" y="188913"/>
            <a:ext cx="57975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 u="sng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cs typeface="Times New Roman" pitchFamily="18" charset="0"/>
              </a:rPr>
              <a:t>ALFANUMERICKÁ  ČÁST</a:t>
            </a:r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 bwMode="auto">
          <a:xfrm>
            <a:off x="539750" y="4868863"/>
            <a:ext cx="4344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sz="2000" b="1">
                <a:solidFill>
                  <a:schemeClr val="bg1"/>
                </a:solidFill>
              </a:rPr>
              <a:t> největší část klávesnice</a:t>
            </a:r>
          </a:p>
          <a:p>
            <a:pPr>
              <a:buFontTx/>
              <a:buChar char="•"/>
            </a:pPr>
            <a:r>
              <a:rPr lang="cs-CZ" sz="2000" b="1">
                <a:solidFill>
                  <a:schemeClr val="bg1"/>
                </a:solidFill>
              </a:rPr>
              <a:t> obsahuje písmenka a číslice nad nimi</a:t>
            </a:r>
          </a:p>
        </p:txBody>
      </p:sp>
      <p:pic>
        <p:nvPicPr>
          <p:cNvPr id="7" name="Picture 2" descr="http://www.clker.com/cliparts/f/Z/P/J/1/6/pc-white-key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428736"/>
            <a:ext cx="8339820" cy="3071834"/>
          </a:xfrm>
          <a:prstGeom prst="rect">
            <a:avLst/>
          </a:prstGeom>
          <a:noFill/>
        </p:spPr>
      </p:pic>
      <p:sp>
        <p:nvSpPr>
          <p:cNvPr id="8" name="Zaoblený obdélník 7"/>
          <p:cNvSpPr>
            <a:spLocks noChangeArrowheads="1"/>
          </p:cNvSpPr>
          <p:nvPr/>
        </p:nvSpPr>
        <p:spPr bwMode="auto">
          <a:xfrm>
            <a:off x="530234" y="2336801"/>
            <a:ext cx="5256212" cy="1871663"/>
          </a:xfrm>
          <a:prstGeom prst="roundRect">
            <a:avLst>
              <a:gd name="adj" fmla="val 16667"/>
            </a:avLst>
          </a:prstGeom>
          <a:solidFill>
            <a:srgbClr val="FF0000">
              <a:alpha val="50000"/>
            </a:srgbClr>
          </a:solidFill>
          <a:ln w="19050" algn="ctr">
            <a:solidFill>
              <a:srgbClr val="385D8A"/>
            </a:solidFill>
            <a:round/>
            <a:headEnd/>
            <a:tailEnd/>
          </a:ln>
        </p:spPr>
        <p:txBody>
          <a:bodyPr anchor="ctr"/>
          <a:lstStyle/>
          <a:p>
            <a:pPr algn="ctr"/>
            <a:endParaRPr lang="cs-CZ" b="1">
              <a:solidFill>
                <a:schemeClr val="bg1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3"/>
          <p:cNvSpPr txBox="1">
            <a:spLocks noChangeArrowheads="1"/>
          </p:cNvSpPr>
          <p:nvPr/>
        </p:nvSpPr>
        <p:spPr bwMode="auto">
          <a:xfrm>
            <a:off x="3000375" y="357188"/>
            <a:ext cx="23241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solidFill>
                  <a:schemeClr val="bg1"/>
                </a:solidFill>
                <a:cs typeface="Times New Roman" pitchFamily="18" charset="0"/>
              </a:rPr>
              <a:t>Mezerník</a:t>
            </a:r>
          </a:p>
        </p:txBody>
      </p:sp>
      <p:sp>
        <p:nvSpPr>
          <p:cNvPr id="15362" name="TextovéPole 4"/>
          <p:cNvSpPr txBox="1">
            <a:spLocks noChangeArrowheads="1"/>
          </p:cNvSpPr>
          <p:nvPr/>
        </p:nvSpPr>
        <p:spPr bwMode="auto">
          <a:xfrm>
            <a:off x="1500188" y="4572000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Arial" charset="0"/>
            </a:endParaRPr>
          </a:p>
        </p:txBody>
      </p:sp>
      <p:sp>
        <p:nvSpPr>
          <p:cNvPr id="15363" name="TextovéPole 5"/>
          <p:cNvSpPr txBox="1">
            <a:spLocks noChangeArrowheads="1"/>
          </p:cNvSpPr>
          <p:nvPr/>
        </p:nvSpPr>
        <p:spPr bwMode="auto">
          <a:xfrm>
            <a:off x="1143000" y="4714875"/>
            <a:ext cx="47625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000" b="1" dirty="0">
                <a:solidFill>
                  <a:schemeClr val="bg1"/>
                </a:solidFill>
                <a:cs typeface="Times New Roman" pitchFamily="18" charset="0"/>
              </a:rPr>
              <a:t> vkládá prázdný znak (mezeru)</a:t>
            </a:r>
          </a:p>
          <a:p>
            <a:pPr>
              <a:buFont typeface="Arial" charset="0"/>
              <a:buChar char="•"/>
            </a:pPr>
            <a:r>
              <a:rPr lang="cs-CZ" sz="2000" b="1" dirty="0">
                <a:solidFill>
                  <a:schemeClr val="bg1"/>
                </a:solidFill>
                <a:cs typeface="Times New Roman" pitchFamily="18" charset="0"/>
              </a:rPr>
              <a:t> odešle zadaná data do počítače</a:t>
            </a:r>
          </a:p>
          <a:p>
            <a:pPr>
              <a:buFont typeface="Arial" charset="0"/>
              <a:buChar char="•"/>
            </a:pPr>
            <a:r>
              <a:rPr lang="cs-CZ" sz="2000" b="1" dirty="0">
                <a:solidFill>
                  <a:schemeClr val="bg1"/>
                </a:solidFill>
                <a:cs typeface="Times New Roman" pitchFamily="18" charset="0"/>
              </a:rPr>
              <a:t> potvrdí operaci</a:t>
            </a:r>
          </a:p>
          <a:p>
            <a:pPr>
              <a:buFont typeface="Arial" charset="0"/>
              <a:buChar char="•"/>
            </a:pPr>
            <a:r>
              <a:rPr lang="cs-CZ" sz="2000" b="1" dirty="0">
                <a:solidFill>
                  <a:schemeClr val="bg1"/>
                </a:solidFill>
                <a:cs typeface="Times New Roman" pitchFamily="18" charset="0"/>
              </a:rPr>
              <a:t> přechod na další odstavec při psaní textu</a:t>
            </a:r>
          </a:p>
        </p:txBody>
      </p:sp>
      <p:pic>
        <p:nvPicPr>
          <p:cNvPr id="7" name="Picture 2" descr="http://www.clker.com/cliparts/f/Z/P/J/1/6/pc-white-key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357298"/>
            <a:ext cx="8215370" cy="3025995"/>
          </a:xfrm>
          <a:prstGeom prst="rect">
            <a:avLst/>
          </a:prstGeom>
          <a:noFill/>
        </p:spPr>
      </p:pic>
      <p:sp>
        <p:nvSpPr>
          <p:cNvPr id="8" name="Zaoblený obdélník 7"/>
          <p:cNvSpPr/>
          <p:nvPr/>
        </p:nvSpPr>
        <p:spPr>
          <a:xfrm>
            <a:off x="2000245" y="3714750"/>
            <a:ext cx="1857375" cy="35718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b="1" dirty="0">
                <a:solidFill>
                  <a:schemeClr val="bg1"/>
                </a:solidFill>
                <a:latin typeface="Times New Roman" pitchFamily="18" charset="0"/>
              </a:rPr>
              <a:t>mezerník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3"/>
          <p:cNvSpPr txBox="1">
            <a:spLocks noChangeArrowheads="1"/>
          </p:cNvSpPr>
          <p:nvPr/>
        </p:nvSpPr>
        <p:spPr bwMode="auto">
          <a:xfrm>
            <a:off x="3462338" y="357188"/>
            <a:ext cx="127158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solidFill>
                  <a:schemeClr val="bg1"/>
                </a:solidFill>
                <a:cs typeface="Times New Roman" pitchFamily="18" charset="0"/>
              </a:rPr>
              <a:t>Shift</a:t>
            </a:r>
            <a:endParaRPr lang="cs-CZ" sz="4000">
              <a:solidFill>
                <a:schemeClr val="bg1"/>
              </a:solidFill>
              <a:cs typeface="Times New Roman" pitchFamily="18" charset="0"/>
            </a:endParaRPr>
          </a:p>
        </p:txBody>
      </p:sp>
      <p:sp>
        <p:nvSpPr>
          <p:cNvPr id="18434" name="TextovéPole 4"/>
          <p:cNvSpPr txBox="1">
            <a:spLocks noChangeArrowheads="1"/>
          </p:cNvSpPr>
          <p:nvPr/>
        </p:nvSpPr>
        <p:spPr bwMode="auto">
          <a:xfrm>
            <a:off x="571500" y="4929188"/>
            <a:ext cx="67246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000" b="1" dirty="0">
                <a:solidFill>
                  <a:schemeClr val="bg1"/>
                </a:solidFill>
              </a:rPr>
              <a:t> přepíná mezi horní a dolní částí klávesy</a:t>
            </a:r>
          </a:p>
          <a:p>
            <a:pPr>
              <a:buFont typeface="Arial" charset="0"/>
              <a:buChar char="•"/>
            </a:pPr>
            <a:r>
              <a:rPr lang="cs-CZ" sz="2000" b="1" dirty="0">
                <a:solidFill>
                  <a:schemeClr val="bg1"/>
                </a:solidFill>
              </a:rPr>
              <a:t> umožňuje psaní velkých písmen</a:t>
            </a:r>
          </a:p>
          <a:p>
            <a:pPr>
              <a:buFont typeface="Arial" charset="0"/>
              <a:buChar char="•"/>
            </a:pPr>
            <a:r>
              <a:rPr lang="cs-CZ" sz="2000" b="1" dirty="0">
                <a:solidFill>
                  <a:schemeClr val="bg1"/>
                </a:solidFill>
              </a:rPr>
              <a:t> chceme-li psát velkými písmeny, držíme klávesu stisknutou</a:t>
            </a:r>
          </a:p>
        </p:txBody>
      </p:sp>
      <p:pic>
        <p:nvPicPr>
          <p:cNvPr id="7" name="Picture 2" descr="http://www.clker.com/cliparts/f/Z/P/J/1/6/pc-white-key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285860"/>
            <a:ext cx="8215370" cy="3025995"/>
          </a:xfrm>
          <a:prstGeom prst="rect">
            <a:avLst/>
          </a:prstGeom>
          <a:noFill/>
        </p:spPr>
      </p:pic>
      <p:sp>
        <p:nvSpPr>
          <p:cNvPr id="2" name="Zaoblený obdélník 4"/>
          <p:cNvSpPr/>
          <p:nvPr/>
        </p:nvSpPr>
        <p:spPr>
          <a:xfrm>
            <a:off x="4859339" y="3286124"/>
            <a:ext cx="712794" cy="276225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r>
              <a:rPr lang="cs-CZ" sz="1400" b="1" dirty="0">
                <a:solidFill>
                  <a:schemeClr val="bg1"/>
                </a:solidFill>
                <a:latin typeface="Times New Roman" pitchFamily="18" charset="0"/>
              </a:rPr>
              <a:t>Shift</a:t>
            </a:r>
          </a:p>
        </p:txBody>
      </p:sp>
      <p:sp>
        <p:nvSpPr>
          <p:cNvPr id="8" name="Zaoblený obdélník 4"/>
          <p:cNvSpPr/>
          <p:nvPr/>
        </p:nvSpPr>
        <p:spPr>
          <a:xfrm>
            <a:off x="715934" y="3286124"/>
            <a:ext cx="712794" cy="276225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r>
              <a:rPr lang="cs-CZ" sz="1400" b="1" dirty="0">
                <a:solidFill>
                  <a:schemeClr val="bg1"/>
                </a:solidFill>
                <a:latin typeface="Times New Roman" pitchFamily="18" charset="0"/>
              </a:rPr>
              <a:t>Shift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4"/>
          <p:cNvSpPr txBox="1">
            <a:spLocks noChangeArrowheads="1"/>
          </p:cNvSpPr>
          <p:nvPr/>
        </p:nvSpPr>
        <p:spPr bwMode="auto">
          <a:xfrm>
            <a:off x="2987675" y="333375"/>
            <a:ext cx="283210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800">
                <a:solidFill>
                  <a:schemeClr val="bg1"/>
                </a:solidFill>
                <a:cs typeface="Times New Roman" pitchFamily="18" charset="0"/>
              </a:rPr>
              <a:t>Caps Lock</a:t>
            </a:r>
            <a:endParaRPr lang="cs-CZ" sz="4400">
              <a:solidFill>
                <a:schemeClr val="bg1"/>
              </a:solidFill>
              <a:cs typeface="Times New Roman" pitchFamily="18" charset="0"/>
            </a:endParaRPr>
          </a:p>
        </p:txBody>
      </p:sp>
      <p:sp>
        <p:nvSpPr>
          <p:cNvPr id="17410" name="TextovéPole 6"/>
          <p:cNvSpPr txBox="1">
            <a:spLocks noChangeArrowheads="1"/>
          </p:cNvSpPr>
          <p:nvPr/>
        </p:nvSpPr>
        <p:spPr bwMode="auto">
          <a:xfrm>
            <a:off x="1042988" y="4941888"/>
            <a:ext cx="47815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000" b="1">
                <a:solidFill>
                  <a:schemeClr val="bg1"/>
                </a:solidFill>
                <a:cs typeface="Times New Roman" pitchFamily="18" charset="0"/>
              </a:rPr>
              <a:t> trvale aktivuje velká písmena</a:t>
            </a:r>
          </a:p>
          <a:p>
            <a:pPr>
              <a:buFont typeface="Arial" charset="0"/>
              <a:buChar char="•"/>
            </a:pPr>
            <a:r>
              <a:rPr lang="cs-CZ" sz="2000" b="1">
                <a:solidFill>
                  <a:schemeClr val="bg1"/>
                </a:solidFill>
                <a:cs typeface="Times New Roman" pitchFamily="18" charset="0"/>
              </a:rPr>
              <a:t> aktivace je zobrazena na kontrolce (svítí)</a:t>
            </a:r>
          </a:p>
        </p:txBody>
      </p:sp>
      <p:pic>
        <p:nvPicPr>
          <p:cNvPr id="8" name="Picture 2" descr="http://www.clker.com/cliparts/f/Z/P/J/1/6/pc-white-key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474575"/>
            <a:ext cx="8215370" cy="3025995"/>
          </a:xfrm>
          <a:prstGeom prst="rect">
            <a:avLst/>
          </a:prstGeom>
          <a:noFill/>
        </p:spPr>
      </p:pic>
      <p:sp>
        <p:nvSpPr>
          <p:cNvPr id="5" name="Zaoblený obdélník 4"/>
          <p:cNvSpPr>
            <a:spLocks noChangeArrowheads="1"/>
          </p:cNvSpPr>
          <p:nvPr/>
        </p:nvSpPr>
        <p:spPr bwMode="auto">
          <a:xfrm>
            <a:off x="539750" y="3167063"/>
            <a:ext cx="576263" cy="285750"/>
          </a:xfrm>
          <a:prstGeom prst="roundRect">
            <a:avLst>
              <a:gd name="adj" fmla="val 16667"/>
            </a:avLst>
          </a:prstGeom>
          <a:solidFill>
            <a:srgbClr val="FF0000"/>
          </a:solidFill>
          <a:ln w="19050" algn="ctr">
            <a:solidFill>
              <a:srgbClr val="385D8A"/>
            </a:solidFill>
            <a:round/>
            <a:headEnd/>
            <a:tailEnd/>
          </a:ln>
        </p:spPr>
        <p:txBody>
          <a:bodyPr tIns="82800" bIns="82800" anchor="ctr"/>
          <a:lstStyle/>
          <a:p>
            <a:pPr algn="ctr"/>
            <a:r>
              <a:rPr lang="cs-CZ" sz="1100" b="1" dirty="0">
                <a:solidFill>
                  <a:schemeClr val="bg1"/>
                </a:solidFill>
              </a:rPr>
              <a:t>Caps </a:t>
            </a:r>
            <a:r>
              <a:rPr lang="cs-CZ" sz="1100" b="1" dirty="0" err="1">
                <a:solidFill>
                  <a:schemeClr val="bg1"/>
                </a:solidFill>
              </a:rPr>
              <a:t>Lock</a:t>
            </a:r>
            <a:endParaRPr lang="cs-CZ" sz="1100" b="1" dirty="0">
              <a:solidFill>
                <a:schemeClr val="bg1"/>
              </a:solidFill>
            </a:endParaRPr>
          </a:p>
        </p:txBody>
      </p:sp>
      <p:sp>
        <p:nvSpPr>
          <p:cNvPr id="17414" name="Line 6"/>
          <p:cNvSpPr>
            <a:spLocks noChangeShapeType="1"/>
          </p:cNvSpPr>
          <p:nvPr/>
        </p:nvSpPr>
        <p:spPr bwMode="auto">
          <a:xfrm flipV="1">
            <a:off x="1116013" y="1928801"/>
            <a:ext cx="6242069" cy="1238261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/>
            <a:tailEnd type="arrow" w="med" len="lg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0"/>
          <p:cNvSpPr txBox="1">
            <a:spLocks noChangeArrowheads="1"/>
          </p:cNvSpPr>
          <p:nvPr/>
        </p:nvSpPr>
        <p:spPr bwMode="auto">
          <a:xfrm>
            <a:off x="0" y="357188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>
                <a:solidFill>
                  <a:schemeClr val="bg1"/>
                </a:solidFill>
                <a:cs typeface="Times New Roman" pitchFamily="18" charset="0"/>
              </a:rPr>
              <a:t>Tabulátor</a:t>
            </a:r>
          </a:p>
        </p:txBody>
      </p:sp>
      <p:sp>
        <p:nvSpPr>
          <p:cNvPr id="16386" name="TextovéPole 13"/>
          <p:cNvSpPr txBox="1">
            <a:spLocks noChangeArrowheads="1"/>
          </p:cNvSpPr>
          <p:nvPr/>
        </p:nvSpPr>
        <p:spPr bwMode="auto">
          <a:xfrm>
            <a:off x="1116013" y="4652963"/>
            <a:ext cx="44751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000" b="1">
                <a:solidFill>
                  <a:schemeClr val="bg1"/>
                </a:solidFill>
              </a:rPr>
              <a:t> v textovém editoru odsouvá text,</a:t>
            </a:r>
          </a:p>
          <a:p>
            <a:r>
              <a:rPr lang="cs-CZ" sz="2000" b="1">
                <a:solidFill>
                  <a:schemeClr val="bg1"/>
                </a:solidFill>
              </a:rPr>
              <a:t>  přeskakuje mezi položkami formulářů</a:t>
            </a:r>
          </a:p>
          <a:p>
            <a:pPr>
              <a:buFont typeface="Arial" charset="0"/>
              <a:buChar char="•"/>
            </a:pPr>
            <a:endParaRPr lang="cs-CZ" sz="2000" b="1">
              <a:solidFill>
                <a:schemeClr val="bg1"/>
              </a:solidFill>
            </a:endParaRPr>
          </a:p>
        </p:txBody>
      </p:sp>
      <p:pic>
        <p:nvPicPr>
          <p:cNvPr id="6" name="Picture 2" descr="http://www.clker.com/cliparts/f/Z/P/J/1/6/pc-white-key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285860"/>
            <a:ext cx="8215370" cy="3025995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642939" y="2643182"/>
            <a:ext cx="571475" cy="28575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1200" b="1" dirty="0" err="1">
                <a:solidFill>
                  <a:schemeClr val="bg1"/>
                </a:solidFill>
                <a:latin typeface="Times New Roman" pitchFamily="18" charset="0"/>
              </a:rPr>
              <a:t>Tab</a:t>
            </a:r>
            <a:endParaRPr lang="cs-CZ" sz="1200" b="1" dirty="0">
              <a:solidFill>
                <a:schemeClr val="bg1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3" name="TextovéPole 10"/>
          <p:cNvSpPr txBox="1">
            <a:spLocks noChangeArrowheads="1"/>
          </p:cNvSpPr>
          <p:nvPr/>
        </p:nvSpPr>
        <p:spPr bwMode="auto">
          <a:xfrm>
            <a:off x="0" y="26035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>
                <a:solidFill>
                  <a:schemeClr val="bg1"/>
                </a:solidFill>
                <a:cs typeface="Times New Roman" pitchFamily="18" charset="0"/>
              </a:rPr>
              <a:t>Ctrl</a:t>
            </a:r>
            <a:endParaRPr lang="cs-CZ" sz="3200">
              <a:solidFill>
                <a:schemeClr val="bg1"/>
              </a:solidFill>
              <a:cs typeface="Times New Roman" pitchFamily="18" charset="0"/>
            </a:endParaRPr>
          </a:p>
        </p:txBody>
      </p:sp>
      <p:sp>
        <p:nvSpPr>
          <p:cNvPr id="22534" name="Text Box 6"/>
          <p:cNvSpPr txBox="1">
            <a:spLocks noChangeArrowheads="1"/>
          </p:cNvSpPr>
          <p:nvPr/>
        </p:nvSpPr>
        <p:spPr bwMode="auto">
          <a:xfrm>
            <a:off x="468313" y="4797425"/>
            <a:ext cx="70405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sz="2000" b="1" dirty="0">
                <a:solidFill>
                  <a:schemeClr val="bg1"/>
                </a:solidFill>
              </a:rPr>
              <a:t> klávesa se používá v kombinaci s další klávesou a 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  umožňuje provést konkrétní akci, např. kopírování  - Ctrl + C</a:t>
            </a:r>
          </a:p>
        </p:txBody>
      </p:sp>
      <p:pic>
        <p:nvPicPr>
          <p:cNvPr id="7" name="Picture 2" descr="http://www.clker.com/cliparts/f/Z/P/J/1/6/pc-white-key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357298"/>
            <a:ext cx="8215370" cy="3025995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714351" y="3716338"/>
            <a:ext cx="500063" cy="36036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1200" b="1">
                <a:solidFill>
                  <a:schemeClr val="bg1"/>
                </a:solidFill>
                <a:latin typeface="Times New Roman" pitchFamily="18" charset="0"/>
              </a:rPr>
              <a:t>Ctrl</a:t>
            </a:r>
          </a:p>
        </p:txBody>
      </p:sp>
      <p:sp>
        <p:nvSpPr>
          <p:cNvPr id="2" name="Zaoblený obdélník 4"/>
          <p:cNvSpPr/>
          <p:nvPr/>
        </p:nvSpPr>
        <p:spPr>
          <a:xfrm>
            <a:off x="5219700" y="3716338"/>
            <a:ext cx="500063" cy="36036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1200" b="1">
                <a:solidFill>
                  <a:schemeClr val="bg1"/>
                </a:solidFill>
                <a:latin typeface="Times New Roman" pitchFamily="18" charset="0"/>
              </a:rPr>
              <a:t>Ctrl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7" name="TextovéPole 10"/>
          <p:cNvSpPr txBox="1">
            <a:spLocks noChangeArrowheads="1"/>
          </p:cNvSpPr>
          <p:nvPr/>
        </p:nvSpPr>
        <p:spPr bwMode="auto">
          <a:xfrm>
            <a:off x="4054475" y="333375"/>
            <a:ext cx="8985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400">
                <a:solidFill>
                  <a:schemeClr val="bg1"/>
                </a:solidFill>
                <a:cs typeface="Times New Roman" pitchFamily="18" charset="0"/>
              </a:rPr>
              <a:t>Alt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468313" y="4583113"/>
            <a:ext cx="70262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sz="2000" b="1">
                <a:solidFill>
                  <a:schemeClr val="bg1"/>
                </a:solidFill>
              </a:rPr>
              <a:t> klávesa se používá v kombinaci s jinou klávesou</a:t>
            </a:r>
          </a:p>
          <a:p>
            <a:pPr>
              <a:buFontTx/>
              <a:buChar char="•"/>
            </a:pPr>
            <a:r>
              <a:rPr lang="cs-CZ" sz="2000" b="1">
                <a:solidFill>
                  <a:schemeClr val="bg1"/>
                </a:solidFill>
              </a:rPr>
              <a:t> </a:t>
            </a:r>
            <a:r>
              <a:rPr lang="cs-CZ" sz="2000" b="1" u="sng">
                <a:solidFill>
                  <a:schemeClr val="bg1"/>
                </a:solidFill>
              </a:rPr>
              <a:t>levé Alt a pravé Alt nejsou stejné, každé má jiný význam</a:t>
            </a:r>
          </a:p>
          <a:p>
            <a:r>
              <a:rPr lang="cs-CZ" sz="2000" b="1">
                <a:solidFill>
                  <a:schemeClr val="bg1"/>
                </a:solidFill>
              </a:rPr>
              <a:t>   VYZKOUŠEJTE - stiskněte levé Alt + V a poté pravé Alt + V</a:t>
            </a:r>
          </a:p>
        </p:txBody>
      </p:sp>
      <p:pic>
        <p:nvPicPr>
          <p:cNvPr id="7" name="Picture 2" descr="http://www.clker.com/cliparts/f/Z/P/J/1/6/pc-white-key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214422"/>
            <a:ext cx="8215370" cy="3025995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1711308" y="3571876"/>
            <a:ext cx="431800" cy="360363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1200" b="1" dirty="0">
                <a:solidFill>
                  <a:schemeClr val="bg1"/>
                </a:solidFill>
                <a:latin typeface="Times New Roman" pitchFamily="18" charset="0"/>
              </a:rPr>
              <a:t>Alt</a:t>
            </a:r>
          </a:p>
        </p:txBody>
      </p:sp>
      <p:sp>
        <p:nvSpPr>
          <p:cNvPr id="2" name="Zaoblený obdélník 4"/>
          <p:cNvSpPr/>
          <p:nvPr/>
        </p:nvSpPr>
        <p:spPr>
          <a:xfrm>
            <a:off x="3995736" y="3571876"/>
            <a:ext cx="433388" cy="360363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1200" b="1" dirty="0" smtClean="0">
                <a:solidFill>
                  <a:schemeClr val="bg1"/>
                </a:solidFill>
                <a:latin typeface="Times New Roman" pitchFamily="18" charset="0"/>
              </a:rPr>
              <a:t>Alt</a:t>
            </a:r>
            <a:endParaRPr lang="cs-CZ" sz="1200" b="1" dirty="0">
              <a:solidFill>
                <a:schemeClr val="bg1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TextovéPole 10"/>
          <p:cNvSpPr txBox="1">
            <a:spLocks noChangeArrowheads="1"/>
          </p:cNvSpPr>
          <p:nvPr/>
        </p:nvSpPr>
        <p:spPr bwMode="auto">
          <a:xfrm>
            <a:off x="3810000" y="333375"/>
            <a:ext cx="13938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400">
                <a:solidFill>
                  <a:schemeClr val="bg1"/>
                </a:solidFill>
                <a:cs typeface="Times New Roman" pitchFamily="18" charset="0"/>
              </a:rPr>
              <a:t>Enter</a:t>
            </a:r>
            <a:endParaRPr lang="cs-CZ" sz="3200">
              <a:solidFill>
                <a:schemeClr val="bg1"/>
              </a:solidFill>
              <a:cs typeface="Times New Roman" pitchFamily="18" charset="0"/>
            </a:endParaRPr>
          </a:p>
        </p:txBody>
      </p:sp>
      <p:sp>
        <p:nvSpPr>
          <p:cNvPr id="24582" name="Text Box 6"/>
          <p:cNvSpPr txBox="1">
            <a:spLocks noChangeArrowheads="1"/>
          </p:cNvSpPr>
          <p:nvPr/>
        </p:nvSpPr>
        <p:spPr bwMode="auto">
          <a:xfrm>
            <a:off x="468313" y="4868863"/>
            <a:ext cx="4762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sz="2000" b="1">
                <a:solidFill>
                  <a:schemeClr val="bg1"/>
                </a:solidFill>
              </a:rPr>
              <a:t> odešle zadaná data do počítače</a:t>
            </a:r>
          </a:p>
          <a:p>
            <a:pPr>
              <a:buFontTx/>
              <a:buChar char="•"/>
            </a:pPr>
            <a:r>
              <a:rPr lang="cs-CZ" sz="2000" b="1">
                <a:solidFill>
                  <a:schemeClr val="bg1"/>
                </a:solidFill>
              </a:rPr>
              <a:t> potvrdí operaci (jako tlačítko OK)</a:t>
            </a:r>
          </a:p>
          <a:p>
            <a:pPr>
              <a:buFontTx/>
              <a:buChar char="•"/>
            </a:pPr>
            <a:r>
              <a:rPr lang="cs-CZ" sz="2000" b="1">
                <a:solidFill>
                  <a:schemeClr val="bg1"/>
                </a:solidFill>
              </a:rPr>
              <a:t> přechod na další odstavec při psaní textu</a:t>
            </a:r>
          </a:p>
        </p:txBody>
      </p:sp>
      <p:pic>
        <p:nvPicPr>
          <p:cNvPr id="6" name="Picture 2" descr="http://www.clker.com/cliparts/f/Z/P/J/1/6/pc-white-key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357298"/>
            <a:ext cx="8215370" cy="3025995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4932363" y="3068638"/>
            <a:ext cx="719137" cy="288925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1600" b="1" dirty="0">
                <a:solidFill>
                  <a:schemeClr val="bg1"/>
                </a:solidFill>
                <a:latin typeface="Times New Roman" pitchFamily="18" charset="0"/>
              </a:rPr>
              <a:t>Enter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Text Box 3"/>
          <p:cNvSpPr txBox="1">
            <a:spLocks noChangeArrowheads="1"/>
          </p:cNvSpPr>
          <p:nvPr/>
        </p:nvSpPr>
        <p:spPr bwMode="auto">
          <a:xfrm>
            <a:off x="2176463" y="35242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>
              <a:latin typeface="Arial" charset="0"/>
            </a:endParaRPr>
          </a:p>
        </p:txBody>
      </p:sp>
      <p:sp>
        <p:nvSpPr>
          <p:cNvPr id="26628" name="TextovéPole 10"/>
          <p:cNvSpPr txBox="1">
            <a:spLocks noChangeArrowheads="1"/>
          </p:cNvSpPr>
          <p:nvPr/>
        </p:nvSpPr>
        <p:spPr bwMode="auto">
          <a:xfrm>
            <a:off x="3221038" y="333375"/>
            <a:ext cx="25717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400">
                <a:solidFill>
                  <a:schemeClr val="bg1"/>
                </a:solidFill>
                <a:cs typeface="Times New Roman" pitchFamily="18" charset="0"/>
              </a:rPr>
              <a:t>Backspace</a:t>
            </a:r>
            <a:endParaRPr lang="cs-CZ" sz="3200">
              <a:solidFill>
                <a:schemeClr val="bg1"/>
              </a:solidFill>
              <a:cs typeface="Times New Roman" pitchFamily="18" charset="0"/>
            </a:endParaRPr>
          </a:p>
        </p:txBody>
      </p:sp>
      <p:sp>
        <p:nvSpPr>
          <p:cNvPr id="26629" name="Text Box 5"/>
          <p:cNvSpPr txBox="1">
            <a:spLocks noChangeArrowheads="1"/>
          </p:cNvSpPr>
          <p:nvPr/>
        </p:nvSpPr>
        <p:spPr bwMode="auto">
          <a:xfrm>
            <a:off x="468313" y="5084763"/>
            <a:ext cx="34956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sz="2000" b="1">
                <a:solidFill>
                  <a:schemeClr val="bg1"/>
                </a:solidFill>
              </a:rPr>
              <a:t> smaže znak vlevo od kurzoru</a:t>
            </a:r>
          </a:p>
        </p:txBody>
      </p:sp>
      <p:pic>
        <p:nvPicPr>
          <p:cNvPr id="7" name="Picture 2" descr="http://www.clker.com/cliparts/f/Z/P/J/1/6/pc-white-key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500174"/>
            <a:ext cx="8215370" cy="3025995"/>
          </a:xfrm>
          <a:prstGeom prst="rect">
            <a:avLst/>
          </a:prstGeom>
          <a:noFill/>
        </p:spPr>
      </p:pic>
      <p:sp>
        <p:nvSpPr>
          <p:cNvPr id="5" name="Zaoblený obdélník 4"/>
          <p:cNvSpPr>
            <a:spLocks noChangeArrowheads="1"/>
          </p:cNvSpPr>
          <p:nvPr/>
        </p:nvSpPr>
        <p:spPr bwMode="auto">
          <a:xfrm>
            <a:off x="5072066" y="2479675"/>
            <a:ext cx="647700" cy="360363"/>
          </a:xfrm>
          <a:prstGeom prst="roundRect">
            <a:avLst>
              <a:gd name="adj" fmla="val 16667"/>
            </a:avLst>
          </a:prstGeom>
          <a:solidFill>
            <a:srgbClr val="FF0000"/>
          </a:solidFill>
          <a:ln w="19050" algn="ctr">
            <a:solidFill>
              <a:srgbClr val="385D8A"/>
            </a:solidFill>
            <a:round/>
            <a:headEnd/>
            <a:tailEnd/>
          </a:ln>
        </p:spPr>
        <p:txBody>
          <a:bodyPr lIns="0" tIns="10800" rIns="0" bIns="10800" anchor="ctr"/>
          <a:lstStyle/>
          <a:p>
            <a:pPr algn="ctr"/>
            <a:r>
              <a:rPr lang="cs-CZ" sz="1000" b="1" dirty="0" err="1">
                <a:solidFill>
                  <a:schemeClr val="bg1"/>
                </a:solidFill>
              </a:rPr>
              <a:t>Backspace</a:t>
            </a:r>
            <a:endParaRPr lang="cs-CZ" sz="1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13" name="TextovéPole 10"/>
          <p:cNvSpPr txBox="1">
            <a:spLocks noChangeArrowheads="1"/>
          </p:cNvSpPr>
          <p:nvPr/>
        </p:nvSpPr>
        <p:spPr bwMode="auto">
          <a:xfrm>
            <a:off x="539750" y="188913"/>
            <a:ext cx="7931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 u="sng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cs typeface="Times New Roman" pitchFamily="18" charset="0"/>
              </a:rPr>
              <a:t>ŘÍDÍCÍ  A  KURZOROVÉ  KLÁVESY</a:t>
            </a:r>
          </a:p>
        </p:txBody>
      </p:sp>
      <p:sp>
        <p:nvSpPr>
          <p:cNvPr id="25614" name="Text Box 14"/>
          <p:cNvSpPr txBox="1">
            <a:spLocks noChangeArrowheads="1"/>
          </p:cNvSpPr>
          <p:nvPr/>
        </p:nvSpPr>
        <p:spPr bwMode="auto">
          <a:xfrm>
            <a:off x="611188" y="3983038"/>
            <a:ext cx="49641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chemeClr val="bg1"/>
                </a:solidFill>
              </a:rPr>
              <a:t>ŠIPKY - </a:t>
            </a:r>
            <a:r>
              <a:rPr lang="cs-CZ" sz="2000" b="1" i="1">
                <a:solidFill>
                  <a:schemeClr val="bg1"/>
                </a:solidFill>
              </a:rPr>
              <a:t>posun kurzoru v naznačeném směru</a:t>
            </a:r>
          </a:p>
        </p:txBody>
      </p:sp>
      <p:sp>
        <p:nvSpPr>
          <p:cNvPr id="25617" name="Text Box 17"/>
          <p:cNvSpPr txBox="1">
            <a:spLocks noChangeArrowheads="1"/>
          </p:cNvSpPr>
          <p:nvPr/>
        </p:nvSpPr>
        <p:spPr bwMode="auto">
          <a:xfrm>
            <a:off x="611188" y="4270375"/>
            <a:ext cx="68389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chemeClr val="bg1"/>
                </a:solidFill>
              </a:rPr>
              <a:t>Insert – </a:t>
            </a:r>
            <a:r>
              <a:rPr lang="cs-CZ" sz="2000" b="1" i="1">
                <a:solidFill>
                  <a:schemeClr val="bg1"/>
                </a:solidFill>
              </a:rPr>
              <a:t>v textovém editoru přepíná mezi vkládání a přepisování</a:t>
            </a:r>
          </a:p>
        </p:txBody>
      </p:sp>
      <p:sp>
        <p:nvSpPr>
          <p:cNvPr id="25620" name="Text Box 20"/>
          <p:cNvSpPr txBox="1">
            <a:spLocks noChangeArrowheads="1"/>
          </p:cNvSpPr>
          <p:nvPr/>
        </p:nvSpPr>
        <p:spPr bwMode="auto">
          <a:xfrm>
            <a:off x="611188" y="4559300"/>
            <a:ext cx="42862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chemeClr val="bg1"/>
                </a:solidFill>
              </a:rPr>
              <a:t>Delete – </a:t>
            </a:r>
            <a:r>
              <a:rPr lang="cs-CZ" sz="2000" b="1" i="1">
                <a:solidFill>
                  <a:schemeClr val="bg1"/>
                </a:solidFill>
              </a:rPr>
              <a:t>smaže znak vpravo od kurzoru</a:t>
            </a:r>
          </a:p>
        </p:txBody>
      </p:sp>
      <p:sp>
        <p:nvSpPr>
          <p:cNvPr id="25622" name="Text Box 22"/>
          <p:cNvSpPr txBox="1">
            <a:spLocks noChangeArrowheads="1"/>
          </p:cNvSpPr>
          <p:nvPr/>
        </p:nvSpPr>
        <p:spPr bwMode="auto">
          <a:xfrm>
            <a:off x="611188" y="4846638"/>
            <a:ext cx="444023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chemeClr val="bg1"/>
                </a:solidFill>
              </a:rPr>
              <a:t>Home – </a:t>
            </a:r>
            <a:r>
              <a:rPr lang="cs-CZ" sz="2000" b="1" i="1">
                <a:solidFill>
                  <a:schemeClr val="bg1"/>
                </a:solidFill>
              </a:rPr>
              <a:t>nastaví kurzor na začátek řádku</a:t>
            </a:r>
          </a:p>
        </p:txBody>
      </p:sp>
      <p:sp>
        <p:nvSpPr>
          <p:cNvPr id="25624" name="Text Box 24"/>
          <p:cNvSpPr txBox="1">
            <a:spLocks noChangeArrowheads="1"/>
          </p:cNvSpPr>
          <p:nvPr/>
        </p:nvSpPr>
        <p:spPr bwMode="auto">
          <a:xfrm>
            <a:off x="611188" y="5135563"/>
            <a:ext cx="40909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chemeClr val="bg1"/>
                </a:solidFill>
              </a:rPr>
              <a:t>End – </a:t>
            </a:r>
            <a:r>
              <a:rPr lang="cs-CZ" sz="2000" b="1" i="1">
                <a:solidFill>
                  <a:schemeClr val="bg1"/>
                </a:solidFill>
              </a:rPr>
              <a:t>nastaví kurzor na konec řádku</a:t>
            </a:r>
          </a:p>
        </p:txBody>
      </p:sp>
      <p:sp>
        <p:nvSpPr>
          <p:cNvPr id="25626" name="Text Box 26"/>
          <p:cNvSpPr txBox="1">
            <a:spLocks noChangeArrowheads="1"/>
          </p:cNvSpPr>
          <p:nvPr/>
        </p:nvSpPr>
        <p:spPr bwMode="auto">
          <a:xfrm>
            <a:off x="611188" y="5422900"/>
            <a:ext cx="4903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chemeClr val="bg1"/>
                </a:solidFill>
              </a:rPr>
              <a:t>Page Up – </a:t>
            </a:r>
            <a:r>
              <a:rPr lang="cs-CZ" sz="2000" b="1" i="1">
                <a:solidFill>
                  <a:schemeClr val="bg1"/>
                </a:solidFill>
              </a:rPr>
              <a:t>přesun o jednu obrazovku nahoru</a:t>
            </a:r>
          </a:p>
        </p:txBody>
      </p:sp>
      <p:sp>
        <p:nvSpPr>
          <p:cNvPr id="25628" name="Text Box 28"/>
          <p:cNvSpPr txBox="1">
            <a:spLocks noChangeArrowheads="1"/>
          </p:cNvSpPr>
          <p:nvPr/>
        </p:nvSpPr>
        <p:spPr bwMode="auto">
          <a:xfrm>
            <a:off x="611188" y="5711825"/>
            <a:ext cx="4903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chemeClr val="bg1"/>
                </a:solidFill>
              </a:rPr>
              <a:t>Page Down – </a:t>
            </a:r>
            <a:r>
              <a:rPr lang="cs-CZ" sz="2000" b="1" i="1">
                <a:solidFill>
                  <a:schemeClr val="bg1"/>
                </a:solidFill>
              </a:rPr>
              <a:t>přesun o jednu obrazovku dolů</a:t>
            </a:r>
          </a:p>
        </p:txBody>
      </p:sp>
      <p:sp>
        <p:nvSpPr>
          <p:cNvPr id="25633" name="Text Box 33"/>
          <p:cNvSpPr txBox="1">
            <a:spLocks noChangeArrowheads="1"/>
          </p:cNvSpPr>
          <p:nvPr/>
        </p:nvSpPr>
        <p:spPr bwMode="auto">
          <a:xfrm>
            <a:off x="611188" y="6005513"/>
            <a:ext cx="56467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chemeClr val="bg1"/>
                </a:solidFill>
              </a:rPr>
              <a:t>Print Screen – </a:t>
            </a:r>
            <a:r>
              <a:rPr lang="cs-CZ" sz="2000" b="1" i="1">
                <a:solidFill>
                  <a:schemeClr val="bg1"/>
                </a:solidFill>
              </a:rPr>
              <a:t>zkopíruje do schránky obrázek toho, </a:t>
            </a:r>
          </a:p>
          <a:p>
            <a:r>
              <a:rPr lang="cs-CZ" sz="2000" b="1" i="1">
                <a:solidFill>
                  <a:schemeClr val="bg1"/>
                </a:solidFill>
              </a:rPr>
              <a:t>                         co právě vidíte na monitoru</a:t>
            </a:r>
          </a:p>
        </p:txBody>
      </p:sp>
      <p:pic>
        <p:nvPicPr>
          <p:cNvPr id="28" name="Picture 2" descr="http://www.clker.com/cliparts/f/Z/P/J/1/6/pc-white-key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903071"/>
            <a:ext cx="8215370" cy="3025995"/>
          </a:xfrm>
          <a:prstGeom prst="rect">
            <a:avLst/>
          </a:prstGeom>
          <a:noFill/>
        </p:spPr>
      </p:pic>
      <p:grpSp>
        <p:nvGrpSpPr>
          <p:cNvPr id="25616" name="Group 16"/>
          <p:cNvGrpSpPr>
            <a:grpSpLocks/>
          </p:cNvGrpSpPr>
          <p:nvPr/>
        </p:nvGrpSpPr>
        <p:grpSpPr bwMode="auto">
          <a:xfrm>
            <a:off x="5848366" y="2922589"/>
            <a:ext cx="1081088" cy="720725"/>
            <a:chOff x="3692" y="2250"/>
            <a:chExt cx="681" cy="454"/>
          </a:xfrm>
        </p:grpSpPr>
        <p:sp>
          <p:nvSpPr>
            <p:cNvPr id="2" name="Zaoblený obdélník 4"/>
            <p:cNvSpPr>
              <a:spLocks noChangeArrowheads="1"/>
            </p:cNvSpPr>
            <p:nvPr/>
          </p:nvSpPr>
          <p:spPr bwMode="auto">
            <a:xfrm>
              <a:off x="3692" y="2477"/>
              <a:ext cx="227" cy="227"/>
            </a:xfrm>
            <a:prstGeom prst="roundRect">
              <a:avLst>
                <a:gd name="adj" fmla="val 16667"/>
              </a:avLst>
            </a:prstGeom>
            <a:solidFill>
              <a:srgbClr val="FF0000"/>
            </a:solidFill>
            <a:ln w="19050" algn="ctr">
              <a:solidFill>
                <a:srgbClr val="385D8A"/>
              </a:solidFill>
              <a:round/>
              <a:headEnd/>
              <a:tailEnd/>
            </a:ln>
          </p:spPr>
          <p:txBody>
            <a:bodyPr lIns="0" tIns="10800" rIns="0" bIns="10800" anchor="ctr"/>
            <a:lstStyle/>
            <a:p>
              <a:pPr algn="ctr"/>
              <a:endParaRPr lang="cs-CZ" sz="900" b="1">
                <a:solidFill>
                  <a:schemeClr val="bg1"/>
                </a:solidFill>
              </a:endParaRPr>
            </a:p>
          </p:txBody>
        </p:sp>
        <p:sp>
          <p:nvSpPr>
            <p:cNvPr id="3" name="Zaoblený obdélník 4"/>
            <p:cNvSpPr>
              <a:spLocks noChangeArrowheads="1"/>
            </p:cNvSpPr>
            <p:nvPr/>
          </p:nvSpPr>
          <p:spPr bwMode="auto">
            <a:xfrm>
              <a:off x="3919" y="2250"/>
              <a:ext cx="227" cy="227"/>
            </a:xfrm>
            <a:prstGeom prst="roundRect">
              <a:avLst>
                <a:gd name="adj" fmla="val 16667"/>
              </a:avLst>
            </a:prstGeom>
            <a:solidFill>
              <a:srgbClr val="FF0000"/>
            </a:solidFill>
            <a:ln w="19050" algn="ctr">
              <a:solidFill>
                <a:srgbClr val="385D8A"/>
              </a:solidFill>
              <a:round/>
              <a:headEnd/>
              <a:tailEnd/>
            </a:ln>
          </p:spPr>
          <p:txBody>
            <a:bodyPr lIns="0" tIns="10800" rIns="0" bIns="10800" anchor="ctr"/>
            <a:lstStyle/>
            <a:p>
              <a:pPr algn="ctr"/>
              <a:endParaRPr lang="cs-CZ" sz="900" b="1">
                <a:solidFill>
                  <a:schemeClr val="bg1"/>
                </a:solidFill>
              </a:endParaRPr>
            </a:p>
          </p:txBody>
        </p:sp>
        <p:sp>
          <p:nvSpPr>
            <p:cNvPr id="4" name="Zaoblený obdélník 4"/>
            <p:cNvSpPr>
              <a:spLocks noChangeArrowheads="1"/>
            </p:cNvSpPr>
            <p:nvPr/>
          </p:nvSpPr>
          <p:spPr bwMode="auto">
            <a:xfrm>
              <a:off x="3919" y="2477"/>
              <a:ext cx="227" cy="227"/>
            </a:xfrm>
            <a:prstGeom prst="roundRect">
              <a:avLst>
                <a:gd name="adj" fmla="val 16667"/>
              </a:avLst>
            </a:prstGeom>
            <a:solidFill>
              <a:srgbClr val="FF0000"/>
            </a:solidFill>
            <a:ln w="19050" algn="ctr">
              <a:solidFill>
                <a:srgbClr val="385D8A"/>
              </a:solidFill>
              <a:round/>
              <a:headEnd/>
              <a:tailEnd/>
            </a:ln>
          </p:spPr>
          <p:txBody>
            <a:bodyPr lIns="0" tIns="10800" rIns="0" bIns="10800" anchor="ctr"/>
            <a:lstStyle/>
            <a:p>
              <a:pPr algn="ctr"/>
              <a:endParaRPr lang="cs-CZ" sz="900" b="1">
                <a:solidFill>
                  <a:schemeClr val="bg1"/>
                </a:solidFill>
              </a:endParaRPr>
            </a:p>
          </p:txBody>
        </p:sp>
        <p:sp>
          <p:nvSpPr>
            <p:cNvPr id="6" name="Zaoblený obdélník 4"/>
            <p:cNvSpPr>
              <a:spLocks noChangeArrowheads="1"/>
            </p:cNvSpPr>
            <p:nvPr/>
          </p:nvSpPr>
          <p:spPr bwMode="auto">
            <a:xfrm>
              <a:off x="4146" y="2477"/>
              <a:ext cx="227" cy="227"/>
            </a:xfrm>
            <a:prstGeom prst="roundRect">
              <a:avLst>
                <a:gd name="adj" fmla="val 16667"/>
              </a:avLst>
            </a:prstGeom>
            <a:solidFill>
              <a:srgbClr val="FF0000"/>
            </a:solidFill>
            <a:ln w="19050" algn="ctr">
              <a:solidFill>
                <a:srgbClr val="385D8A"/>
              </a:solidFill>
              <a:round/>
              <a:headEnd/>
              <a:tailEnd/>
            </a:ln>
          </p:spPr>
          <p:txBody>
            <a:bodyPr lIns="0" tIns="10800" rIns="0" bIns="10800" anchor="ctr"/>
            <a:lstStyle/>
            <a:p>
              <a:pPr algn="ctr"/>
              <a:endParaRPr lang="cs-CZ" sz="900" b="1">
                <a:solidFill>
                  <a:schemeClr val="bg1"/>
                </a:solidFill>
              </a:endParaRPr>
            </a:p>
          </p:txBody>
        </p:sp>
        <p:sp>
          <p:nvSpPr>
            <p:cNvPr id="25609" name="Line 9"/>
            <p:cNvSpPr>
              <a:spLocks noChangeShapeType="1"/>
            </p:cNvSpPr>
            <p:nvPr/>
          </p:nvSpPr>
          <p:spPr bwMode="auto">
            <a:xfrm flipH="1">
              <a:off x="3737" y="2613"/>
              <a:ext cx="137" cy="0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0" name="Line 10"/>
            <p:cNvSpPr>
              <a:spLocks noChangeShapeType="1"/>
            </p:cNvSpPr>
            <p:nvPr/>
          </p:nvSpPr>
          <p:spPr bwMode="auto">
            <a:xfrm>
              <a:off x="4191" y="2613"/>
              <a:ext cx="137" cy="0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1" name="Line 11"/>
            <p:cNvSpPr>
              <a:spLocks noChangeShapeType="1"/>
            </p:cNvSpPr>
            <p:nvPr/>
          </p:nvSpPr>
          <p:spPr bwMode="auto">
            <a:xfrm rot="5400000" flipH="1">
              <a:off x="3941" y="2365"/>
              <a:ext cx="137" cy="0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2" name="Line 12"/>
            <p:cNvSpPr>
              <a:spLocks noChangeShapeType="1"/>
            </p:cNvSpPr>
            <p:nvPr/>
          </p:nvSpPr>
          <p:spPr bwMode="auto">
            <a:xfrm rot="16200000" flipH="1">
              <a:off x="3941" y="2591"/>
              <a:ext cx="137" cy="0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" name="Zaoblený obdélník 4"/>
          <p:cNvSpPr>
            <a:spLocks noChangeArrowheads="1"/>
          </p:cNvSpPr>
          <p:nvPr/>
        </p:nvSpPr>
        <p:spPr bwMode="auto">
          <a:xfrm>
            <a:off x="5868988" y="1844675"/>
            <a:ext cx="358775" cy="360363"/>
          </a:xfrm>
          <a:prstGeom prst="roundRect">
            <a:avLst>
              <a:gd name="adj" fmla="val 16667"/>
            </a:avLst>
          </a:prstGeom>
          <a:solidFill>
            <a:srgbClr val="FF0000"/>
          </a:solidFill>
          <a:ln w="19050" algn="ctr">
            <a:solidFill>
              <a:srgbClr val="385D8A"/>
            </a:solidFill>
            <a:round/>
            <a:headEnd/>
            <a:tailEnd/>
          </a:ln>
        </p:spPr>
        <p:txBody>
          <a:bodyPr lIns="0" tIns="10800" rIns="0" bIns="10800" anchor="ctr"/>
          <a:lstStyle/>
          <a:p>
            <a:pPr algn="ctr"/>
            <a:r>
              <a:rPr lang="cs-CZ" sz="800" b="1">
                <a:solidFill>
                  <a:schemeClr val="bg1"/>
                </a:solidFill>
              </a:rPr>
              <a:t>Insert</a:t>
            </a:r>
          </a:p>
        </p:txBody>
      </p:sp>
      <p:sp>
        <p:nvSpPr>
          <p:cNvPr id="7" name="Zaoblený obdélník 4"/>
          <p:cNvSpPr>
            <a:spLocks noChangeArrowheads="1"/>
          </p:cNvSpPr>
          <p:nvPr/>
        </p:nvSpPr>
        <p:spPr bwMode="auto">
          <a:xfrm>
            <a:off x="5867400" y="2205038"/>
            <a:ext cx="358775" cy="360362"/>
          </a:xfrm>
          <a:prstGeom prst="roundRect">
            <a:avLst>
              <a:gd name="adj" fmla="val 16667"/>
            </a:avLst>
          </a:prstGeom>
          <a:solidFill>
            <a:srgbClr val="FF0000"/>
          </a:solidFill>
          <a:ln w="19050" algn="ctr">
            <a:solidFill>
              <a:srgbClr val="385D8A"/>
            </a:solidFill>
            <a:round/>
            <a:headEnd/>
            <a:tailEnd/>
          </a:ln>
        </p:spPr>
        <p:txBody>
          <a:bodyPr lIns="0" tIns="10800" rIns="0" bIns="10800" anchor="ctr"/>
          <a:lstStyle/>
          <a:p>
            <a:pPr algn="ctr"/>
            <a:r>
              <a:rPr lang="cs-CZ" sz="800" b="1">
                <a:solidFill>
                  <a:schemeClr val="bg1"/>
                </a:solidFill>
              </a:rPr>
              <a:t>Delete</a:t>
            </a:r>
          </a:p>
        </p:txBody>
      </p:sp>
      <p:sp>
        <p:nvSpPr>
          <p:cNvPr id="8" name="Zaoblený obdélník 4"/>
          <p:cNvSpPr>
            <a:spLocks noChangeArrowheads="1"/>
          </p:cNvSpPr>
          <p:nvPr/>
        </p:nvSpPr>
        <p:spPr bwMode="auto">
          <a:xfrm>
            <a:off x="6229350" y="1844675"/>
            <a:ext cx="358775" cy="360363"/>
          </a:xfrm>
          <a:prstGeom prst="roundRect">
            <a:avLst>
              <a:gd name="adj" fmla="val 16667"/>
            </a:avLst>
          </a:prstGeom>
          <a:solidFill>
            <a:srgbClr val="FF0000"/>
          </a:solidFill>
          <a:ln w="19050" algn="ctr">
            <a:solidFill>
              <a:srgbClr val="385D8A"/>
            </a:solidFill>
            <a:round/>
            <a:headEnd/>
            <a:tailEnd/>
          </a:ln>
        </p:spPr>
        <p:txBody>
          <a:bodyPr lIns="0" tIns="10800" rIns="0" bIns="10800" anchor="ctr"/>
          <a:lstStyle/>
          <a:p>
            <a:pPr algn="ctr"/>
            <a:r>
              <a:rPr lang="cs-CZ" sz="800" b="1">
                <a:solidFill>
                  <a:schemeClr val="bg1"/>
                </a:solidFill>
              </a:rPr>
              <a:t>Home</a:t>
            </a:r>
          </a:p>
        </p:txBody>
      </p:sp>
      <p:sp>
        <p:nvSpPr>
          <p:cNvPr id="9" name="Zaoblený obdélník 4"/>
          <p:cNvSpPr>
            <a:spLocks noChangeArrowheads="1"/>
          </p:cNvSpPr>
          <p:nvPr/>
        </p:nvSpPr>
        <p:spPr bwMode="auto">
          <a:xfrm>
            <a:off x="6227763" y="2205038"/>
            <a:ext cx="358775" cy="360362"/>
          </a:xfrm>
          <a:prstGeom prst="roundRect">
            <a:avLst>
              <a:gd name="adj" fmla="val 16667"/>
            </a:avLst>
          </a:prstGeom>
          <a:solidFill>
            <a:srgbClr val="FF0000"/>
          </a:solidFill>
          <a:ln w="19050" algn="ctr">
            <a:solidFill>
              <a:srgbClr val="385D8A"/>
            </a:solidFill>
            <a:round/>
            <a:headEnd/>
            <a:tailEnd/>
          </a:ln>
        </p:spPr>
        <p:txBody>
          <a:bodyPr lIns="0" tIns="10800" rIns="0" bIns="10800" anchor="ctr"/>
          <a:lstStyle/>
          <a:p>
            <a:pPr algn="ctr"/>
            <a:r>
              <a:rPr lang="cs-CZ" sz="800" b="1">
                <a:solidFill>
                  <a:schemeClr val="bg1"/>
                </a:solidFill>
              </a:rPr>
              <a:t>End</a:t>
            </a:r>
          </a:p>
        </p:txBody>
      </p:sp>
      <p:sp>
        <p:nvSpPr>
          <p:cNvPr id="10" name="Zaoblený obdélník 4"/>
          <p:cNvSpPr>
            <a:spLocks noChangeArrowheads="1"/>
          </p:cNvSpPr>
          <p:nvPr/>
        </p:nvSpPr>
        <p:spPr bwMode="auto">
          <a:xfrm>
            <a:off x="6588125" y="1844675"/>
            <a:ext cx="358775" cy="360363"/>
          </a:xfrm>
          <a:prstGeom prst="roundRect">
            <a:avLst>
              <a:gd name="adj" fmla="val 16667"/>
            </a:avLst>
          </a:prstGeom>
          <a:solidFill>
            <a:srgbClr val="FF0000"/>
          </a:solidFill>
          <a:ln w="19050" algn="ctr">
            <a:solidFill>
              <a:srgbClr val="385D8A"/>
            </a:solidFill>
            <a:round/>
            <a:headEnd/>
            <a:tailEnd/>
          </a:ln>
        </p:spPr>
        <p:txBody>
          <a:bodyPr lIns="0" tIns="10800" rIns="0" bIns="10800" anchor="ctr"/>
          <a:lstStyle/>
          <a:p>
            <a:pPr algn="ctr"/>
            <a:r>
              <a:rPr lang="cs-CZ" sz="800" b="1">
                <a:solidFill>
                  <a:schemeClr val="bg1"/>
                </a:solidFill>
              </a:rPr>
              <a:t>Page Up</a:t>
            </a:r>
          </a:p>
        </p:txBody>
      </p:sp>
      <p:sp>
        <p:nvSpPr>
          <p:cNvPr id="11" name="Zaoblený obdélník 4"/>
          <p:cNvSpPr>
            <a:spLocks noChangeArrowheads="1"/>
          </p:cNvSpPr>
          <p:nvPr/>
        </p:nvSpPr>
        <p:spPr bwMode="auto">
          <a:xfrm>
            <a:off x="6588125" y="2205038"/>
            <a:ext cx="358775" cy="360362"/>
          </a:xfrm>
          <a:prstGeom prst="roundRect">
            <a:avLst>
              <a:gd name="adj" fmla="val 16667"/>
            </a:avLst>
          </a:prstGeom>
          <a:solidFill>
            <a:srgbClr val="FF0000"/>
          </a:solidFill>
          <a:ln w="19050" algn="ctr">
            <a:solidFill>
              <a:srgbClr val="385D8A"/>
            </a:solidFill>
            <a:round/>
            <a:headEnd/>
            <a:tailEnd/>
          </a:ln>
        </p:spPr>
        <p:txBody>
          <a:bodyPr lIns="0" tIns="10800" rIns="0" bIns="10800" anchor="ctr"/>
          <a:lstStyle/>
          <a:p>
            <a:pPr algn="ctr"/>
            <a:r>
              <a:rPr lang="cs-CZ" sz="800" b="1">
                <a:solidFill>
                  <a:schemeClr val="bg1"/>
                </a:solidFill>
              </a:rPr>
              <a:t>Page Down</a:t>
            </a:r>
          </a:p>
        </p:txBody>
      </p:sp>
      <p:sp>
        <p:nvSpPr>
          <p:cNvPr id="12" name="Zaoblený obdélník 4"/>
          <p:cNvSpPr>
            <a:spLocks noChangeArrowheads="1"/>
          </p:cNvSpPr>
          <p:nvPr/>
        </p:nvSpPr>
        <p:spPr bwMode="auto">
          <a:xfrm>
            <a:off x="5807075" y="1246174"/>
            <a:ext cx="420688" cy="325438"/>
          </a:xfrm>
          <a:prstGeom prst="roundRect">
            <a:avLst>
              <a:gd name="adj" fmla="val 16667"/>
            </a:avLst>
          </a:prstGeom>
          <a:solidFill>
            <a:srgbClr val="FF0000"/>
          </a:solidFill>
          <a:ln w="19050" algn="ctr">
            <a:solidFill>
              <a:srgbClr val="385D8A"/>
            </a:solidFill>
            <a:round/>
            <a:headEnd/>
            <a:tailEnd/>
          </a:ln>
        </p:spPr>
        <p:txBody>
          <a:bodyPr lIns="0" tIns="0" rIns="0" bIns="0" anchor="ctr"/>
          <a:lstStyle/>
          <a:p>
            <a:pPr algn="ctr"/>
            <a:r>
              <a:rPr lang="cs-CZ" sz="800" b="1" dirty="0" err="1">
                <a:solidFill>
                  <a:schemeClr val="bg1"/>
                </a:solidFill>
              </a:rPr>
              <a:t>Print</a:t>
            </a:r>
            <a:r>
              <a:rPr lang="cs-CZ" sz="800" b="1" dirty="0">
                <a:solidFill>
                  <a:schemeClr val="bg1"/>
                </a:solidFill>
              </a:rPr>
              <a:t> </a:t>
            </a:r>
            <a:r>
              <a:rPr lang="cs-CZ" sz="800" b="1" dirty="0" err="1">
                <a:solidFill>
                  <a:schemeClr val="bg1"/>
                </a:solidFill>
              </a:rPr>
              <a:t>Screen</a:t>
            </a:r>
            <a:endParaRPr lang="cs-CZ" sz="8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5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25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500"/>
                                        <p:tgtEl>
                                          <p:spTgt spid="25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25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25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9" dur="500"/>
                                        <p:tgtEl>
                                          <p:spTgt spid="25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500"/>
                                        <p:tgtEl>
                                          <p:spTgt spid="25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5" dur="500"/>
                                        <p:tgtEl>
                                          <p:spTgt spid="25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500"/>
                                        <p:tgtEl>
                                          <p:spTgt spid="25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14" grpId="0"/>
      <p:bldP spid="25617" grpId="0"/>
      <p:bldP spid="25620" grpId="0"/>
      <p:bldP spid="25622" grpId="0"/>
      <p:bldP spid="25624" grpId="0"/>
      <p:bldP spid="25626" grpId="0"/>
      <p:bldP spid="25628" grpId="0"/>
      <p:bldP spid="25633" grpId="0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4" name="TextovéPole 10"/>
          <p:cNvSpPr txBox="1">
            <a:spLocks noChangeArrowheads="1"/>
          </p:cNvSpPr>
          <p:nvPr/>
        </p:nvSpPr>
        <p:spPr bwMode="auto">
          <a:xfrm>
            <a:off x="2225675" y="188913"/>
            <a:ext cx="45529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 u="sng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cs typeface="Times New Roman" pitchFamily="18" charset="0"/>
              </a:rPr>
              <a:t>NUMERICKÁ  ČÁST</a:t>
            </a:r>
          </a:p>
        </p:txBody>
      </p:sp>
      <p:sp>
        <p:nvSpPr>
          <p:cNvPr id="27659" name="Text Box 11"/>
          <p:cNvSpPr txBox="1">
            <a:spLocks noChangeArrowheads="1"/>
          </p:cNvSpPr>
          <p:nvPr/>
        </p:nvSpPr>
        <p:spPr bwMode="auto">
          <a:xfrm>
            <a:off x="395288" y="4630738"/>
            <a:ext cx="6132512" cy="125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sz="2000" b="1">
                <a:solidFill>
                  <a:schemeClr val="bg1"/>
                </a:solidFill>
              </a:rPr>
              <a:t> slouží hlavně ke vkládání čísel</a:t>
            </a:r>
          </a:p>
          <a:p>
            <a:endParaRPr lang="cs-CZ" sz="1600" b="1">
              <a:solidFill>
                <a:schemeClr val="bg1"/>
              </a:solidFill>
            </a:endParaRPr>
          </a:p>
          <a:p>
            <a:r>
              <a:rPr lang="cs-CZ" sz="2000" b="1">
                <a:solidFill>
                  <a:schemeClr val="bg1"/>
                </a:solidFill>
              </a:rPr>
              <a:t>Num Lock - </a:t>
            </a:r>
            <a:r>
              <a:rPr lang="cs-CZ" sz="2000" b="1" i="1">
                <a:solidFill>
                  <a:schemeClr val="bg1"/>
                </a:solidFill>
              </a:rPr>
              <a:t>zapíná a vypíná numerickou část klávesnice</a:t>
            </a:r>
          </a:p>
          <a:p>
            <a:r>
              <a:rPr lang="cs-CZ" sz="2000" b="1" i="1">
                <a:solidFill>
                  <a:schemeClr val="bg1"/>
                </a:solidFill>
              </a:rPr>
              <a:t>                  - aktivace je zobrazena na kontrolce (svítí)</a:t>
            </a:r>
          </a:p>
        </p:txBody>
      </p:sp>
      <p:pic>
        <p:nvPicPr>
          <p:cNvPr id="8" name="Picture 2" descr="http://www.clker.com/cliparts/f/Z/P/J/1/6/pc-white-key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214422"/>
            <a:ext cx="8215370" cy="3025995"/>
          </a:xfrm>
          <a:prstGeom prst="rect">
            <a:avLst/>
          </a:prstGeom>
          <a:noFill/>
        </p:spPr>
      </p:pic>
      <p:sp>
        <p:nvSpPr>
          <p:cNvPr id="5" name="Zaoblený obdélník 4"/>
          <p:cNvSpPr>
            <a:spLocks noChangeArrowheads="1"/>
          </p:cNvSpPr>
          <p:nvPr/>
        </p:nvSpPr>
        <p:spPr bwMode="auto">
          <a:xfrm>
            <a:off x="6989789" y="2128842"/>
            <a:ext cx="1439863" cy="1871662"/>
          </a:xfrm>
          <a:prstGeom prst="roundRect">
            <a:avLst>
              <a:gd name="adj" fmla="val 16667"/>
            </a:avLst>
          </a:prstGeom>
          <a:solidFill>
            <a:srgbClr val="FF0000">
              <a:alpha val="50000"/>
            </a:srgbClr>
          </a:solidFill>
          <a:ln w="19050" algn="ctr">
            <a:solidFill>
              <a:srgbClr val="385D8A"/>
            </a:solidFill>
            <a:round/>
            <a:headEnd/>
            <a:tailEnd/>
          </a:ln>
        </p:spPr>
        <p:txBody>
          <a:bodyPr lIns="0" tIns="10800" rIns="0" bIns="10800" anchor="ctr"/>
          <a:lstStyle/>
          <a:p>
            <a:pPr algn="ctr"/>
            <a:endParaRPr lang="cs-CZ" sz="900" b="1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" name="Zaoblený obdélník 4"/>
          <p:cNvSpPr>
            <a:spLocks noChangeArrowheads="1"/>
          </p:cNvSpPr>
          <p:nvPr/>
        </p:nvSpPr>
        <p:spPr bwMode="auto">
          <a:xfrm>
            <a:off x="7000892" y="2205038"/>
            <a:ext cx="358775" cy="360362"/>
          </a:xfrm>
          <a:prstGeom prst="roundRect">
            <a:avLst>
              <a:gd name="adj" fmla="val 16667"/>
            </a:avLst>
          </a:prstGeom>
          <a:solidFill>
            <a:srgbClr val="FF0000"/>
          </a:solidFill>
          <a:ln w="19050" algn="ctr">
            <a:solidFill>
              <a:srgbClr val="385D8A"/>
            </a:solidFill>
            <a:round/>
            <a:headEnd/>
            <a:tailEnd/>
          </a:ln>
        </p:spPr>
        <p:txBody>
          <a:bodyPr lIns="0" tIns="10800" rIns="0" bIns="10800" anchor="ctr"/>
          <a:lstStyle/>
          <a:p>
            <a:pPr algn="ctr"/>
            <a:r>
              <a:rPr lang="cs-CZ" sz="1000" b="1" dirty="0" err="1">
                <a:solidFill>
                  <a:schemeClr val="bg1"/>
                </a:solidFill>
              </a:rPr>
              <a:t>Num</a:t>
            </a:r>
            <a:endParaRPr lang="cs-CZ" sz="1000" b="1" dirty="0">
              <a:solidFill>
                <a:schemeClr val="bg1"/>
              </a:solidFill>
            </a:endParaRPr>
          </a:p>
          <a:p>
            <a:pPr algn="ctr"/>
            <a:r>
              <a:rPr lang="cs-CZ" sz="1000" b="1" dirty="0" err="1">
                <a:solidFill>
                  <a:schemeClr val="bg1"/>
                </a:solidFill>
              </a:rPr>
              <a:t>Lock</a:t>
            </a:r>
            <a:endParaRPr lang="cs-CZ" sz="1000" b="1" dirty="0">
              <a:solidFill>
                <a:schemeClr val="bg1"/>
              </a:solidFill>
            </a:endParaRPr>
          </a:p>
        </p:txBody>
      </p:sp>
      <p:sp>
        <p:nvSpPr>
          <p:cNvPr id="27661" name="Line 13"/>
          <p:cNvSpPr>
            <a:spLocks noChangeShapeType="1"/>
          </p:cNvSpPr>
          <p:nvPr/>
        </p:nvSpPr>
        <p:spPr bwMode="auto">
          <a:xfrm flipV="1">
            <a:off x="7143768" y="1628775"/>
            <a:ext cx="0" cy="576263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/>
            <a:tailEnd type="arrow" w="med" len="lg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9" name="TextovéPole 10"/>
          <p:cNvSpPr txBox="1">
            <a:spLocks noChangeArrowheads="1"/>
          </p:cNvSpPr>
          <p:nvPr/>
        </p:nvSpPr>
        <p:spPr bwMode="auto">
          <a:xfrm>
            <a:off x="2122488" y="188913"/>
            <a:ext cx="4756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 u="sng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cs typeface="Times New Roman" pitchFamily="18" charset="0"/>
              </a:rPr>
              <a:t>FUNKČNÍ  KLÁVESY</a:t>
            </a:r>
          </a:p>
        </p:txBody>
      </p:sp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439738" y="4508500"/>
            <a:ext cx="6076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sz="2000" b="1">
                <a:solidFill>
                  <a:schemeClr val="bg1"/>
                </a:solidFill>
              </a:rPr>
              <a:t> funkce těchto kláves vždy záleží na tom, </a:t>
            </a:r>
          </a:p>
          <a:p>
            <a:r>
              <a:rPr lang="cs-CZ" sz="2000" b="1">
                <a:solidFill>
                  <a:schemeClr val="bg1"/>
                </a:solidFill>
              </a:rPr>
              <a:t>  jak je příslušný program vytvořen (naprogramován) </a:t>
            </a:r>
          </a:p>
          <a:p>
            <a:endParaRPr lang="cs-CZ" sz="2000" b="1">
              <a:solidFill>
                <a:schemeClr val="bg1"/>
              </a:solidFill>
            </a:endParaRPr>
          </a:p>
          <a:p>
            <a:r>
              <a:rPr lang="cs-CZ" sz="2000" b="1">
                <a:solidFill>
                  <a:schemeClr val="bg1"/>
                </a:solidFill>
              </a:rPr>
              <a:t>např: F1 - </a:t>
            </a:r>
            <a:r>
              <a:rPr lang="cs-CZ" sz="2000" b="1" i="1">
                <a:solidFill>
                  <a:schemeClr val="bg1"/>
                </a:solidFill>
              </a:rPr>
              <a:t>vyvolá nápovědu k danému programu</a:t>
            </a:r>
          </a:p>
          <a:p>
            <a:r>
              <a:rPr lang="cs-CZ" sz="2000" b="1">
                <a:solidFill>
                  <a:schemeClr val="bg1"/>
                </a:solidFill>
              </a:rPr>
              <a:t>           F7 - </a:t>
            </a:r>
            <a:r>
              <a:rPr lang="cs-CZ" sz="2000" b="1" i="1">
                <a:solidFill>
                  <a:schemeClr val="bg1"/>
                </a:solidFill>
              </a:rPr>
              <a:t>aktivuje kontrolu pravopisu</a:t>
            </a:r>
          </a:p>
        </p:txBody>
      </p:sp>
      <p:pic>
        <p:nvPicPr>
          <p:cNvPr id="6" name="Picture 2" descr="http://www.clker.com/cliparts/f/Z/P/J/1/6/pc-white-key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214422"/>
            <a:ext cx="8215370" cy="3025995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1285852" y="1500174"/>
            <a:ext cx="4438673" cy="433387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1600" b="1">
                <a:solidFill>
                  <a:schemeClr val="bg1"/>
                </a:solidFill>
                <a:latin typeface="Times New Roman" pitchFamily="18" charset="0"/>
              </a:rPr>
              <a:t>F1 – F12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5" name="TextovéPole 10"/>
          <p:cNvSpPr txBox="1">
            <a:spLocks noChangeArrowheads="1"/>
          </p:cNvSpPr>
          <p:nvPr/>
        </p:nvSpPr>
        <p:spPr bwMode="auto">
          <a:xfrm>
            <a:off x="1128713" y="404813"/>
            <a:ext cx="688975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 u="sng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cs typeface="Times New Roman" pitchFamily="18" charset="0"/>
              </a:rPr>
              <a:t>PŘEPÍNÁNÍ  MEZI  ČESKOU  A</a:t>
            </a:r>
          </a:p>
          <a:p>
            <a:pPr algn="ctr"/>
            <a:r>
              <a:rPr lang="cs-CZ" sz="3600" b="1" u="sng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cs typeface="Times New Roman" pitchFamily="18" charset="0"/>
              </a:rPr>
              <a:t>ANGLICKOU  KLÁVESNICÍ</a:t>
            </a:r>
          </a:p>
        </p:txBody>
      </p:sp>
      <p:pic>
        <p:nvPicPr>
          <p:cNvPr id="35847" name="Picture 7"/>
          <p:cNvPicPr>
            <a:picLocks noChangeAspect="1" noChangeArrowheads="1"/>
          </p:cNvPicPr>
          <p:nvPr/>
        </p:nvPicPr>
        <p:blipFill>
          <a:blip r:embed="rId2"/>
          <a:srcRect l="75873" t="78291"/>
          <a:stretch>
            <a:fillRect/>
          </a:stretch>
        </p:blipFill>
        <p:spPr bwMode="auto">
          <a:xfrm>
            <a:off x="2052638" y="2420938"/>
            <a:ext cx="4175125" cy="234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5848" name="Oval 8"/>
          <p:cNvSpPr>
            <a:spLocks noChangeArrowheads="1"/>
          </p:cNvSpPr>
          <p:nvPr/>
        </p:nvSpPr>
        <p:spPr bwMode="auto">
          <a:xfrm>
            <a:off x="4932363" y="4437063"/>
            <a:ext cx="431800" cy="358775"/>
          </a:xfrm>
          <a:prstGeom prst="ellipse">
            <a:avLst/>
          </a:prstGeom>
          <a:noFill/>
          <a:ln w="1905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/>
          <p:cNvGrpSpPr/>
          <p:nvPr/>
        </p:nvGrpSpPr>
        <p:grpSpPr>
          <a:xfrm>
            <a:off x="642910" y="2071678"/>
            <a:ext cx="6643734" cy="2286016"/>
            <a:chOff x="142876" y="1706999"/>
            <a:chExt cx="8929718" cy="3289113"/>
          </a:xfrm>
        </p:grpSpPr>
        <p:pic>
          <p:nvPicPr>
            <p:cNvPr id="18" name="Picture 2" descr="http://www.clker.com/cliparts/f/Z/P/J/1/6/pc-white-keyboard-hi.pn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42876" y="1706999"/>
              <a:ext cx="8929718" cy="3289113"/>
            </a:xfrm>
            <a:prstGeom prst="rect">
              <a:avLst/>
            </a:prstGeom>
            <a:noFill/>
          </p:spPr>
        </p:pic>
        <p:grpSp>
          <p:nvGrpSpPr>
            <p:cNvPr id="6" name="Rounded Rectangle 7"/>
            <p:cNvGrpSpPr>
              <a:grpSpLocks/>
            </p:cNvGrpSpPr>
            <p:nvPr/>
          </p:nvGrpSpPr>
          <p:grpSpPr bwMode="auto">
            <a:xfrm>
              <a:off x="388912" y="1924044"/>
              <a:ext cx="539750" cy="647700"/>
              <a:chOff x="219" y="1340"/>
              <a:chExt cx="576" cy="419"/>
            </a:xfrm>
          </p:grpSpPr>
          <p:pic>
            <p:nvPicPr>
              <p:cNvPr id="7" name="Rounded Rectangle 7"/>
              <p:cNvPicPr>
                <a:picLocks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219" y="1340"/>
                <a:ext cx="576" cy="419"/>
              </a:xfrm>
              <a:prstGeom prst="rect">
                <a:avLst/>
              </a:prstGeom>
              <a:noFill/>
            </p:spPr>
          </p:pic>
          <p:sp>
            <p:nvSpPr>
              <p:cNvPr id="8" name="Text Box 6"/>
              <p:cNvSpPr txBox="1">
                <a:spLocks noChangeArrowheads="1"/>
              </p:cNvSpPr>
              <p:nvPr/>
            </p:nvSpPr>
            <p:spPr bwMode="auto">
              <a:xfrm>
                <a:off x="287" y="1410"/>
                <a:ext cx="440" cy="28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rIns="0" anchor="ctr"/>
              <a:lstStyle/>
              <a:p>
                <a:pPr algn="ctr"/>
                <a:endParaRPr lang="cs-CZ" sz="1600" dirty="0">
                  <a:solidFill>
                    <a:srgbClr val="000000"/>
                  </a:solidFill>
                  <a:cs typeface="Times New Roman" pitchFamily="18" charset="0"/>
                </a:endParaRPr>
              </a:p>
            </p:txBody>
          </p:sp>
        </p:grpSp>
        <p:sp>
          <p:nvSpPr>
            <p:cNvPr id="9" name="Rounded Rectangle 8"/>
            <p:cNvSpPr/>
            <p:nvPr/>
          </p:nvSpPr>
          <p:spPr>
            <a:xfrm>
              <a:off x="357158" y="2572985"/>
              <a:ext cx="5487704" cy="2213337"/>
            </a:xfrm>
            <a:prstGeom prst="roundRect">
              <a:avLst>
                <a:gd name="adj" fmla="val 5250"/>
              </a:avLst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10" name="Group 25"/>
            <p:cNvGrpSpPr>
              <a:grpSpLocks/>
            </p:cNvGrpSpPr>
            <p:nvPr/>
          </p:nvGrpSpPr>
          <p:grpSpPr bwMode="auto">
            <a:xfrm>
              <a:off x="928662" y="1906582"/>
              <a:ext cx="5000660" cy="665162"/>
              <a:chOff x="733" y="1340"/>
              <a:chExt cx="2554" cy="419"/>
            </a:xfrm>
          </p:grpSpPr>
          <p:pic>
            <p:nvPicPr>
              <p:cNvPr id="11" name="Rounded Rectangle 9"/>
              <p:cNvPicPr>
                <a:picLocks noChangeArrowheads="1"/>
              </p:cNvPicPr>
              <p:nvPr/>
            </p:nvPicPr>
            <p:blipFill>
              <a:blip r:embed="rId4"/>
              <a:srcRect/>
              <a:stretch>
                <a:fillRect/>
              </a:stretch>
            </p:blipFill>
            <p:spPr bwMode="auto">
              <a:xfrm>
                <a:off x="733" y="1340"/>
                <a:ext cx="2554" cy="419"/>
              </a:xfrm>
              <a:prstGeom prst="rect">
                <a:avLst/>
              </a:prstGeom>
              <a:noFill/>
            </p:spPr>
          </p:pic>
          <p:sp>
            <p:nvSpPr>
              <p:cNvPr id="12" name="Text Box 12"/>
              <p:cNvSpPr txBox="1">
                <a:spLocks noChangeArrowheads="1"/>
              </p:cNvSpPr>
              <p:nvPr/>
            </p:nvSpPr>
            <p:spPr bwMode="auto">
              <a:xfrm>
                <a:off x="804" y="1410"/>
                <a:ext cx="2414" cy="28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anchor="ctr"/>
              <a:lstStyle/>
              <a:p>
                <a:pPr algn="ctr"/>
                <a:endParaRPr lang="cs-CZ" sz="2400" dirty="0">
                  <a:solidFill>
                    <a:srgbClr val="000000"/>
                  </a:solidFill>
                  <a:cs typeface="Times New Roman" pitchFamily="18" charset="0"/>
                </a:endParaRPr>
              </a:p>
            </p:txBody>
          </p:sp>
        </p:grpSp>
        <p:grpSp>
          <p:nvGrpSpPr>
            <p:cNvPr id="13" name="Rounded Rectangle 10"/>
            <p:cNvGrpSpPr>
              <a:grpSpLocks/>
            </p:cNvGrpSpPr>
            <p:nvPr/>
          </p:nvGrpSpPr>
          <p:grpSpPr bwMode="auto">
            <a:xfrm>
              <a:off x="5867400" y="1857363"/>
              <a:ext cx="1368425" cy="3071835"/>
              <a:chOff x="3276" y="1340"/>
              <a:chExt cx="1140" cy="2135"/>
            </a:xfrm>
          </p:grpSpPr>
          <p:pic>
            <p:nvPicPr>
              <p:cNvPr id="14" name="Rounded Rectangle 10"/>
              <p:cNvPicPr>
                <a:picLocks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>
                <a:off x="3276" y="1340"/>
                <a:ext cx="1140" cy="2135"/>
              </a:xfrm>
              <a:prstGeom prst="rect">
                <a:avLst/>
              </a:prstGeom>
              <a:noFill/>
            </p:spPr>
          </p:pic>
          <p:sp>
            <p:nvSpPr>
              <p:cNvPr id="15" name="Text Box 15"/>
              <p:cNvSpPr txBox="1">
                <a:spLocks noChangeArrowheads="1"/>
              </p:cNvSpPr>
              <p:nvPr/>
            </p:nvSpPr>
            <p:spPr bwMode="auto">
              <a:xfrm>
                <a:off x="3345" y="1412"/>
                <a:ext cx="999" cy="199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rIns="0" anchor="ctr"/>
              <a:lstStyle/>
              <a:p>
                <a:pPr algn="ctr"/>
                <a:endParaRPr lang="cs-CZ" sz="2000" dirty="0">
                  <a:solidFill>
                    <a:srgbClr val="000000"/>
                  </a:solidFill>
                  <a:cs typeface="Times New Roman" pitchFamily="18" charset="0"/>
                </a:endParaRPr>
              </a:p>
            </p:txBody>
          </p:sp>
        </p:grpSp>
        <p:sp>
          <p:nvSpPr>
            <p:cNvPr id="16" name="Rounded Rectangle 11"/>
            <p:cNvSpPr/>
            <p:nvPr/>
          </p:nvSpPr>
          <p:spPr>
            <a:xfrm>
              <a:off x="7286644" y="2000240"/>
              <a:ext cx="1537570" cy="482325"/>
            </a:xfrm>
            <a:prstGeom prst="roundRect">
              <a:avLst>
                <a:gd name="adj" fmla="val 11334"/>
              </a:avLst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7" name="Rounded Rectangle 12"/>
            <p:cNvSpPr/>
            <p:nvPr/>
          </p:nvSpPr>
          <p:spPr>
            <a:xfrm>
              <a:off x="7262457" y="2646841"/>
              <a:ext cx="1619786" cy="2210919"/>
            </a:xfrm>
            <a:prstGeom prst="roundRect">
              <a:avLst>
                <a:gd name="adj" fmla="val 6469"/>
              </a:avLst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714348" y="214290"/>
            <a:ext cx="39950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bg1"/>
                </a:solidFill>
              </a:rPr>
              <a:t>Co jsme si zapamatovali </a:t>
            </a:r>
            <a:endParaRPr lang="cs-CZ" sz="2800" b="1" u="sng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2910" y="1000108"/>
            <a:ext cx="44037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napište části klávesnice</a:t>
            </a:r>
          </a:p>
          <a:p>
            <a:pPr marL="342900" indent="-342900"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která část klávesnice je největší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8247" y="4643446"/>
            <a:ext cx="668695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3) řekněte jakou funkci plní klávesa: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</a:t>
            </a:r>
            <a:r>
              <a:rPr lang="cs-CZ" sz="2400" dirty="0" err="1" smtClean="0">
                <a:solidFill>
                  <a:schemeClr val="bg1"/>
                </a:solidFill>
              </a:rPr>
              <a:t>Escape</a:t>
            </a:r>
            <a:r>
              <a:rPr lang="cs-CZ" sz="2400" dirty="0" smtClean="0">
                <a:solidFill>
                  <a:schemeClr val="bg1"/>
                </a:solidFill>
              </a:rPr>
              <a:t>, Enter, mezerník, Caps </a:t>
            </a:r>
            <a:r>
              <a:rPr lang="cs-CZ" sz="2400" dirty="0" err="1" smtClean="0">
                <a:solidFill>
                  <a:schemeClr val="bg1"/>
                </a:solidFill>
              </a:rPr>
              <a:t>Lock</a:t>
            </a:r>
            <a:r>
              <a:rPr lang="cs-CZ" sz="2400" dirty="0" smtClean="0">
                <a:solidFill>
                  <a:schemeClr val="bg1"/>
                </a:solidFill>
              </a:rPr>
              <a:t>, </a:t>
            </a:r>
            <a:r>
              <a:rPr lang="cs-CZ" sz="2400" dirty="0" err="1" smtClean="0">
                <a:solidFill>
                  <a:schemeClr val="bg1"/>
                </a:solidFill>
              </a:rPr>
              <a:t>Print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Screen</a:t>
            </a: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4) jak napíšete  písmeno: A, ž, Ř, ň, o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5) jak přepnete českou klávesnici na anglickou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2130974"/>
            <a:ext cx="821537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obrázek na snímku 3, 17 a18 – autor Jitka </a:t>
            </a:r>
            <a:r>
              <a:rPr lang="cs-CZ" dirty="0" err="1" smtClean="0">
                <a:solidFill>
                  <a:schemeClr val="bg1"/>
                </a:solidFill>
              </a:rPr>
              <a:t>Nacházelová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DiS</a:t>
            </a:r>
            <a:r>
              <a:rPr lang="cs-CZ" dirty="0" smtClean="0">
                <a:solidFill>
                  <a:schemeClr val="bg1"/>
                </a:solidFill>
              </a:rPr>
              <a:t>. , </a:t>
            </a:r>
            <a:r>
              <a:rPr lang="en-US" dirty="0" smtClean="0">
                <a:solidFill>
                  <a:schemeClr val="bg1"/>
                </a:solidFill>
              </a:rPr>
              <a:t>[</a:t>
            </a:r>
            <a:r>
              <a:rPr lang="cs-CZ" dirty="0" smtClean="0">
                <a:solidFill>
                  <a:schemeClr val="bg1"/>
                </a:solidFill>
              </a:rPr>
              <a:t>cit. dne </a:t>
            </a:r>
            <a:r>
              <a:rPr lang="en-US" dirty="0" smtClean="0">
                <a:solidFill>
                  <a:schemeClr val="bg1"/>
                </a:solidFill>
              </a:rPr>
              <a:t>1</a:t>
            </a:r>
            <a:r>
              <a:rPr lang="cs-CZ" dirty="0" smtClean="0">
                <a:solidFill>
                  <a:schemeClr val="bg1"/>
                </a:solidFill>
              </a:rPr>
              <a:t>0</a:t>
            </a:r>
            <a:r>
              <a:rPr lang="en-US" dirty="0" smtClean="0">
                <a:solidFill>
                  <a:schemeClr val="bg1"/>
                </a:solidFill>
              </a:rPr>
              <a:t>.</a:t>
            </a:r>
            <a:r>
              <a:rPr lang="cs-CZ" dirty="0" smtClean="0">
                <a:solidFill>
                  <a:schemeClr val="bg1"/>
                </a:solidFill>
              </a:rPr>
              <a:t>10.2011</a:t>
            </a:r>
            <a:r>
              <a:rPr lang="en-US" dirty="0" smtClean="0">
                <a:solidFill>
                  <a:schemeClr val="bg1"/>
                </a:solidFill>
              </a:rPr>
              <a:t>]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4282" y="1002084"/>
            <a:ext cx="878687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>
                <a:solidFill>
                  <a:schemeClr val="bg1"/>
                </a:solidFill>
              </a:rPr>
              <a:t>POUŽITÉ   ZDROJE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  <a:hlinkClick r:id="rId2"/>
              </a:rPr>
              <a:t>http://www.</a:t>
            </a:r>
            <a:r>
              <a:rPr lang="cs-CZ" dirty="0" err="1" smtClean="0">
                <a:solidFill>
                  <a:schemeClr val="bg1"/>
                </a:solidFill>
                <a:hlinkClick r:id="rId2"/>
              </a:rPr>
              <a:t>clker.com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bg1"/>
                </a:solidFill>
                <a:hlinkClick r:id="rId2"/>
              </a:rPr>
              <a:t>cliparts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/f/Z/P/J/1/6/</a:t>
            </a:r>
            <a:r>
              <a:rPr lang="cs-CZ" dirty="0" err="1" smtClean="0">
                <a:solidFill>
                  <a:schemeClr val="bg1"/>
                </a:solidFill>
                <a:hlinkClick r:id="rId2"/>
              </a:rPr>
              <a:t>pc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2"/>
              </a:rPr>
              <a:t>white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2"/>
              </a:rPr>
              <a:t>keyboard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hlinkClick r:id="rId2"/>
              </a:rPr>
              <a:t>hi.png</a:t>
            </a:r>
            <a:r>
              <a:rPr lang="cs-CZ" dirty="0" smtClean="0">
                <a:solidFill>
                  <a:schemeClr val="bg1"/>
                </a:solidFill>
              </a:rPr>
              <a:t> , </a:t>
            </a:r>
            <a:r>
              <a:rPr lang="en-US" sz="1600" dirty="0" smtClean="0">
                <a:solidFill>
                  <a:schemeClr val="bg1"/>
                </a:solidFill>
              </a:rPr>
              <a:t>[</a:t>
            </a:r>
            <a:r>
              <a:rPr lang="cs-CZ" sz="1600" dirty="0" smtClean="0">
                <a:solidFill>
                  <a:schemeClr val="bg1"/>
                </a:solidFill>
              </a:rPr>
              <a:t>cit. dne </a:t>
            </a:r>
            <a:r>
              <a:rPr lang="en-US" sz="1600" dirty="0" smtClean="0">
                <a:solidFill>
                  <a:schemeClr val="bg1"/>
                </a:solidFill>
              </a:rPr>
              <a:t>1</a:t>
            </a:r>
            <a:r>
              <a:rPr lang="cs-CZ" sz="1600" dirty="0" smtClean="0">
                <a:solidFill>
                  <a:schemeClr val="bg1"/>
                </a:solidFill>
              </a:rPr>
              <a:t>0</a:t>
            </a:r>
            <a:r>
              <a:rPr lang="en-US" sz="1600" dirty="0" smtClean="0">
                <a:solidFill>
                  <a:schemeClr val="bg1"/>
                </a:solidFill>
              </a:rPr>
              <a:t>.</a:t>
            </a:r>
            <a:r>
              <a:rPr lang="cs-CZ" sz="1600" dirty="0" smtClean="0">
                <a:solidFill>
                  <a:schemeClr val="bg1"/>
                </a:solidFill>
              </a:rPr>
              <a:t>10.2011</a:t>
            </a:r>
            <a:r>
              <a:rPr lang="en-US" sz="1600" dirty="0" smtClean="0">
                <a:solidFill>
                  <a:schemeClr val="bg1"/>
                </a:solidFill>
              </a:rPr>
              <a:t>]</a:t>
            </a:r>
            <a:endParaRPr lang="cs-CZ" sz="16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696</TotalTime>
  <Words>546</Words>
  <Application>Microsoft Office PowerPoint</Application>
  <PresentationFormat>Předvádění na obrazovce (4:3)</PresentationFormat>
  <Paragraphs>109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Jitka</cp:lastModifiedBy>
  <cp:revision>32</cp:revision>
  <dcterms:created xsi:type="dcterms:W3CDTF">2011-10-12T07:11:31Z</dcterms:created>
  <dcterms:modified xsi:type="dcterms:W3CDTF">2012-03-03T20:35:39Z</dcterms:modified>
</cp:coreProperties>
</file>