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5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VY_32_INOVACE_18_ČAS3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</a:t>
          </a:r>
          <a:r>
            <a:rPr lang="cs-CZ" sz="1600" dirty="0" smtClean="0"/>
            <a:t>ŠKOLY:ZÁKLADNÍ ŠKOLA KOLÍN V., MNICHOVICKÁ 62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err="1" smtClean="0"/>
            <a:t>AUTOR:Mgr</a:t>
          </a:r>
          <a:r>
            <a:rPr lang="cs-CZ" sz="2000" dirty="0" smtClean="0"/>
            <a:t>. Ivana </a:t>
          </a:r>
          <a:r>
            <a:rPr lang="cs-CZ" sz="2000" dirty="0" err="1" smtClean="0"/>
            <a:t>Banasinská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Složení potravy, jídelníček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9FB70-63DF-441D-A414-D524360C3675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E5D91-3AFD-46C3-83DE-BC0731E483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BE2E8B2-2A86-4379-9274-D28B0DD8803B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55EBD6E-7B16-499B-A3CD-740FCDD744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7D305-6863-4F09-BB7E-ADC1B779A9F3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7ADE4-6E50-412C-9958-5377DD3A5A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4DC08-4DD9-4EB6-8328-DBE214BDB5C5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18EBA-D70E-4F04-9652-F27D7130A3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8D085-0DD9-4F11-9C4B-6BEB51C6E693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055F5-C30E-41C1-AC29-C37F3CCE6C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A819E78-D6EA-4630-BA6B-04D7B5579047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527EB21-8232-40A3-B1D5-233013390E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9E59B-77AE-4876-B5BE-8F0A3755358F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9836C-CC0D-4753-930D-2DF253BB58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D7E665C-5483-4A5C-B783-04485EBEC095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85B23B1-4F49-4DCC-9526-94B3A55897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2F6EE85-85CE-4485-834D-B9205CB44EAE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3AB97E1-6930-4F71-8034-D9601DDB27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EC0A5-ED46-4BF1-A172-AFC34D045F68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E076F-1338-4375-98D6-2B5C51E37F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067B6-9CD9-46D7-A836-3AD107DE491A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6DE9F-5988-4FF4-A793-44012C4FBA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8FAB9A-5D56-45FA-82A3-ABA3AAA5C6CA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40F3EF-622A-45A0-B52B-4082F49050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07" r:id="rId4"/>
    <p:sldLayoutId id="2147483706" r:id="rId5"/>
    <p:sldLayoutId id="2147483711" r:id="rId6"/>
    <p:sldLayoutId id="2147483705" r:id="rId7"/>
    <p:sldLayoutId id="2147483712" r:id="rId8"/>
    <p:sldLayoutId id="2147483713" r:id="rId9"/>
    <p:sldLayoutId id="2147483704" r:id="rId10"/>
    <p:sldLayoutId id="214748370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ovéPole 1"/>
          <p:cNvSpPr txBox="1">
            <a:spLocks noChangeArrowheads="1"/>
          </p:cNvSpPr>
          <p:nvPr/>
        </p:nvSpPr>
        <p:spPr bwMode="auto">
          <a:xfrm>
            <a:off x="7524750" y="6269038"/>
            <a:ext cx="1511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Schoolbook" pitchFamily="18" charset="0"/>
              </a:rPr>
              <a:t>Září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1433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Materiál vhodný pro žáky 3. ročníku ZŠ</a:t>
            </a:r>
          </a:p>
          <a:p>
            <a:r>
              <a:rPr lang="cs-CZ" smtClean="0"/>
              <a:t>Slouží k upevnění a prohloubení učiva v návaznosti na prezentaci o potravě člověka.</a:t>
            </a:r>
          </a:p>
          <a:p>
            <a:r>
              <a:rPr lang="cs-CZ" smtClean="0"/>
              <a:t>Materiál slouží k osvětě a o zdravém životním stylu.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Zkus odpovědět na tyto otázky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i="1" dirty="0" smtClean="0"/>
              <a:t>Sepište si všechno, co jste od rána do večera snědli a vypili: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smtClean="0"/>
              <a:t>SNÍDANĚ: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smtClean="0"/>
              <a:t>SVAČINA: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smtClean="0"/>
              <a:t>OBĚD: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smtClean="0"/>
              <a:t>SVAČINA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smtClean="0"/>
              <a:t>VEČEŘE: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2"/>
            </a:solidFill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Ukázkový jídelníček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3625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Snídaně</a:t>
            </a:r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/>
              <a:t>Müsli s mlékem. Sklenice pomerančového džusu ředěného vodou.</a:t>
            </a:r>
            <a:r>
              <a:rPr lang="cs-CZ" dirty="0"/>
              <a:t> 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Přesnídávka:</a:t>
            </a:r>
            <a:r>
              <a:rPr lang="cs-CZ" dirty="0"/>
              <a:t> </a:t>
            </a:r>
            <a:r>
              <a:rPr lang="cs-CZ" i="1" dirty="0"/>
              <a:t>Chléb s </a:t>
            </a:r>
            <a:r>
              <a:rPr lang="cs-CZ" i="1" dirty="0" err="1"/>
              <a:t>Ramou</a:t>
            </a:r>
            <a:r>
              <a:rPr lang="cs-CZ" i="1" dirty="0"/>
              <a:t> máslovou a šunkou. Jablko</a:t>
            </a:r>
            <a:r>
              <a:rPr lang="cs-CZ" i="1" dirty="0" smtClean="0"/>
              <a:t>.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i="1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Oběd:</a:t>
            </a:r>
            <a:r>
              <a:rPr lang="cs-CZ" dirty="0"/>
              <a:t> </a:t>
            </a:r>
            <a:r>
              <a:rPr lang="cs-CZ" i="1" dirty="0"/>
              <a:t>Polévka zeleninová. Kuře na česneku s rýží. Rajčatový salát. Čaj</a:t>
            </a:r>
            <a:r>
              <a:rPr lang="cs-CZ" i="1" dirty="0" smtClean="0"/>
              <a:t>.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i="1" dirty="0" smtClean="0"/>
              <a:t> </a:t>
            </a:r>
            <a:endParaRPr lang="cs-CZ" i="1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Svačina:</a:t>
            </a:r>
            <a:r>
              <a:rPr lang="cs-CZ" dirty="0"/>
              <a:t> </a:t>
            </a:r>
            <a:r>
              <a:rPr lang="cs-CZ" i="1" dirty="0"/>
              <a:t>Ovocný jogurt s rohlíkem. Čaj. </a:t>
            </a:r>
            <a:endParaRPr lang="cs-CZ" i="1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i="1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Večeře:</a:t>
            </a:r>
            <a:r>
              <a:rPr lang="cs-CZ" dirty="0"/>
              <a:t> </a:t>
            </a:r>
            <a:r>
              <a:rPr lang="cs-CZ" i="1" dirty="0"/>
              <a:t>Plátek slunečnicového chleba s </a:t>
            </a:r>
            <a:r>
              <a:rPr lang="cs-CZ" i="1" dirty="0" err="1"/>
              <a:t>Ramou</a:t>
            </a:r>
            <a:r>
              <a:rPr lang="cs-CZ" i="1" dirty="0"/>
              <a:t> a tvarohem obložený ředkvičkami.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cs-CZ" sz="2700" b="1" cap="none" smtClean="0"/>
              <a:t>ZKUS SESTAVIT IDE</a:t>
            </a:r>
            <a:r>
              <a:rPr lang="cs-CZ" sz="2700" b="1" cap="none" smtClean="0">
                <a:latin typeface="Arial" charset="0"/>
              </a:rPr>
              <a:t>Á</a:t>
            </a:r>
            <a:r>
              <a:rPr lang="cs-CZ" sz="2700" b="1" cap="none" smtClean="0"/>
              <a:t>LNÍ JÍDELNÍČEK A POROVNEJ SE SVÝM: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/>
              <a:t>SNÍDANĚ: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/>
              <a:t>SVAČINA: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/>
              <a:t>OBĚD: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smtClean="0"/>
              <a:t>SVAČINA:</a:t>
            </a:r>
            <a:endParaRPr lang="cs-CZ" b="1" dirty="0"/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/>
              <a:t>VEČEŘE: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2781300"/>
            <a:ext cx="290830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 si obaly od dvou různých potravin a doplň údaje: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normAutofit lnSpcReduction="10000"/>
          </a:bodyPr>
          <a:lstStyle/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Cukrů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Tuků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Bílkovin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Vitamínů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Minerálů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normAutofit lnSpcReduction="10000"/>
          </a:bodyPr>
          <a:lstStyle/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Cukrů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Tuků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Bílkovin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Vitamínů</a:t>
            </a:r>
          </a:p>
          <a:p>
            <a:pPr marL="274320" indent="-274320" fontAlgn="auto">
              <a:lnSpc>
                <a:spcPct val="20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Minerálů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18436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57200" y="1570038"/>
            <a:ext cx="3657600" cy="658812"/>
          </a:xfrm>
        </p:spPr>
        <p:txBody>
          <a:bodyPr/>
          <a:lstStyle/>
          <a:p>
            <a:r>
              <a:rPr lang="cs-CZ" smtClean="0"/>
              <a:t>Ve 100g ____________ je:</a:t>
            </a:r>
          </a:p>
        </p:txBody>
      </p:sp>
      <p:sp>
        <p:nvSpPr>
          <p:cNvPr id="18437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43400" y="1570038"/>
            <a:ext cx="3657600" cy="658812"/>
          </a:xfrm>
        </p:spPr>
        <p:txBody>
          <a:bodyPr/>
          <a:lstStyle/>
          <a:p>
            <a:endParaRPr lang="cs-CZ" smtClean="0"/>
          </a:p>
          <a:p>
            <a:r>
              <a:rPr lang="cs-CZ" smtClean="0"/>
              <a:t>Ve 100g ____________ je: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VYMYSLI JÍDLO, KDE JE HODNĚ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9459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9460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57200" y="1570038"/>
            <a:ext cx="3657600" cy="658812"/>
          </a:xfrm>
        </p:spPr>
        <p:txBody>
          <a:bodyPr/>
          <a:lstStyle/>
          <a:p>
            <a:pPr algn="ctr"/>
            <a:r>
              <a:rPr lang="cs-CZ" smtClean="0"/>
              <a:t>CUKRŮ</a:t>
            </a:r>
          </a:p>
        </p:txBody>
      </p:sp>
      <p:sp>
        <p:nvSpPr>
          <p:cNvPr id="19461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43400" y="1570038"/>
            <a:ext cx="3657600" cy="658812"/>
          </a:xfrm>
        </p:spPr>
        <p:txBody>
          <a:bodyPr/>
          <a:lstStyle/>
          <a:p>
            <a:pPr algn="ctr"/>
            <a:r>
              <a:rPr lang="cs-CZ" smtClean="0"/>
              <a:t>TUKŮ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2997200"/>
            <a:ext cx="1620838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2970213"/>
            <a:ext cx="232251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ODPOVĚZ: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txBody>
          <a:bodyPr>
            <a:normAutofit lnSpcReduction="10000"/>
          </a:bodyPr>
          <a:lstStyle/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Přejedli jste se někdy?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Co by se stalo, kdyby jste se přejídali často?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Měli jste někdy hlad?</a:t>
            </a:r>
            <a:r>
              <a:rPr lang="cs-CZ" dirty="0"/>
              <a:t> </a:t>
            </a:r>
            <a:endParaRPr lang="cs-CZ" dirty="0" smtClean="0"/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Co by </a:t>
            </a:r>
            <a:r>
              <a:rPr lang="cs-CZ" dirty="0"/>
              <a:t>se stalo, kdyby jste </a:t>
            </a:r>
            <a:r>
              <a:rPr lang="cs-CZ" dirty="0" smtClean="0"/>
              <a:t>neměli co jíst?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Ve kterých nápojích naleznete minerály?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Jaké potraviny jíst, pokud jste nemocní?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Jaké potraviny jíst, </a:t>
            </a:r>
            <a:r>
              <a:rPr lang="cs-CZ" dirty="0" smtClean="0"/>
              <a:t>pokud si zlomíte ruku?</a:t>
            </a:r>
            <a:r>
              <a:rPr lang="cs-CZ" dirty="0"/>
              <a:t> </a:t>
            </a:r>
            <a:endParaRPr lang="cs-CZ" dirty="0" smtClean="0"/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Jaké </a:t>
            </a:r>
            <a:r>
              <a:rPr lang="cs-CZ" dirty="0"/>
              <a:t>potraviny jíst, pokud </a:t>
            </a:r>
            <a:r>
              <a:rPr lang="cs-CZ" dirty="0" smtClean="0"/>
              <a:t>vás čeká dlouhý výlet?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/>
              <a:t> 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u="sng" dirty="0">
                <a:hlinkClick r:id="rId2"/>
              </a:rPr>
              <a:t>www.office.microsoft.com</a:t>
            </a: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59</TotalTime>
  <Words>201</Words>
  <Application>Microsoft Office PowerPoint</Application>
  <PresentationFormat>On-screen Show (4:3)</PresentationFormat>
  <Paragraphs>60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9</vt:i4>
      </vt:variant>
    </vt:vector>
  </HeadingPairs>
  <TitlesOfParts>
    <vt:vector size="21" baseType="lpstr">
      <vt:lpstr>Century Schoolbook</vt:lpstr>
      <vt:lpstr>Arial</vt:lpstr>
      <vt:lpstr>Wingdings</vt:lpstr>
      <vt:lpstr>Wingdings 2</vt:lpstr>
      <vt:lpstr>Calibri</vt:lpstr>
      <vt:lpstr>Arkýř</vt:lpstr>
      <vt:lpstr>Arkýř</vt:lpstr>
      <vt:lpstr>Arkýř</vt:lpstr>
      <vt:lpstr>Arkýř</vt:lpstr>
      <vt:lpstr>Arkýř</vt:lpstr>
      <vt:lpstr>Arkýř</vt:lpstr>
      <vt:lpstr>Arkýř</vt:lpstr>
      <vt:lpstr>Snímek 1</vt:lpstr>
      <vt:lpstr>ANOTACE</vt:lpstr>
      <vt:lpstr>ZKUS ODPOVĚDĚT NA TYTO OTÁZKY.</vt:lpstr>
      <vt:lpstr>UKÁZKOVÝ JÍDELNÍČEK</vt:lpstr>
      <vt:lpstr>ZKUS SESTAVIT IDEÁLNÍ JÍDELNÍČEK A POROVNEJ SE SVÝM:</vt:lpstr>
      <vt:lpstr>VYBER SI OBALY OD DVOU RŮZNÝCH POTRAVIN A DOPLŇ ÚDAJE:</vt:lpstr>
      <vt:lpstr>VYMYSLI JÍDLO, KDE JE HODNĚ</vt:lpstr>
      <vt:lpstr>ODPOVĚZ:</vt:lpstr>
      <vt:lpstr>CITACE: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13</cp:revision>
  <dcterms:created xsi:type="dcterms:W3CDTF">2011-06-20T10:40:08Z</dcterms:created>
  <dcterms:modified xsi:type="dcterms:W3CDTF">2013-10-02T18:57:21Z</dcterms:modified>
</cp:coreProperties>
</file>