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3" r:id="rId11"/>
    <p:sldId id="266" r:id="rId12"/>
    <p:sldId id="265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00"/>
    <a:srgbClr val="FFFF00"/>
    <a:srgbClr val="CCFF99"/>
    <a:srgbClr val="CCFFCC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TEMA:Potrava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7602D-1EE1-4C11-8054-41DBDF58222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7AF7A-5325-4F47-838D-BEF4A6F09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57F5F-D2DA-4594-9E44-D75754BCCC1F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4C7F5-B8E4-4FE1-8F2D-86EEBEAB0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26E6A-9914-4D35-8712-91AA98ADC9C0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24A04-7716-4396-92BE-BADD29926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0C0EE-3E5B-4886-9062-9C6B099AAB5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D8359-68F4-4CD9-87AD-1A159EA1D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EB895-A4B8-4028-B2FF-7D68D421E7F0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23F32-81F3-420E-BE66-559D160F27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455E4-8A46-4D08-B2C9-2FF259B80E06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00369-C9D4-46F1-A0A2-2D73E8216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B1759-7EE8-42D9-AE7F-6AC53C4F5B6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12294-E30A-4B7C-BB04-3F7819A18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D2041-408A-44A0-A95F-7EB01DF2A9D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76786-D902-4DF1-8EB1-C493D4C7E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9ABDF-566F-4F42-91CE-EC334DB7B59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BCD7D-FF82-4FA6-BD98-FAE1A4B32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3E057-CF6C-443E-8578-048BC14E733F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2CD9C-055C-4246-93D0-FDA4DA89C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AE580-B5D7-4CAD-AE26-AF6FE861D31C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99037-103E-41A4-838B-E52C38D073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8567F4-A20E-45A4-80AE-2EED493FFC74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9E9FC8-C58D-4336-9ED9-21B0801D1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7524750" y="6269038"/>
            <a:ext cx="151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Září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slouží jako výukový materiál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pro 3. ročník.</a:t>
            </a:r>
          </a:p>
          <a:p>
            <a:r>
              <a:rPr lang="cs-CZ" smtClean="0"/>
              <a:t>Vhodný pro interaktivní tabuli.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POTRAVA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materiál a palivo pro naše tělo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Počítače, televize, spotřebiče potřebují </a:t>
            </a:r>
            <a:r>
              <a:rPr lang="cs-CZ" b="1" u="sng" dirty="0" smtClean="0"/>
              <a:t>elektřinu</a:t>
            </a:r>
            <a:r>
              <a:rPr lang="cs-CZ" dirty="0" smtClean="0"/>
              <a:t>, aby fungovaly.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Auta, letadla … potřebují </a:t>
            </a:r>
            <a:r>
              <a:rPr lang="cs-CZ" b="1" u="sng" dirty="0" smtClean="0"/>
              <a:t>benzín</a:t>
            </a:r>
            <a:r>
              <a:rPr lang="cs-CZ" dirty="0" smtClean="0"/>
              <a:t> nebo </a:t>
            </a:r>
            <a:r>
              <a:rPr lang="cs-CZ" b="1" u="sng" dirty="0" smtClean="0"/>
              <a:t>naftu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Živočichové a člověk potřebuje k životu </a:t>
            </a:r>
            <a:r>
              <a:rPr lang="cs-CZ" b="1" u="sng" dirty="0" smtClean="0"/>
              <a:t>jídlo=</a:t>
            </a:r>
            <a:r>
              <a:rPr lang="cs-CZ" dirty="0" smtClean="0"/>
              <a:t> </a:t>
            </a:r>
            <a:r>
              <a:rPr lang="cs-CZ" b="1" u="sng" dirty="0" smtClean="0"/>
              <a:t>POTRAVU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Složení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smtClean="0"/>
              <a:t>Potraviny obsahují látky potřebné k životu.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 Zjistíme z nich i kolik energie z určité potraviny získáme = ENERGETICKOU HODNOTU (KJ, Kcal)</a:t>
            </a:r>
          </a:p>
          <a:p>
            <a:pPr>
              <a:lnSpc>
                <a:spcPct val="90000"/>
              </a:lnSpc>
            </a:pPr>
            <a:r>
              <a:rPr lang="cs-CZ" sz="2800" u="sng" smtClean="0"/>
              <a:t>Složení zjistíme na jejich obalu: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                          </a:t>
            </a:r>
            <a:r>
              <a:rPr lang="cs-CZ" sz="2800" i="1" smtClean="0">
                <a:solidFill>
                  <a:srgbClr val="E46C0A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sacharidy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                           </a:t>
            </a:r>
            <a:r>
              <a:rPr lang="cs-CZ" sz="2800" i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tuky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i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     </a:t>
            </a:r>
            <a:r>
              <a:rPr lang="cs-CZ" sz="2800" i="1" smtClean="0">
                <a:solidFill>
                  <a:srgbClr val="558ED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bílkoviny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i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 </a:t>
            </a:r>
            <a:r>
              <a:rPr lang="cs-CZ" i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vitaminy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i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 </a:t>
            </a:r>
            <a:r>
              <a:rPr lang="cs-CZ" i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minerální látky 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Složení potravin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SACHARIDY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5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1"/>
                </a:solidFill>
              </a:rPr>
              <a:t>Je to zdroj energie.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1"/>
                </a:solidFill>
              </a:rPr>
              <a:t>Měly by být součástí každého našeho jídla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1"/>
                </a:solidFill>
              </a:rPr>
              <a:t>Patří sem například : cukry, škroby (mouka)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Potraviny</a:t>
            </a:r>
            <a:endParaRPr lang="cs-CZ" dirty="0"/>
          </a:p>
        </p:txBody>
      </p:sp>
      <p:sp>
        <p:nvSpPr>
          <p:cNvPr id="17413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2420938"/>
            <a:ext cx="1474787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Ivana\AppData\Local\Microsoft\Windows\Temporary Internet Files\Content.IE5\9F3CJPQA\MC9001124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2744788"/>
            <a:ext cx="1531937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Ivana\AppData\Local\Microsoft\Windows\Temporary Internet Files\Content.IE5\RX7GB1LX\MC900084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4100" y="4941888"/>
            <a:ext cx="2655888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Ivana\AppData\Local\Microsoft\Windows\Temporary Internet Files\Content.IE5\SI3UNFJ7\MC9004133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88050" y="3714750"/>
            <a:ext cx="1336675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Ivana\AppData\Local\Microsoft\Windows\Temporary Internet Files\Content.IE5\KFKWJULI\MC900441708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3138" y="3636963"/>
            <a:ext cx="1303337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Ivana\AppData\Local\Microsoft\Windows\Temporary Internet Files\Content.IE5\RX7GB1LX\MC9001915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89725" y="3714750"/>
            <a:ext cx="1709738" cy="137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/>
              <a:t>Složení potravin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mtClean="0"/>
              <a:t>TUKY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smtClean="0"/>
              <a:t>Mají větší energetickou hodnotu než cukry.</a:t>
            </a:r>
          </a:p>
          <a:p>
            <a:r>
              <a:rPr lang="cs-CZ" smtClean="0"/>
              <a:t>Tělo je potřebuje v malém množství – funkce mozku a chrání orgány.</a:t>
            </a:r>
          </a:p>
          <a:p>
            <a:r>
              <a:rPr lang="cs-CZ" smtClean="0"/>
              <a:t>Velké množství může být nebezpečné.</a:t>
            </a:r>
          </a:p>
          <a:p>
            <a:r>
              <a:rPr lang="cs-CZ" smtClean="0"/>
              <a:t>Tuk se ukládá pod kůží=OBEZITA a ucpává cévy</a:t>
            </a:r>
          </a:p>
        </p:txBody>
      </p:sp>
      <p:sp>
        <p:nvSpPr>
          <p:cNvPr id="18436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mtClean="0"/>
              <a:t>Potraviny</a:t>
            </a:r>
          </a:p>
        </p:txBody>
      </p:sp>
      <p:pic>
        <p:nvPicPr>
          <p:cNvPr id="2050" name="Picture 2" descr="C:\Users\Ivana\AppData\Local\Microsoft\Windows\Temporary Internet Files\Content.IE5\9F3CJPQA\MC900296145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591300" y="3094038"/>
            <a:ext cx="2036763" cy="1944687"/>
          </a:xfrm>
        </p:spPr>
      </p:pic>
      <p:pic>
        <p:nvPicPr>
          <p:cNvPr id="2051" name="Picture 3" descr="C:\Users\Ivana\AppData\Local\Microsoft\Windows\Temporary Internet Files\Content.IE5\IGZ391E2\MC9000882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636838"/>
            <a:ext cx="1657350" cy="91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Ivana\AppData\Local\Microsoft\Windows\Temporary Internet Files\Content.IE5\G1X3SVCQ\MC9002155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11725" y="4719638"/>
            <a:ext cx="16605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Složení potravin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BÍLKOVINY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Nemají tolik energie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Tělo je potřebuje ke tvorbě vlasů, kůže, svalů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Potraviny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9461" name="Picture 4" descr="C:\Users\Ivana\AppData\Local\Microsoft\Windows\Temporary Internet Files\Content.IE5\NDCT9SP2\MC9002084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636838"/>
            <a:ext cx="977900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 descr="C:\Users\Ivana\AppData\Local\Microsoft\Windows\Temporary Internet Files\Content.IE5\VIJGBHHA\MC9002325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797425"/>
            <a:ext cx="224313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081" name="Picture 9" descr="C:\Users\Ivana\AppData\Local\Microsoft\Windows\Temporary Internet Files\Content.IE5\KFKWJULI\MC9000839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50075" y="2182813"/>
            <a:ext cx="1665288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 descr="C:\Users\Ivana\AppData\Local\Microsoft\Windows\Temporary Internet Files\Content.IE5\2ZC1I02Y\MC9004418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23075" y="4325938"/>
            <a:ext cx="1379538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1" descr="C:\Users\Ivana\AppData\Local\Microsoft\Windows\Temporary Internet Files\Content.IE5\SI3UNFJ7\MC90002376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69163" y="2876550"/>
            <a:ext cx="1203325" cy="121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 descr="C:\Users\Ivana\AppData\Local\Microsoft\Windows\Temporary Internet Files\Content.IE5\FXPJA4P3\MC9003395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02163" y="2268538"/>
            <a:ext cx="906462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0000"/>
                </a:solidFill>
              </a:rPr>
              <a:t>Složení potravin</a:t>
            </a:r>
            <a:endParaRPr lang="cs-CZ" smtClean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VITAMINY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CCFF99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Látky vytvářené v tělech rostlin a živočichů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Názvy podle písmen abecedy A, B, C, 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92D050"/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PEČIVO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      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                MASO</a:t>
            </a:r>
          </a:p>
        </p:txBody>
      </p:sp>
      <p:pic>
        <p:nvPicPr>
          <p:cNvPr id="5122" name="Picture 2" descr="C:\Users\Ivana\AppData\Local\Microsoft\Windows\Temporary Internet Files\Content.IE5\NDCT9SP2\MC9002961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2205038"/>
            <a:ext cx="219868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Ivana\AppData\Local\Microsoft\Windows\Temporary Internet Files\Content.IE5\GK8UC9BS\MC9004418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08550" y="4156075"/>
            <a:ext cx="1917700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mtClean="0"/>
              <a:t>Složení potravin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MINERÁLNÍ LÁTKY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99"/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Z půdy a vody se dostaly do těl rostlin a živočichů.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Nepostradatelné pro kosti a zuby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FF99"/>
          </a:solidFill>
          <a:ln>
            <a:solidFill>
              <a:schemeClr val="tx2"/>
            </a:solidFill>
          </a:ln>
        </p:spPr>
        <p:txBody>
          <a:bodyPr/>
          <a:lstStyle/>
          <a:p>
            <a:pPr algn="ctr"/>
            <a:r>
              <a:rPr lang="cs-CZ" smtClean="0"/>
              <a:t>Jsou to například: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FFFF00"/>
          </a:solidFill>
          <a:ln>
            <a:solidFill>
              <a:schemeClr val="tx2"/>
            </a:solidFill>
          </a:ln>
        </p:spPr>
        <p:txBody>
          <a:bodyPr rtlCol="0">
            <a:normAutofit lnSpcReduction="10000"/>
          </a:bodyPr>
          <a:lstStyle/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Železo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Vápník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Fosfor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Hořčík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Jód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tx2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POTRAVINOVÁ PYRAMIDA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čím výše – tím méně</a:t>
            </a:r>
            <a:endParaRPr lang="cs-CZ" i="1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tx2"/>
            </a:solidFill>
          </a:ln>
        </p:spPr>
        <p:txBody>
          <a:bodyPr/>
          <a:lstStyle/>
          <a:p>
            <a:endParaRPr lang="cs-CZ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1038" y="1700213"/>
            <a:ext cx="4154487" cy="424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1700213"/>
            <a:ext cx="38163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mtClean="0"/>
              <a:t>Ukázkový jídelníček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CC"/>
          </a:solidFill>
          <a:ln>
            <a:solidFill>
              <a:schemeClr val="tx2"/>
            </a:solidFill>
          </a:ln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Snídaně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/>
              <a:t>Müsli s mlékem. Sklenice pomerančového džusu ředěného vodou.</a:t>
            </a:r>
            <a:r>
              <a:rPr lang="cs-CZ" dirty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Přesnídávka:</a:t>
            </a:r>
            <a:r>
              <a:rPr lang="cs-CZ" dirty="0"/>
              <a:t> </a:t>
            </a:r>
            <a:r>
              <a:rPr lang="cs-CZ" i="1" dirty="0"/>
              <a:t>Chléb s </a:t>
            </a:r>
            <a:r>
              <a:rPr lang="cs-CZ" i="1" dirty="0" err="1"/>
              <a:t>Ramou</a:t>
            </a:r>
            <a:r>
              <a:rPr lang="cs-CZ" i="1" dirty="0"/>
              <a:t> máslovou a šunkou. Jablko.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Oběd:</a:t>
            </a:r>
            <a:r>
              <a:rPr lang="cs-CZ" dirty="0"/>
              <a:t> </a:t>
            </a:r>
            <a:r>
              <a:rPr lang="cs-CZ" i="1" dirty="0"/>
              <a:t>Polévka zeleninová. Kuře na česneku s rýží. Rajčatový salát. Čaj.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Svačina:</a:t>
            </a:r>
            <a:r>
              <a:rPr lang="cs-CZ" dirty="0"/>
              <a:t> </a:t>
            </a:r>
            <a:r>
              <a:rPr lang="cs-CZ" i="1" dirty="0"/>
              <a:t>Ovocný jogurt s rohlíkem. Čaj.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Večeře:</a:t>
            </a:r>
            <a:r>
              <a:rPr lang="cs-CZ" dirty="0"/>
              <a:t> </a:t>
            </a:r>
            <a:r>
              <a:rPr lang="cs-CZ" i="1" dirty="0"/>
              <a:t>Plátek slunečnicového chleba s </a:t>
            </a:r>
            <a:r>
              <a:rPr lang="cs-CZ" i="1" dirty="0" err="1"/>
              <a:t>Ramou</a:t>
            </a:r>
            <a:r>
              <a:rPr lang="cs-CZ" i="1" dirty="0"/>
              <a:t> a tvarohem obložený ředkvičkami.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ÚKOLY PRO VÁS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>
            <a:solidFill>
              <a:schemeClr val="tx2"/>
            </a:solidFill>
          </a:ln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Sepište si, co všechno jste od rána do večera snědli a vypili.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Zkuste sestavit optimální jídelníček.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268</Words>
  <Application>Microsoft Office PowerPoint</Application>
  <PresentationFormat>On-screen Show (4:3)</PresentationFormat>
  <Paragraphs>79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Calibri</vt:lpstr>
      <vt:lpstr>Arial</vt:lpstr>
      <vt:lpstr>Wingdings</vt:lpstr>
      <vt:lpstr>Motiv systému Office</vt:lpstr>
      <vt:lpstr>Snímek 1</vt:lpstr>
      <vt:lpstr>ANOTACE:</vt:lpstr>
      <vt:lpstr>POTRAVA- stavební materiál a palivo pro naše tělo</vt:lpstr>
      <vt:lpstr>Složení potravin</vt:lpstr>
      <vt:lpstr>Složení potravin</vt:lpstr>
      <vt:lpstr>Složení potravin</vt:lpstr>
      <vt:lpstr>Složení potravin</vt:lpstr>
      <vt:lpstr>Složení potravin</vt:lpstr>
      <vt:lpstr>Složení potravin</vt:lpstr>
      <vt:lpstr>POTRAVINOVÁ PYRAMIDA čím výše – tím méně</vt:lpstr>
      <vt:lpstr>Ukázkový jídelníček</vt:lpstr>
      <vt:lpstr>ÚKOLY PRO VÁS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2013-10-02T18:53:37Z</dcterms:modified>
</cp:coreProperties>
</file>