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3"/>
  </p:notesMasterIdLst>
  <p:sldIdLst>
    <p:sldId id="256" r:id="rId2"/>
    <p:sldId id="262" r:id="rId3"/>
    <p:sldId id="264" r:id="rId4"/>
    <p:sldId id="294" r:id="rId5"/>
    <p:sldId id="298" r:id="rId6"/>
    <p:sldId id="296" r:id="rId7"/>
    <p:sldId id="301" r:id="rId8"/>
    <p:sldId id="302" r:id="rId9"/>
    <p:sldId id="278" r:id="rId10"/>
    <p:sldId id="293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9" r:id="rId20"/>
    <p:sldId id="300" r:id="rId21"/>
    <p:sldId id="260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>
        <p:scale>
          <a:sx n="80" d="100"/>
          <a:sy n="80" d="100"/>
        </p:scale>
        <p:origin x="-27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Aritmetické operace s přirozenými a racionálními čísly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pPr algn="l"/>
          <a:r>
            <a:rPr lang="cs-CZ" sz="2000" b="1" dirty="0" smtClean="0"/>
            <a:t>Název: </a:t>
          </a:r>
          <a:r>
            <a:rPr lang="cs-CZ" sz="2000" b="0" dirty="0" smtClean="0"/>
            <a:t>VY_32_INOVACE_Násobení </a:t>
          </a:r>
          <a:r>
            <a:rPr lang="cs-CZ" sz="2000" b="0" dirty="0" smtClean="0"/>
            <a:t>přirozených čísel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32768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270508" y="197958"/>
          <a:ext cx="8158305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Petr Tomek</a:t>
          </a:r>
        </a:p>
      </dsp:txBody>
      <dsp:txXfrm>
        <a:off x="270508" y="197958"/>
        <a:ext cx="8158305" cy="396170"/>
      </dsp:txXfrm>
    </dsp:sp>
    <dsp:sp modelId="{112F553D-60C2-4CC4-948D-0369F51C4DB0}">
      <dsp:nvSpPr>
        <dsp:cNvPr id="0" name=""/>
        <dsp:cNvSpPr/>
      </dsp:nvSpPr>
      <dsp:spPr>
        <a:xfrm>
          <a:off x="22901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54392" y="792024"/>
          <a:ext cx="7874420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 </a:t>
          </a:r>
          <a:endParaRPr lang="cs-CZ" sz="2000" b="1" kern="1200" dirty="0"/>
        </a:p>
      </dsp:txBody>
      <dsp:txXfrm>
        <a:off x="554392" y="792024"/>
        <a:ext cx="7874420" cy="396170"/>
      </dsp:txXfrm>
    </dsp:sp>
    <dsp:sp modelId="{2741B69B-255D-4143-BECE-5BD9035A4FC6}">
      <dsp:nvSpPr>
        <dsp:cNvPr id="0" name=""/>
        <dsp:cNvSpPr/>
      </dsp:nvSpPr>
      <dsp:spPr>
        <a:xfrm>
          <a:off x="306785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41522" y="1386090"/>
          <a:ext cx="7787291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41522" y="1386090"/>
        <a:ext cx="7787291" cy="396170"/>
      </dsp:txXfrm>
    </dsp:sp>
    <dsp:sp modelId="{EB133F34-59A3-4639-B813-3EF5396EC28B}">
      <dsp:nvSpPr>
        <dsp:cNvPr id="0" name=""/>
        <dsp:cNvSpPr/>
      </dsp:nvSpPr>
      <dsp:spPr>
        <a:xfrm>
          <a:off x="393915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11398" y="1980156"/>
          <a:ext cx="7960409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Aritmetické operace s přirozenými a racionálními čísly</a:t>
          </a:r>
          <a:endParaRPr lang="cs-CZ" sz="2000" b="1" kern="1200" dirty="0"/>
        </a:p>
      </dsp:txBody>
      <dsp:txXfrm>
        <a:off x="511398" y="1980156"/>
        <a:ext cx="7960409" cy="396170"/>
      </dsp:txXfrm>
    </dsp:sp>
    <dsp:sp modelId="{A6FEC19F-0F90-4EC7-BB21-E0ADFEFFA617}">
      <dsp:nvSpPr>
        <dsp:cNvPr id="0" name=""/>
        <dsp:cNvSpPr/>
      </dsp:nvSpPr>
      <dsp:spPr>
        <a:xfrm>
          <a:off x="306785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207974" y="2574222"/>
          <a:ext cx="82833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VY_32_INOVACE_Násobení </a:t>
          </a:r>
          <a:r>
            <a:rPr lang="cs-CZ" sz="2000" b="0" kern="1200" dirty="0" smtClean="0"/>
            <a:t>přirozených čísel</a:t>
          </a:r>
          <a:endParaRPr lang="cs-CZ" sz="2000" kern="1200" dirty="0" smtClean="0"/>
        </a:p>
      </dsp:txBody>
      <dsp:txXfrm>
        <a:off x="207974" y="2574222"/>
        <a:ext cx="8283372" cy="396170"/>
      </dsp:txXfrm>
    </dsp:sp>
    <dsp:sp modelId="{D00E28E9-7A94-4DBE-BF47-6DC8F169B300}">
      <dsp:nvSpPr>
        <dsp:cNvPr id="0" name=""/>
        <dsp:cNvSpPr/>
      </dsp:nvSpPr>
      <dsp:spPr>
        <a:xfrm>
          <a:off x="22901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539443625"/>
              </p:ext>
            </p:extLst>
          </p:nvPr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675466"/>
            <a:ext cx="8352928" cy="3633854"/>
          </a:xfrm>
        </p:spPr>
        <p:txBody>
          <a:bodyPr>
            <a:normAutofit fontScale="850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slouží k opakování postupů při </a:t>
            </a:r>
            <a:r>
              <a:rPr lang="cs-CZ" dirty="0" smtClean="0"/>
              <a:t>násobení přirozených </a:t>
            </a:r>
            <a:r>
              <a:rPr lang="cs-CZ" dirty="0" smtClean="0"/>
              <a:t>čísel pro žáky 6. ročníku.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je rozdělena na výkladovou část (snímky 3 – 9) a na závěrečný interaktivní test (snímky 10 – 20) ve kterém žáci procvičují na příkladech probrané učivo. </a:t>
            </a:r>
            <a:r>
              <a:rPr lang="cs-CZ" dirty="0" smtClean="0"/>
              <a:t>Snímek 5 obsahuje </a:t>
            </a:r>
            <a:r>
              <a:rPr lang="cs-CZ" dirty="0" smtClean="0"/>
              <a:t>animaci, která pomáhá zopakovat postup </a:t>
            </a:r>
            <a:r>
              <a:rPr lang="cs-CZ" dirty="0"/>
              <a:t>při </a:t>
            </a:r>
            <a:r>
              <a:rPr lang="cs-CZ" dirty="0" smtClean="0"/>
              <a:t>písemném </a:t>
            </a:r>
            <a:r>
              <a:rPr lang="cs-CZ" dirty="0" smtClean="0"/>
              <a:t>násobení</a:t>
            </a:r>
            <a:r>
              <a:rPr lang="cs-CZ" dirty="0"/>
              <a:t>. </a:t>
            </a:r>
            <a:r>
              <a:rPr lang="cs-CZ" dirty="0" smtClean="0"/>
              <a:t>Snímek 6 obsahuje animace, které pomáhají pochopit komutativní a asociativní zákon. </a:t>
            </a:r>
            <a:r>
              <a:rPr lang="cs-CZ" dirty="0"/>
              <a:t>Snímek </a:t>
            </a:r>
            <a:r>
              <a:rPr lang="cs-CZ" dirty="0" smtClean="0"/>
              <a:t>8 </a:t>
            </a:r>
            <a:r>
              <a:rPr lang="cs-CZ" dirty="0"/>
              <a:t>obsahuje </a:t>
            </a:r>
            <a:r>
              <a:rPr lang="cs-CZ" dirty="0" smtClean="0"/>
              <a:t>animaci, která pomáhá </a:t>
            </a:r>
            <a:r>
              <a:rPr lang="cs-CZ" dirty="0"/>
              <a:t>pochopit </a:t>
            </a:r>
            <a:r>
              <a:rPr lang="cs-CZ" dirty="0" smtClean="0"/>
              <a:t>pořadí početních </a:t>
            </a:r>
            <a:r>
              <a:rPr lang="cs-CZ" smtClean="0"/>
              <a:t>operací. V </a:t>
            </a:r>
            <a:r>
              <a:rPr lang="cs-CZ" dirty="0" smtClean="0"/>
              <a:t>závěrečném </a:t>
            </a:r>
            <a:r>
              <a:rPr lang="cs-CZ" dirty="0"/>
              <a:t>testu se po </a:t>
            </a:r>
            <a:r>
              <a:rPr lang="cs-CZ" dirty="0" smtClean="0"/>
              <a:t>stisknutí odpovědi (na interaktivní tabuli nebo myší v prezentaci) objeví symbol, podle kterého žáci poznají zda jsou odpověděli správné či nesprávné.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Časová náročnost přibližně 35 min.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006082"/>
            <a:ext cx="7772400" cy="1780108"/>
          </a:xfrm>
        </p:spPr>
        <p:txBody>
          <a:bodyPr>
            <a:noAutofit/>
          </a:bodyPr>
          <a:lstStyle/>
          <a:p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6000" dirty="0"/>
              <a:t>Násobení přirozených </a:t>
            </a:r>
            <a:r>
              <a:rPr lang="cs-CZ" sz="6000" dirty="0" smtClean="0"/>
              <a:t>čísel</a:t>
            </a:r>
            <a:endParaRPr lang="cs-CZ" sz="60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179513" y="2426576"/>
                <a:ext cx="8784976" cy="3931382"/>
              </a:xfrm>
            </p:spPr>
            <p:txBody>
              <a:bodyPr>
                <a:noAutofit/>
              </a:bodyPr>
              <a:lstStyle/>
              <a:p>
                <a:pPr>
                  <a:buFont typeface="Arial" pitchFamily="34" charset="0"/>
                  <a:buChar char="•"/>
                </a:pPr>
                <a:r>
                  <a:rPr lang="cs-CZ" sz="3200" b="1" dirty="0" smtClean="0">
                    <a:latin typeface="Calibri" pitchFamily="34" charset="0"/>
                  </a:rPr>
                  <a:t>Z hlavy </a:t>
                </a:r>
                <a:r>
                  <a:rPr lang="cs-CZ" sz="3200" dirty="0" smtClean="0">
                    <a:latin typeface="Calibri" pitchFamily="34" charset="0"/>
                  </a:rPr>
                  <a:t>– nejrychlejší, vhodné pro malá čísla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3200" b="1" dirty="0" smtClean="0">
                    <a:latin typeface="Calibri" pitchFamily="34" charset="0"/>
                  </a:rPr>
                  <a:t>Písemně</a:t>
                </a:r>
                <a:r>
                  <a:rPr lang="cs-CZ" sz="3200" dirty="0" smtClean="0">
                    <a:latin typeface="Calibri" pitchFamily="34" charset="0"/>
                  </a:rPr>
                  <a:t> pod sebou – při </a:t>
                </a:r>
                <a:r>
                  <a:rPr lang="cs-CZ" sz="3200" dirty="0" smtClean="0">
                    <a:latin typeface="Calibri" pitchFamily="34" charset="0"/>
                  </a:rPr>
                  <a:t>násobení velkých </a:t>
                </a:r>
                <a:r>
                  <a:rPr lang="cs-CZ" sz="3200" dirty="0" smtClean="0">
                    <a:latin typeface="Calibri" pitchFamily="34" charset="0"/>
                  </a:rPr>
                  <a:t>čísel </a:t>
                </a:r>
                <a:r>
                  <a:rPr lang="cs-CZ" sz="3200" b="1" dirty="0" smtClean="0">
                    <a:latin typeface="Calibri" pitchFamily="34" charset="0"/>
                  </a:rPr>
                  <a:t>Na </a:t>
                </a:r>
                <a:r>
                  <a:rPr lang="cs-CZ" sz="3200" b="1" dirty="0" smtClean="0">
                    <a:latin typeface="Calibri" pitchFamily="34" charset="0"/>
                  </a:rPr>
                  <a:t>kalkulačce </a:t>
                </a:r>
                <a:r>
                  <a:rPr lang="cs-CZ" sz="3200" dirty="0" smtClean="0">
                    <a:latin typeface="Calibri" pitchFamily="34" charset="0"/>
                  </a:rPr>
                  <a:t>– rychlé, ale ne vždy máme kalkulačku po ruce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3200" dirty="0" smtClean="0">
                    <a:solidFill>
                      <a:schemeClr val="accent5">
                        <a:lumMod val="50000"/>
                      </a:schemeClr>
                    </a:solidFill>
                    <a:latin typeface="Calibri" pitchFamily="34" charset="0"/>
                  </a:rPr>
                  <a:t>1 000 </a:t>
                </a:r>
                <a14:m>
                  <m:oMath xmlns:m="http://schemas.openxmlformats.org/officeDocument/2006/math">
                    <m:r>
                      <a:rPr lang="cs-CZ" sz="3200" i="1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3200" dirty="0" smtClean="0">
                    <a:solidFill>
                      <a:schemeClr val="accent5">
                        <a:lumMod val="50000"/>
                      </a:schemeClr>
                    </a:solidFill>
                    <a:latin typeface="Calibri" pitchFamily="34" charset="0"/>
                  </a:rPr>
                  <a:t> </a:t>
                </a:r>
                <a:r>
                  <a:rPr lang="cs-CZ" sz="3200" dirty="0" smtClean="0">
                    <a:solidFill>
                      <a:schemeClr val="accent5">
                        <a:lumMod val="50000"/>
                      </a:schemeClr>
                    </a:solidFill>
                    <a:latin typeface="Calibri" pitchFamily="34" charset="0"/>
                  </a:rPr>
                  <a:t>2 000 </a:t>
                </a:r>
                <a:r>
                  <a:rPr lang="cs-CZ" sz="3200" dirty="0" smtClean="0">
                    <a:solidFill>
                      <a:schemeClr val="accent5">
                        <a:lumMod val="50000"/>
                      </a:schemeClr>
                    </a:solidFill>
                    <a:latin typeface="Calibri" pitchFamily="34" charset="0"/>
                  </a:rPr>
                  <a:t>= 2 </a:t>
                </a:r>
                <a:r>
                  <a:rPr lang="cs-CZ" sz="3200" dirty="0" smtClean="0">
                    <a:solidFill>
                      <a:schemeClr val="accent5">
                        <a:lumMod val="50000"/>
                      </a:schemeClr>
                    </a:solidFill>
                    <a:latin typeface="Calibri" pitchFamily="34" charset="0"/>
                  </a:rPr>
                  <a:t>000 </a:t>
                </a:r>
                <a:r>
                  <a:rPr lang="cs-CZ" sz="3200" dirty="0" smtClean="0">
                    <a:solidFill>
                      <a:schemeClr val="accent5">
                        <a:lumMod val="50000"/>
                      </a:schemeClr>
                    </a:solidFill>
                    <a:latin typeface="Calibri" pitchFamily="34" charset="0"/>
                  </a:rPr>
                  <a:t>000</a:t>
                </a:r>
                <a:br>
                  <a:rPr lang="cs-CZ" sz="3200" dirty="0" smtClean="0">
                    <a:solidFill>
                      <a:schemeClr val="accent5">
                        <a:lumMod val="50000"/>
                      </a:schemeClr>
                    </a:solidFill>
                    <a:latin typeface="Calibri" pitchFamily="34" charset="0"/>
                  </a:rPr>
                </a:br>
                <a:r>
                  <a:rPr lang="cs-CZ" sz="3200" dirty="0" smtClean="0">
                    <a:solidFill>
                      <a:srgbClr val="C00000"/>
                    </a:solidFill>
                    <a:latin typeface="Calibri" pitchFamily="34" charset="0"/>
                  </a:rPr>
                  <a:t>činitel  </a:t>
                </a:r>
                <a:r>
                  <a:rPr lang="cs-CZ" sz="3200" dirty="0" err="1" smtClean="0">
                    <a:solidFill>
                      <a:srgbClr val="C00000"/>
                    </a:solidFill>
                    <a:latin typeface="Calibri" pitchFamily="34" charset="0"/>
                  </a:rPr>
                  <a:t>činitel</a:t>
                </a:r>
                <a:r>
                  <a:rPr lang="cs-CZ" sz="3200" dirty="0" smtClean="0">
                    <a:solidFill>
                      <a:srgbClr val="C00000"/>
                    </a:solidFill>
                    <a:latin typeface="Calibri" pitchFamily="34" charset="0"/>
                  </a:rPr>
                  <a:t>       součin</a:t>
                </a:r>
                <a:endParaRPr lang="cs-CZ" sz="3200" dirty="0" smtClean="0">
                  <a:solidFill>
                    <a:srgbClr val="C00000"/>
                  </a:solidFill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3" y="2426576"/>
                <a:ext cx="8784976" cy="3931382"/>
              </a:xfrm>
              <a:blipFill rotWithShape="1">
                <a:blip r:embed="rId2"/>
                <a:stretch>
                  <a:fillRect l="-1526" t="-20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</a:t>
            </a:r>
            <a:r>
              <a:rPr lang="cs-CZ" dirty="0" smtClean="0"/>
              <a:t>násobíme přirozená </a:t>
            </a:r>
            <a:r>
              <a:rPr lang="cs-CZ" dirty="0" smtClean="0"/>
              <a:t>čísla?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04199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Čárový popisek 1 51"/>
          <p:cNvSpPr/>
          <p:nvPr/>
        </p:nvSpPr>
        <p:spPr>
          <a:xfrm flipH="1">
            <a:off x="179512" y="5651292"/>
            <a:ext cx="1584176" cy="810428"/>
          </a:xfrm>
          <a:prstGeom prst="borderCallout1">
            <a:avLst>
              <a:gd name="adj1" fmla="val 18750"/>
              <a:gd name="adj2" fmla="val -3410"/>
              <a:gd name="adj3" fmla="val 59052"/>
              <a:gd name="adj4" fmla="val -1114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dílčí výsledky sečteme</a:t>
            </a:r>
            <a:endParaRPr lang="cs-CZ" b="1" dirty="0"/>
          </a:p>
        </p:txBody>
      </p:sp>
      <p:sp>
        <p:nvSpPr>
          <p:cNvPr id="45" name="Zaoblený obdélník 44"/>
          <p:cNvSpPr/>
          <p:nvPr/>
        </p:nvSpPr>
        <p:spPr>
          <a:xfrm>
            <a:off x="2987824" y="4509120"/>
            <a:ext cx="216024" cy="36004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Čárový popisek 1 17"/>
          <p:cNvSpPr/>
          <p:nvPr/>
        </p:nvSpPr>
        <p:spPr>
          <a:xfrm>
            <a:off x="4139952" y="3698692"/>
            <a:ext cx="4824536" cy="810428"/>
          </a:xfrm>
          <a:prstGeom prst="borderCallout1">
            <a:avLst>
              <a:gd name="adj1" fmla="val 18750"/>
              <a:gd name="adj2" fmla="val -3410"/>
              <a:gd name="adj3" fmla="val 171881"/>
              <a:gd name="adj4" fmla="val -1002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prvního činitele vynásobíme </a:t>
            </a:r>
            <a:r>
              <a:rPr lang="cs-CZ" b="1" dirty="0" smtClean="0">
                <a:solidFill>
                  <a:srgbClr val="FF0000"/>
                </a:solidFill>
              </a:rPr>
              <a:t>jednotkami</a:t>
            </a:r>
            <a:r>
              <a:rPr lang="cs-CZ" b="1" dirty="0" smtClean="0"/>
              <a:t> druhého činitele, zapíšeme tak, aby výsledek končil pod </a:t>
            </a:r>
            <a:r>
              <a:rPr lang="cs-CZ" b="1" dirty="0" smtClean="0">
                <a:solidFill>
                  <a:srgbClr val="FF0000"/>
                </a:solidFill>
              </a:rPr>
              <a:t>jednotkami</a:t>
            </a:r>
            <a:r>
              <a:rPr lang="cs-CZ" b="1" dirty="0" smtClean="0"/>
              <a:t> činitelů</a:t>
            </a:r>
            <a:endParaRPr lang="cs-CZ" b="1" dirty="0"/>
          </a:p>
        </p:txBody>
      </p:sp>
      <p:sp>
        <p:nvSpPr>
          <p:cNvPr id="42" name="Zaoblený obdélník 41"/>
          <p:cNvSpPr/>
          <p:nvPr/>
        </p:nvSpPr>
        <p:spPr>
          <a:xfrm>
            <a:off x="3203848" y="4509120"/>
            <a:ext cx="216024" cy="3600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3419872" y="4509120"/>
            <a:ext cx="216024" cy="36004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4680519" cy="570376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Vynásobte</a:t>
            </a:r>
            <a:r>
              <a:rPr lang="cs-CZ" sz="3200" dirty="0" smtClean="0">
                <a:latin typeface="Calibri" pitchFamily="34" charset="0"/>
              </a:rPr>
              <a:t>:  </a:t>
            </a:r>
            <a:endParaRPr lang="cs-CZ" sz="3200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Písemné </a:t>
            </a:r>
            <a:r>
              <a:rPr lang="cs-CZ" dirty="0" smtClean="0"/>
              <a:t>násobení</a:t>
            </a:r>
            <a:endParaRPr lang="cs-CZ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179512" y="2930632"/>
            <a:ext cx="8712968" cy="10744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Čísla zapíšeme pod sebe tak, aby místa stejného řádu byla pod sebou:</a:t>
            </a:r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2420145" y="2426576"/>
            <a:ext cx="1431775" cy="570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latin typeface="Calibri" pitchFamily="34" charset="0"/>
              </a:rPr>
              <a:t>12 </a:t>
            </a:r>
            <a:r>
              <a:rPr lang="cs-CZ" sz="3200" dirty="0" smtClean="0">
                <a:latin typeface="Calibri" pitchFamily="34" charset="0"/>
              </a:rPr>
              <a:t>345 </a:t>
            </a:r>
            <a:endParaRPr lang="cs-CZ" sz="3200" dirty="0" smtClean="0">
              <a:latin typeface="Calibri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3860305" y="2426576"/>
            <a:ext cx="1431775" cy="570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latin typeface="Calibri" pitchFamily="34" charset="0"/>
              </a:rPr>
              <a:t>321</a:t>
            </a:r>
            <a:endParaRPr lang="cs-CZ" sz="3200" dirty="0" smtClean="0"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Zástupný symbol pro obsah 1"/>
              <p:cNvSpPr txBox="1">
                <a:spLocks/>
              </p:cNvSpPr>
              <p:nvPr/>
            </p:nvSpPr>
            <p:spPr>
              <a:xfrm>
                <a:off x="3572273" y="2420888"/>
                <a:ext cx="423663" cy="57037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74320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576263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855663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4300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78308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10312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42316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dirty="0" smtClean="0">
                          <a:latin typeface="Cambria Math"/>
                          <a:ea typeface="Cambria Math"/>
                        </a:rPr>
                        <m:t>∙</m:t>
                      </m:r>
                    </m:oMath>
                  </m:oMathPara>
                </a14:m>
                <a:endParaRPr lang="cs-CZ" sz="3200" dirty="0" smtClean="0"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9" name="Zástupný symbol pro obsah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2273" y="2420888"/>
                <a:ext cx="423663" cy="57037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ástupný symbol pro obsah 1"/>
          <p:cNvSpPr txBox="1">
            <a:spLocks/>
          </p:cNvSpPr>
          <p:nvPr/>
        </p:nvSpPr>
        <p:spPr>
          <a:xfrm>
            <a:off x="4580385" y="2420888"/>
            <a:ext cx="495671" cy="570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latin typeface="Calibri" pitchFamily="34" charset="0"/>
              </a:rPr>
              <a:t>=</a:t>
            </a:r>
          </a:p>
        </p:txBody>
      </p:sp>
      <p:sp>
        <p:nvSpPr>
          <p:cNvPr id="38" name="Zástupný symbol pro obsah 1"/>
          <p:cNvSpPr txBox="1">
            <a:spLocks/>
          </p:cNvSpPr>
          <p:nvPr/>
        </p:nvSpPr>
        <p:spPr>
          <a:xfrm>
            <a:off x="2411760" y="2426576"/>
            <a:ext cx="1431775" cy="570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solidFill>
                  <a:srgbClr val="FF0000"/>
                </a:solidFill>
                <a:latin typeface="Calibri" pitchFamily="34" charset="0"/>
              </a:rPr>
              <a:t>12 </a:t>
            </a:r>
            <a:r>
              <a:rPr lang="cs-CZ" sz="3200" dirty="0" smtClean="0">
                <a:solidFill>
                  <a:srgbClr val="FF0000"/>
                </a:solidFill>
                <a:latin typeface="Calibri" pitchFamily="34" charset="0"/>
              </a:rPr>
              <a:t>345 </a:t>
            </a:r>
            <a:endParaRPr lang="cs-CZ" sz="3200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3563888" y="2426576"/>
            <a:ext cx="1719807" cy="570376"/>
            <a:chOff x="3563888" y="2420888"/>
            <a:chExt cx="1719807" cy="570376"/>
          </a:xfrm>
        </p:grpSpPr>
        <p:sp>
          <p:nvSpPr>
            <p:cNvPr id="39" name="Zástupný symbol pro obsah 1"/>
            <p:cNvSpPr txBox="1">
              <a:spLocks/>
            </p:cNvSpPr>
            <p:nvPr/>
          </p:nvSpPr>
          <p:spPr>
            <a:xfrm>
              <a:off x="3851920" y="2420888"/>
              <a:ext cx="1431775" cy="57037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74320" indent="-27432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76263" indent="-27432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55663" indent="-22860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43000" indent="-22860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463040" indent="-22860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783080" indent="-228600" algn="l" defTabSz="914400" rtl="0" eaLnBrk="1" latinLnBrk="0" hangingPunct="1">
                <a:spcBef>
                  <a:spcPts val="384"/>
                </a:spcBef>
                <a:buClr>
                  <a:schemeClr val="accent1"/>
                </a:buClr>
                <a:buFont typeface="Symbol" pitchFamily="18" charset="2"/>
                <a:buChar char="*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2103120" indent="-228600" algn="l" defTabSz="914400" rtl="0" eaLnBrk="1" latinLnBrk="0" hangingPunct="1">
                <a:spcBef>
                  <a:spcPts val="384"/>
                </a:spcBef>
                <a:buClr>
                  <a:schemeClr val="accent1"/>
                </a:buClr>
                <a:buFont typeface="Symbol" pitchFamily="18" charset="2"/>
                <a:buChar char="*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423160" indent="-228600" algn="l" defTabSz="914400" rtl="0" eaLnBrk="1" latinLnBrk="0" hangingPunct="1">
                <a:spcBef>
                  <a:spcPts val="384"/>
                </a:spcBef>
                <a:buClr>
                  <a:schemeClr val="accent1"/>
                </a:buClr>
                <a:buFont typeface="Symbol" pitchFamily="18" charset="2"/>
                <a:buChar char="*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743200" indent="-228600" algn="l" defTabSz="914400" rtl="0" eaLnBrk="1" latinLnBrk="0" hangingPunct="1">
                <a:spcBef>
                  <a:spcPts val="384"/>
                </a:spcBef>
                <a:buClr>
                  <a:schemeClr val="accent1"/>
                </a:buClr>
                <a:buFont typeface="Symbol" pitchFamily="18" charset="2"/>
                <a:buChar char="*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cs-CZ" sz="3200" dirty="0" smtClean="0">
                  <a:solidFill>
                    <a:srgbClr val="FF0000"/>
                  </a:solidFill>
                  <a:latin typeface="Calibri" pitchFamily="34" charset="0"/>
                </a:rPr>
                <a:t>321</a:t>
              </a:r>
              <a:endParaRPr lang="cs-CZ" sz="3200" dirty="0" smtClean="0">
                <a:solidFill>
                  <a:srgbClr val="FF0000"/>
                </a:solidFill>
                <a:latin typeface="Calibri" pitchFamily="34" charset="0"/>
              </a:endParaRP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0" name="Zástupný symbol pro obsah 1"/>
                <p:cNvSpPr txBox="1">
                  <a:spLocks/>
                </p:cNvSpPr>
                <p:nvPr/>
              </p:nvSpPr>
              <p:spPr>
                <a:xfrm>
                  <a:off x="3563888" y="2420888"/>
                  <a:ext cx="423663" cy="570376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lvl1pPr marL="274320" indent="-274320" algn="l" defTabSz="914400" rtl="0" eaLnBrk="1" latinLnBrk="0" hangingPunct="1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itchFamily="18" charset="2"/>
                    <a:buChar char=""/>
                    <a:defRPr sz="2400" kern="120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76263" indent="-274320" algn="l" defTabSz="914400" rtl="0" eaLnBrk="1" latinLnBrk="0" hangingPunct="1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itchFamily="18" charset="2"/>
                    <a:buChar char=""/>
                    <a:defRPr sz="2200" kern="120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855663" indent="-228600" algn="l" defTabSz="914400" rtl="0" eaLnBrk="1" latinLnBrk="0" hangingPunct="1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itchFamily="18" charset="2"/>
                    <a:buChar char=""/>
                    <a:defRPr sz="2000" kern="120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143000" indent="-228600" algn="l" defTabSz="914400" rtl="0" eaLnBrk="1" latinLnBrk="0" hangingPunct="1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itchFamily="18" charset="2"/>
                    <a:buChar char=""/>
                    <a:defRPr sz="1800" kern="120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463040" indent="-228600" algn="l" defTabSz="914400" rtl="0" eaLnBrk="1" latinLnBrk="0" hangingPunct="1">
                    <a:spcBef>
                      <a:spcPct val="20000"/>
                    </a:spcBef>
                    <a:buClr>
                      <a:schemeClr val="accent1"/>
                    </a:buClr>
                    <a:buSzPct val="100000"/>
                    <a:buFont typeface="Symbol" pitchFamily="18" charset="2"/>
                    <a:buChar char=""/>
                    <a:defRPr sz="1600" kern="120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83080" indent="-228600" algn="l" defTabSz="914400" rtl="0" eaLnBrk="1" latinLnBrk="0" hangingPunct="1">
                    <a:spcBef>
                      <a:spcPts val="384"/>
                    </a:spcBef>
                    <a:buClr>
                      <a:schemeClr val="accent1"/>
                    </a:buClr>
                    <a:buFont typeface="Symbol" pitchFamily="18" charset="2"/>
                    <a:buChar char="*"/>
                    <a:defRPr sz="1400" kern="120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103120" indent="-228600" algn="l" defTabSz="914400" rtl="0" eaLnBrk="1" latinLnBrk="0" hangingPunct="1">
                    <a:spcBef>
                      <a:spcPts val="384"/>
                    </a:spcBef>
                    <a:buClr>
                      <a:schemeClr val="accent1"/>
                    </a:buClr>
                    <a:buFont typeface="Symbol" pitchFamily="18" charset="2"/>
                    <a:buChar char="*"/>
                    <a:defRPr sz="1400" kern="120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23160" indent="-228600" algn="l" defTabSz="914400" rtl="0" eaLnBrk="1" latinLnBrk="0" hangingPunct="1">
                    <a:spcBef>
                      <a:spcPts val="384"/>
                    </a:spcBef>
                    <a:buClr>
                      <a:schemeClr val="accent1"/>
                    </a:buClr>
                    <a:buFont typeface="Symbol" pitchFamily="18" charset="2"/>
                    <a:buChar char="*"/>
                    <a:defRPr sz="1400" kern="120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indent="-228600" algn="l" defTabSz="914400" rtl="0" eaLnBrk="1" latinLnBrk="0" hangingPunct="1">
                    <a:spcBef>
                      <a:spcPts val="384"/>
                    </a:spcBef>
                    <a:buClr>
                      <a:schemeClr val="accent1"/>
                    </a:buClr>
                    <a:buFont typeface="Symbol" pitchFamily="18" charset="2"/>
                    <a:buChar char="*"/>
                    <a:defRPr sz="1400" kern="120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indent="0"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320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</m:oMath>
                    </m:oMathPara>
                  </a14:m>
                  <a:endParaRPr lang="cs-CZ" sz="3200" dirty="0" smtClean="0">
                    <a:solidFill>
                      <a:srgbClr val="FF0000"/>
                    </a:solidFill>
                    <a:latin typeface="Calibri" pitchFamily="34" charset="0"/>
                  </a:endParaRPr>
                </a:p>
              </p:txBody>
            </p:sp>
          </mc:Choice>
          <mc:Fallback>
            <p:sp>
              <p:nvSpPr>
                <p:cNvPr id="40" name="Zástupný symbol pro obsah 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63888" y="2420888"/>
                  <a:ext cx="423663" cy="570376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2" name="Přímá spojnice 11"/>
          <p:cNvCxnSpPr/>
          <p:nvPr/>
        </p:nvCxnSpPr>
        <p:spPr>
          <a:xfrm>
            <a:off x="2195736" y="4941168"/>
            <a:ext cx="157579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Zástupný symbol pro obsah 1"/>
          <p:cNvSpPr txBox="1">
            <a:spLocks/>
          </p:cNvSpPr>
          <p:nvPr/>
        </p:nvSpPr>
        <p:spPr>
          <a:xfrm>
            <a:off x="2411760" y="4869160"/>
            <a:ext cx="1431775" cy="570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12 </a:t>
            </a: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345 </a:t>
            </a:r>
            <a:endParaRPr lang="cs-CZ" sz="3200" dirty="0" smtClean="0">
              <a:solidFill>
                <a:schemeClr val="accent5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3" name="Zástupný symbol pro obsah 1"/>
          <p:cNvSpPr txBox="1">
            <a:spLocks/>
          </p:cNvSpPr>
          <p:nvPr/>
        </p:nvSpPr>
        <p:spPr>
          <a:xfrm>
            <a:off x="2212819" y="5162414"/>
            <a:ext cx="1431775" cy="5789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solidFill>
                  <a:schemeClr val="accent4">
                    <a:lumMod val="75000"/>
                  </a:schemeClr>
                </a:solidFill>
                <a:latin typeface="Calibri" pitchFamily="34" charset="0"/>
              </a:rPr>
              <a:t>246 90</a:t>
            </a:r>
            <a:endParaRPr lang="cs-CZ" sz="3200" dirty="0" smtClean="0">
              <a:solidFill>
                <a:schemeClr val="accent4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4" name="Čárový popisek 1 43"/>
          <p:cNvSpPr/>
          <p:nvPr/>
        </p:nvSpPr>
        <p:spPr>
          <a:xfrm>
            <a:off x="4139952" y="4598792"/>
            <a:ext cx="4824536" cy="810428"/>
          </a:xfrm>
          <a:prstGeom prst="borderCallout1">
            <a:avLst>
              <a:gd name="adj1" fmla="val 18750"/>
              <a:gd name="adj2" fmla="val -3410"/>
              <a:gd name="adj3" fmla="val 111803"/>
              <a:gd name="adj4" fmla="val -12981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prvního činitele vynásobíme </a:t>
            </a:r>
            <a:r>
              <a:rPr lang="cs-CZ" b="1" dirty="0" smtClean="0">
                <a:solidFill>
                  <a:srgbClr val="FF0000"/>
                </a:solidFill>
              </a:rPr>
              <a:t>desítkami</a:t>
            </a:r>
            <a:r>
              <a:rPr lang="cs-CZ" b="1" dirty="0" smtClean="0"/>
              <a:t> </a:t>
            </a:r>
            <a:br>
              <a:rPr lang="cs-CZ" b="1" dirty="0" smtClean="0"/>
            </a:br>
            <a:r>
              <a:rPr lang="cs-CZ" b="1" dirty="0" smtClean="0"/>
              <a:t>druhého činitele, zapíšeme tak, aby výsledek končil pod </a:t>
            </a:r>
            <a:r>
              <a:rPr lang="cs-CZ" b="1" dirty="0" smtClean="0">
                <a:solidFill>
                  <a:srgbClr val="FF0000"/>
                </a:solidFill>
              </a:rPr>
              <a:t>desítkami</a:t>
            </a:r>
            <a:r>
              <a:rPr lang="cs-CZ" b="1" dirty="0" smtClean="0"/>
              <a:t> činitelů</a:t>
            </a:r>
            <a:endParaRPr lang="cs-CZ" b="1" dirty="0"/>
          </a:p>
        </p:txBody>
      </p:sp>
      <p:sp>
        <p:nvSpPr>
          <p:cNvPr id="46" name="Zástupný symbol pro obsah 1"/>
          <p:cNvSpPr txBox="1">
            <a:spLocks/>
          </p:cNvSpPr>
          <p:nvPr/>
        </p:nvSpPr>
        <p:spPr>
          <a:xfrm>
            <a:off x="1907704" y="5442380"/>
            <a:ext cx="1431775" cy="5789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libri" pitchFamily="34" charset="0"/>
              </a:rPr>
              <a:t>3 703 5</a:t>
            </a:r>
            <a:endParaRPr lang="cs-CZ" sz="3200" dirty="0" smtClean="0">
              <a:solidFill>
                <a:schemeClr val="accent2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47" name="Čárový popisek 1 46"/>
          <p:cNvSpPr/>
          <p:nvPr/>
        </p:nvSpPr>
        <p:spPr>
          <a:xfrm>
            <a:off x="4139952" y="5498892"/>
            <a:ext cx="4824536" cy="810428"/>
          </a:xfrm>
          <a:prstGeom prst="borderCallout1">
            <a:avLst>
              <a:gd name="adj1" fmla="val 18750"/>
              <a:gd name="adj2" fmla="val -3410"/>
              <a:gd name="adj3" fmla="val 32676"/>
              <a:gd name="adj4" fmla="val -1864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prvního činitele vynásobíme </a:t>
            </a:r>
            <a:r>
              <a:rPr lang="cs-CZ" b="1" dirty="0" smtClean="0">
                <a:solidFill>
                  <a:srgbClr val="FF0000"/>
                </a:solidFill>
              </a:rPr>
              <a:t>stovkami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druhého činitele, zapíšeme tak, aby výsledek končil pod </a:t>
            </a:r>
            <a:r>
              <a:rPr lang="cs-CZ" b="1" dirty="0" smtClean="0">
                <a:solidFill>
                  <a:srgbClr val="FF0000"/>
                </a:solidFill>
              </a:rPr>
              <a:t>stovkami</a:t>
            </a:r>
            <a:r>
              <a:rPr lang="cs-CZ" b="1" dirty="0" smtClean="0"/>
              <a:t> činitelů</a:t>
            </a:r>
            <a:endParaRPr lang="cs-CZ" b="1" dirty="0"/>
          </a:p>
        </p:txBody>
      </p:sp>
      <p:cxnSp>
        <p:nvCxnSpPr>
          <p:cNvPr id="48" name="Přímá spojnice 47"/>
          <p:cNvCxnSpPr/>
          <p:nvPr/>
        </p:nvCxnSpPr>
        <p:spPr>
          <a:xfrm>
            <a:off x="1835696" y="5949280"/>
            <a:ext cx="193583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Zástupný symbol pro obsah 1"/>
          <p:cNvSpPr txBox="1">
            <a:spLocks/>
          </p:cNvSpPr>
          <p:nvPr/>
        </p:nvSpPr>
        <p:spPr>
          <a:xfrm>
            <a:off x="1907703" y="5874428"/>
            <a:ext cx="1863823" cy="5789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solidFill>
                  <a:srgbClr val="FF0000"/>
                </a:solidFill>
                <a:latin typeface="Calibri" pitchFamily="34" charset="0"/>
              </a:rPr>
              <a:t>3 962 745</a:t>
            </a:r>
            <a:endParaRPr lang="cs-CZ" sz="3200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53" name="Zástupný symbol pro obsah 1"/>
          <p:cNvSpPr txBox="1">
            <a:spLocks/>
          </p:cNvSpPr>
          <p:nvPr/>
        </p:nvSpPr>
        <p:spPr>
          <a:xfrm>
            <a:off x="1916089" y="5877272"/>
            <a:ext cx="1863823" cy="5789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solidFill>
                  <a:srgbClr val="FF0000"/>
                </a:solidFill>
                <a:latin typeface="Calibri" pitchFamily="34" charset="0"/>
              </a:rPr>
              <a:t>3 962 745</a:t>
            </a:r>
            <a:endParaRPr lang="cs-CZ" sz="3200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8792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62535E-6 L 0.00052 0.2303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15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033E-7 L -0.10174 0.2837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7" y="141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36818E-6 L 0.32239 -0.5037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-2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45" grpId="0" animBg="1"/>
      <p:bldP spid="18" grpId="0" animBg="1"/>
      <p:bldP spid="42" grpId="0" animBg="1"/>
      <p:bldP spid="17" grpId="0" animBg="1"/>
      <p:bldP spid="2" grpId="0" build="p"/>
      <p:bldP spid="6" grpId="0" build="p"/>
      <p:bldP spid="7" grpId="0" build="p"/>
      <p:bldP spid="8" grpId="0" build="p"/>
      <p:bldP spid="9" grpId="0" build="p"/>
      <p:bldP spid="11" grpId="0" build="p"/>
      <p:bldP spid="38" grpId="0"/>
      <p:bldP spid="38" grpId="1"/>
      <p:bldP spid="41" grpId="0"/>
      <p:bldP spid="43" grpId="0"/>
      <p:bldP spid="44" grpId="0" animBg="1"/>
      <p:bldP spid="46" grpId="0"/>
      <p:bldP spid="47" grpId="0" animBg="1"/>
      <p:bldP spid="50" grpId="0"/>
      <p:bldP spid="53" grpId="0"/>
      <p:bldP spid="5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179513" y="2426576"/>
                <a:ext cx="8784976" cy="1650496"/>
              </a:xfrm>
            </p:spPr>
            <p:txBody>
              <a:bodyPr>
                <a:noAutofit/>
              </a:bodyPr>
              <a:lstStyle/>
              <a:p>
                <a:pPr>
                  <a:buFont typeface="Arial" pitchFamily="34" charset="0"/>
                  <a:buChar char="•"/>
                </a:pPr>
                <a:r>
                  <a:rPr lang="cs-CZ" sz="2800" dirty="0" smtClean="0">
                    <a:latin typeface="Calibri" pitchFamily="34" charset="0"/>
                  </a:rPr>
                  <a:t>Pro všechna přirozená čísla </a:t>
                </a:r>
                <a:r>
                  <a:rPr lang="cs-CZ" sz="2800" i="1" dirty="0" smtClean="0">
                    <a:latin typeface="Calibri" pitchFamily="34" charset="0"/>
                  </a:rPr>
                  <a:t>a, b, c </a:t>
                </a:r>
                <a:r>
                  <a:rPr lang="cs-CZ" sz="2800" dirty="0" smtClean="0">
                    <a:latin typeface="Calibri" pitchFamily="34" charset="0"/>
                  </a:rPr>
                  <a:t>platí: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2800" i="1" dirty="0" smtClean="0">
                    <a:latin typeface="Calibri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 smtClean="0">
                    <a:latin typeface="Calibri" pitchFamily="34" charset="0"/>
                  </a:rPr>
                  <a:t> </a:t>
                </a:r>
                <a:r>
                  <a:rPr lang="cs-CZ" sz="2800" i="1" dirty="0" smtClean="0">
                    <a:latin typeface="Calibri" pitchFamily="34" charset="0"/>
                  </a:rPr>
                  <a:t>b </a:t>
                </a:r>
                <a:r>
                  <a:rPr lang="cs-CZ" sz="2800" dirty="0" smtClean="0">
                    <a:latin typeface="Calibri" pitchFamily="34" charset="0"/>
                  </a:rPr>
                  <a:t>= </a:t>
                </a:r>
                <a:r>
                  <a:rPr lang="cs-CZ" sz="2800" i="1" dirty="0" smtClean="0">
                    <a:latin typeface="Calibri" pitchFamily="34" charset="0"/>
                  </a:rPr>
                  <a:t>b </a:t>
                </a:r>
                <a14:m>
                  <m:oMath xmlns:m="http://schemas.openxmlformats.org/officeDocument/2006/math">
                    <m:r>
                      <a:rPr lang="cs-CZ" sz="28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 smtClean="0">
                    <a:latin typeface="Calibri" pitchFamily="34" charset="0"/>
                  </a:rPr>
                  <a:t> </a:t>
                </a:r>
                <a:r>
                  <a:rPr lang="cs-CZ" sz="2800" i="1" dirty="0" smtClean="0">
                    <a:latin typeface="Calibri" pitchFamily="34" charset="0"/>
                  </a:rPr>
                  <a:t>a                                        (komutativní zákon)   </a:t>
                </a:r>
              </a:p>
              <a:p>
                <a:pPr lvl="1">
                  <a:buFont typeface="Arial" pitchFamily="34" charset="0"/>
                  <a:buChar char="•"/>
                </a:pP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pořadí </a:t>
                </a: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činitelů můžeme </a:t>
                </a: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měnit, </a:t>
                </a: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součin se </a:t>
                </a: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nezmění</a:t>
                </a:r>
              </a:p>
              <a:p>
                <a:pPr lvl="1">
                  <a:buFont typeface="Arial" pitchFamily="34" charset="0"/>
                  <a:buChar char="•"/>
                </a:pPr>
                <a:endParaRPr lang="cs-CZ" sz="2800" dirty="0" smtClean="0"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3" y="2426576"/>
                <a:ext cx="8784976" cy="1650496"/>
              </a:xfrm>
              <a:blipFill rotWithShape="1">
                <a:blip r:embed="rId2"/>
                <a:stretch>
                  <a:fillRect l="-1179" t="-33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pro </a:t>
            </a:r>
            <a:r>
              <a:rPr lang="cs-CZ" dirty="0" smtClean="0"/>
              <a:t>násobení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Zástupný symbol pro obsah 1"/>
              <p:cNvSpPr txBox="1">
                <a:spLocks/>
              </p:cNvSpPr>
              <p:nvPr/>
            </p:nvSpPr>
            <p:spPr>
              <a:xfrm>
                <a:off x="1281894" y="3999376"/>
                <a:ext cx="423663" cy="57037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74320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576263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855663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4300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78308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10312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42316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dirty="0">
                          <a:latin typeface="Cambria Math"/>
                          <a:ea typeface="Cambria Math"/>
                        </a:rPr>
                        <m:t>∙</m:t>
                      </m:r>
                    </m:oMath>
                  </m:oMathPara>
                </a14:m>
                <a:endParaRPr lang="cs-CZ" sz="3200" dirty="0" smtClean="0">
                  <a:solidFill>
                    <a:schemeClr val="accent2">
                      <a:lumMod val="50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6" name="Zástupný symbol pro obsah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894" y="3999376"/>
                <a:ext cx="423663" cy="57037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ástupný symbol pro obsah 1"/>
          <p:cNvSpPr txBox="1">
            <a:spLocks/>
          </p:cNvSpPr>
          <p:nvPr/>
        </p:nvSpPr>
        <p:spPr>
          <a:xfrm>
            <a:off x="827584" y="4005064"/>
            <a:ext cx="720079" cy="570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12</a:t>
            </a: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547664" y="4005064"/>
            <a:ext cx="432048" cy="570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7</a:t>
            </a: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1907704" y="4005064"/>
            <a:ext cx="2088232" cy="570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= </a:t>
            </a: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84</a:t>
            </a:r>
            <a:endParaRPr lang="cs-CZ" sz="3200" dirty="0" smtClean="0">
              <a:solidFill>
                <a:schemeClr val="accent2">
                  <a:lumMod val="50000"/>
                </a:schemeClr>
              </a:solidFill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ovéPole 10"/>
              <p:cNvSpPr txBox="1"/>
              <p:nvPr/>
            </p:nvSpPr>
            <p:spPr>
              <a:xfrm>
                <a:off x="251520" y="4653136"/>
                <a:ext cx="8892480" cy="12434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74320" lvl="0" indent="-274320">
                  <a:spcBef>
                    <a:spcPct val="20000"/>
                  </a:spcBef>
                  <a:buClr>
                    <a:srgbClr val="31B6FD"/>
                  </a:buClr>
                  <a:buSzPct val="100000"/>
                  <a:buFont typeface="Arial" pitchFamily="34" charset="0"/>
                  <a:buChar char="•"/>
                </a:pPr>
                <a:r>
                  <a:rPr lang="cs-CZ" sz="2800" dirty="0" smtClean="0">
                    <a:solidFill>
                      <a:srgbClr val="073E87"/>
                    </a:solidFill>
                    <a:latin typeface="Calibri" pitchFamily="34" charset="0"/>
                  </a:rPr>
                  <a:t>(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a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i="1" dirty="0">
                        <a:solidFill>
                          <a:schemeClr val="tx2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 smtClean="0">
                    <a:solidFill>
                      <a:srgbClr val="073E87"/>
                    </a:solidFill>
                    <a:latin typeface="Calibri" pitchFamily="34" charset="0"/>
                  </a:rPr>
                  <a:t> 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b</a:t>
                </a:r>
                <a:r>
                  <a:rPr lang="cs-CZ" sz="2800" dirty="0" smtClean="0">
                    <a:solidFill>
                      <a:srgbClr val="073E87"/>
                    </a:solidFill>
                    <a:latin typeface="Calibri" pitchFamily="34" charset="0"/>
                  </a:rPr>
                  <a:t>)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i="1" dirty="0">
                        <a:solidFill>
                          <a:schemeClr val="tx2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 smtClean="0">
                    <a:solidFill>
                      <a:srgbClr val="073E87"/>
                    </a:solidFill>
                    <a:latin typeface="Calibri" pitchFamily="34" charset="0"/>
                  </a:rPr>
                  <a:t> 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c </a:t>
                </a:r>
                <a:r>
                  <a:rPr lang="cs-CZ" sz="2800" dirty="0" smtClean="0">
                    <a:solidFill>
                      <a:srgbClr val="073E87"/>
                    </a:solidFill>
                    <a:latin typeface="Calibri" pitchFamily="34" charset="0"/>
                  </a:rPr>
                  <a:t>= </a:t>
                </a:r>
                <a:r>
                  <a:rPr lang="cs-CZ" sz="2800" i="1" dirty="0">
                    <a:solidFill>
                      <a:srgbClr val="073E87"/>
                    </a:solidFill>
                    <a:latin typeface="Calibri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800" i="1" dirty="0">
                        <a:solidFill>
                          <a:schemeClr val="tx2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solidFill>
                      <a:srgbClr val="073E87"/>
                    </a:solidFill>
                    <a:latin typeface="Calibri" pitchFamily="34" charset="0"/>
                  </a:rPr>
                  <a:t> </a:t>
                </a:r>
                <a:r>
                  <a:rPr lang="cs-CZ" sz="2800" dirty="0" smtClean="0">
                    <a:solidFill>
                      <a:srgbClr val="073E87"/>
                    </a:solidFill>
                    <a:latin typeface="Calibri" pitchFamily="34" charset="0"/>
                  </a:rPr>
                  <a:t>(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b </a:t>
                </a:r>
                <a14:m>
                  <m:oMath xmlns:m="http://schemas.openxmlformats.org/officeDocument/2006/math">
                    <m:r>
                      <a:rPr lang="cs-CZ" sz="2800" i="1" dirty="0">
                        <a:solidFill>
                          <a:schemeClr val="tx2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solidFill>
                      <a:srgbClr val="073E87"/>
                    </a:solidFill>
                    <a:latin typeface="Calibri" pitchFamily="34" charset="0"/>
                  </a:rPr>
                  <a:t> 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c</a:t>
                </a:r>
                <a:r>
                  <a:rPr lang="cs-CZ" sz="2800" dirty="0" smtClean="0">
                    <a:solidFill>
                      <a:srgbClr val="073E87"/>
                    </a:solidFill>
                    <a:latin typeface="Calibri" pitchFamily="34" charset="0"/>
                  </a:rPr>
                  <a:t>)</a:t>
                </a:r>
                <a:r>
                  <a:rPr lang="cs-CZ" sz="2800" i="1" dirty="0">
                    <a:solidFill>
                      <a:srgbClr val="073E87"/>
                    </a:solidFill>
                    <a:latin typeface="Calibri" pitchFamily="34" charset="0"/>
                  </a:rPr>
                  <a:t> 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                   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     </a:t>
                </a:r>
                <a:r>
                  <a:rPr lang="cs-CZ" sz="2800" i="1" dirty="0" smtClean="0">
                    <a:solidFill>
                      <a:srgbClr val="073E87"/>
                    </a:solidFill>
                    <a:latin typeface="Calibri" pitchFamily="34" charset="0"/>
                  </a:rPr>
                  <a:t>(asociativní zákon</a:t>
                </a:r>
                <a:r>
                  <a:rPr lang="cs-CZ" sz="2800" i="1" dirty="0">
                    <a:solidFill>
                      <a:srgbClr val="073E87"/>
                    </a:solidFill>
                    <a:latin typeface="Calibri" pitchFamily="34" charset="0"/>
                  </a:rPr>
                  <a:t>)       </a:t>
                </a:r>
                <a:endParaRPr lang="cs-CZ" sz="2800" i="1" dirty="0" smtClean="0">
                  <a:solidFill>
                    <a:srgbClr val="073E87"/>
                  </a:solidFill>
                  <a:latin typeface="Calibri" pitchFamily="34" charset="0"/>
                </a:endParaRPr>
              </a:p>
              <a:p>
                <a:pPr marL="576263" lvl="1" indent="-274320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</a:pP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činitele můžeme </a:t>
                </a: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libovolně sdružovat, </a:t>
                </a: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součin se </a:t>
                </a: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nezmění</a:t>
                </a:r>
              </a:p>
              <a:p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4653136"/>
                <a:ext cx="8892480" cy="1243417"/>
              </a:xfrm>
              <a:prstGeom prst="rect">
                <a:avLst/>
              </a:prstGeom>
              <a:blipFill rotWithShape="1">
                <a:blip r:embed="rId4"/>
                <a:stretch>
                  <a:fillRect l="-1165" t="-44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Zástupný symbol pro obsah 1"/>
              <p:cNvSpPr txBox="1">
                <a:spLocks/>
              </p:cNvSpPr>
              <p:nvPr/>
            </p:nvSpPr>
            <p:spPr>
              <a:xfrm>
                <a:off x="827584" y="5589240"/>
                <a:ext cx="7704856" cy="57037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74320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576263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855663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4300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78308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10312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42316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(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cs-CZ" sz="32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 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5) </a:t>
                </a:r>
                <a14:m>
                  <m:oMath xmlns:m="http://schemas.openxmlformats.org/officeDocument/2006/math">
                    <m:r>
                      <a:rPr lang="cs-CZ" sz="32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 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2 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= 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cs-CZ" sz="32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 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(5 </a:t>
                </a:r>
                <a14:m>
                  <m:oMath xmlns:m="http://schemas.openxmlformats.org/officeDocument/2006/math">
                    <m:r>
                      <a:rPr lang="cs-CZ" sz="32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 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2) 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= 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170</a:t>
                </a:r>
                <a:endParaRPr lang="cs-CZ" sz="3200" dirty="0" smtClean="0">
                  <a:solidFill>
                    <a:schemeClr val="accent2">
                      <a:lumMod val="50000"/>
                    </a:schemeClr>
                  </a:solidFill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10" name="Zástupný symbol pro obsah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5589240"/>
                <a:ext cx="7704856" cy="570376"/>
              </a:xfrm>
              <a:prstGeom prst="rect">
                <a:avLst/>
              </a:prstGeom>
              <a:blipFill rotWithShape="1">
                <a:blip r:embed="rId5"/>
                <a:stretch>
                  <a:fillRect l="-2057" t="-12903" b="-387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Zástupný symbol pro obsah 1"/>
              <p:cNvSpPr txBox="1">
                <a:spLocks/>
              </p:cNvSpPr>
              <p:nvPr/>
            </p:nvSpPr>
            <p:spPr>
              <a:xfrm>
                <a:off x="827584" y="5954968"/>
                <a:ext cx="7704856" cy="57037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74320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576263" indent="-27432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2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855663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20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14300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8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22860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Symbol" pitchFamily="18" charset="2"/>
                  <a:buChar char=""/>
                  <a:defRPr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178308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10312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42316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indent="-228600" algn="l" defTabSz="914400" rtl="0" eaLnBrk="1" latinLnBrk="0" hangingPunct="1">
                  <a:spcBef>
                    <a:spcPts val="384"/>
                  </a:spcBef>
                  <a:buClr>
                    <a:schemeClr val="accent1"/>
                  </a:buClr>
                  <a:buFont typeface="Symbol" pitchFamily="18" charset="2"/>
                  <a:buChar char="*"/>
                  <a:defRPr sz="14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     </a:t>
                </a:r>
                <a:r>
                  <a:rPr lang="cs-CZ" sz="3200" dirty="0" smtClean="0">
                    <a:solidFill>
                      <a:srgbClr val="FF0000"/>
                    </a:solidFill>
                    <a:latin typeface="Calibri" pitchFamily="34" charset="0"/>
                  </a:rPr>
                  <a:t>85</a:t>
                </a:r>
                <a:r>
                  <a:rPr lang="cs-CZ" sz="3200" dirty="0" smtClean="0">
                    <a:solidFill>
                      <a:schemeClr val="accent2">
                        <a:lumMod val="50000"/>
                      </a:schemeClr>
                    </a:solidFill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3200" b="0" i="0" dirty="0" smtClean="0">
                        <a:latin typeface="Cambria Math"/>
                        <a:ea typeface="Cambria Math"/>
                      </a:rPr>
                      <m:t>   </m:t>
                    </m:r>
                    <m:r>
                      <a:rPr lang="cs-CZ" sz="3200" i="1" dirty="0" smtClean="0">
                        <a:solidFill>
                          <a:srgbClr val="FFC000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3200" dirty="0" smtClean="0">
                    <a:solidFill>
                      <a:srgbClr val="FFC000"/>
                    </a:solidFill>
                    <a:latin typeface="Calibri" pitchFamily="34" charset="0"/>
                  </a:rPr>
                  <a:t> </a:t>
                </a:r>
                <a:r>
                  <a:rPr lang="cs-CZ" sz="3200" dirty="0" smtClean="0">
                    <a:solidFill>
                      <a:srgbClr val="FFC000"/>
                    </a:solidFill>
                    <a:latin typeface="Calibri" pitchFamily="34" charset="0"/>
                  </a:rPr>
                  <a:t>2 </a:t>
                </a:r>
                <a:r>
                  <a:rPr lang="cs-CZ" sz="3200" dirty="0" smtClean="0">
                    <a:solidFill>
                      <a:srgbClr val="FFC000"/>
                    </a:solidFill>
                    <a:latin typeface="Calibri" pitchFamily="34" charset="0"/>
                  </a:rPr>
                  <a:t>= </a:t>
                </a:r>
                <a:r>
                  <a:rPr lang="cs-CZ" sz="3200" dirty="0" smtClean="0">
                    <a:solidFill>
                      <a:srgbClr val="FFC000"/>
                    </a:solidFill>
                    <a:latin typeface="Calibri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cs-CZ" sz="3200" i="1" dirty="0" smtClean="0">
                        <a:solidFill>
                          <a:srgbClr val="FFC000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3200" dirty="0" smtClean="0">
                    <a:solidFill>
                      <a:srgbClr val="FFC000"/>
                    </a:solidFill>
                    <a:latin typeface="Calibri" pitchFamily="34" charset="0"/>
                  </a:rPr>
                  <a:t>    </a:t>
                </a:r>
                <a:r>
                  <a:rPr lang="cs-CZ" sz="3200" dirty="0" smtClean="0">
                    <a:solidFill>
                      <a:srgbClr val="FF0000"/>
                    </a:solidFill>
                    <a:latin typeface="Calibri" pitchFamily="34" charset="0"/>
                  </a:rPr>
                  <a:t>10    </a:t>
                </a:r>
                <a:r>
                  <a:rPr lang="cs-CZ" sz="3200" dirty="0" smtClean="0">
                    <a:solidFill>
                      <a:srgbClr val="FFC000"/>
                    </a:solidFill>
                    <a:latin typeface="Calibri" pitchFamily="34" charset="0"/>
                  </a:rPr>
                  <a:t>= 170</a:t>
                </a:r>
                <a:endParaRPr lang="cs-CZ" sz="3200" dirty="0" smtClean="0">
                  <a:solidFill>
                    <a:srgbClr val="FFC000"/>
                  </a:solidFill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12" name="Zástupný symbol pro obsah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5954968"/>
                <a:ext cx="7704856" cy="570376"/>
              </a:xfrm>
              <a:prstGeom prst="rect">
                <a:avLst/>
              </a:prstGeom>
              <a:blipFill rotWithShape="1">
                <a:blip r:embed="rId6"/>
                <a:stretch>
                  <a:fillRect t="-12903" b="-387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90501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5.64292E-7 L 0.01892 0.04001 C 0.02274 0.04903 0.02865 0.05389 0.0349 0.05389 C 0.04184 0.05389 0.04757 0.04903 0.05139 0.04001 L 0.07083 -5.64292E-7 " pathEditMode="relative" rAng="0" ptsTypes="FffFF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6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7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36633E-6 L -0.01493 -0.04648 C -0.01806 -0.05689 -0.02257 -0.06244 -0.02743 -0.06244 C -0.03299 -0.06244 -0.03733 -0.05689 -0.04045 -0.04648 L -0.05521 -4.36633E-6 " pathEditMode="relative" rAng="0" ptsTypes="FffFF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-31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6" grpId="0"/>
      <p:bldP spid="7" grpId="0"/>
      <p:bldP spid="7" grpId="1"/>
      <p:bldP spid="8" grpId="0"/>
      <p:bldP spid="8" grpId="1"/>
      <p:bldP spid="9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179513" y="2426576"/>
                <a:ext cx="8784976" cy="3738728"/>
              </a:xfrm>
            </p:spPr>
            <p:txBody>
              <a:bodyPr>
                <a:noAutofit/>
              </a:bodyPr>
              <a:lstStyle/>
              <a:p>
                <a:pPr>
                  <a:buFont typeface="Arial" pitchFamily="34" charset="0"/>
                  <a:buChar char="•"/>
                </a:pPr>
                <a:r>
                  <a:rPr lang="cs-CZ" sz="2800" dirty="0" smtClean="0">
                    <a:latin typeface="Calibri" pitchFamily="34" charset="0"/>
                  </a:rPr>
                  <a:t>Pro všechna přirozená čísla </a:t>
                </a:r>
                <a:r>
                  <a:rPr lang="cs-CZ" sz="2800" i="1" dirty="0" smtClean="0">
                    <a:latin typeface="Calibri" pitchFamily="34" charset="0"/>
                  </a:rPr>
                  <a:t>a, b, c </a:t>
                </a:r>
                <a:r>
                  <a:rPr lang="cs-CZ" sz="2800" dirty="0" smtClean="0">
                    <a:latin typeface="Calibri" pitchFamily="34" charset="0"/>
                  </a:rPr>
                  <a:t>platí: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2800" i="1" dirty="0" smtClean="0">
                    <a:latin typeface="Calibri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 smtClean="0">
                    <a:latin typeface="Calibri" pitchFamily="34" charset="0"/>
                  </a:rPr>
                  <a:t> </a:t>
                </a:r>
                <a:r>
                  <a:rPr lang="cs-CZ" sz="2800" i="1" dirty="0" smtClean="0">
                    <a:latin typeface="Calibri" pitchFamily="34" charset="0"/>
                  </a:rPr>
                  <a:t>b </a:t>
                </a:r>
                <a:r>
                  <a:rPr lang="cs-CZ" sz="2800" dirty="0" smtClean="0">
                    <a:latin typeface="Calibri" pitchFamily="34" charset="0"/>
                  </a:rPr>
                  <a:t>+ </a:t>
                </a:r>
                <a:r>
                  <a:rPr lang="cs-CZ" sz="2800" i="1" dirty="0">
                    <a:latin typeface="Calibri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8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i="1" dirty="0" smtClean="0">
                    <a:latin typeface="Calibri" pitchFamily="34" charset="0"/>
                  </a:rPr>
                  <a:t>c </a:t>
                </a:r>
                <a:r>
                  <a:rPr lang="cs-CZ" sz="2800" dirty="0" smtClean="0">
                    <a:latin typeface="Calibri" pitchFamily="34" charset="0"/>
                  </a:rPr>
                  <a:t>= </a:t>
                </a:r>
                <a:r>
                  <a:rPr lang="cs-CZ" sz="2800" i="1" dirty="0">
                    <a:latin typeface="Calibri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8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 smtClean="0">
                    <a:latin typeface="Calibri" pitchFamily="34" charset="0"/>
                  </a:rPr>
                  <a:t>(</a:t>
                </a:r>
                <a:r>
                  <a:rPr lang="cs-CZ" sz="2800" i="1" dirty="0" smtClean="0">
                    <a:latin typeface="Calibri" pitchFamily="34" charset="0"/>
                  </a:rPr>
                  <a:t>b + c</a:t>
                </a:r>
                <a:r>
                  <a:rPr lang="cs-CZ" sz="2800" dirty="0" smtClean="0">
                    <a:latin typeface="Calibri" pitchFamily="34" charset="0"/>
                  </a:rPr>
                  <a:t>) </a:t>
                </a:r>
                <a:r>
                  <a:rPr lang="cs-CZ" sz="2800" i="1" dirty="0" smtClean="0">
                    <a:latin typeface="Calibri" pitchFamily="34" charset="0"/>
                  </a:rPr>
                  <a:t>                        </a:t>
                </a:r>
                <a:r>
                  <a:rPr lang="cs-CZ" sz="2800" i="1" dirty="0" smtClean="0">
                    <a:latin typeface="Calibri" pitchFamily="34" charset="0"/>
                  </a:rPr>
                  <a:t>(distributivní zákon</a:t>
                </a:r>
                <a:r>
                  <a:rPr lang="cs-CZ" sz="2800" i="1" dirty="0" smtClean="0">
                    <a:latin typeface="Calibri" pitchFamily="34" charset="0"/>
                  </a:rPr>
                  <a:t>)</a:t>
                </a:r>
                <a:r>
                  <a:rPr lang="cs-CZ" sz="2800" i="1" dirty="0">
                    <a:latin typeface="Calibri" pitchFamily="34" charset="0"/>
                  </a:rPr>
                  <a:t> </a:t>
                </a:r>
                <a:endParaRPr lang="cs-CZ" sz="2800" i="1" dirty="0" smtClean="0">
                  <a:latin typeface="Calibri" pitchFamily="34" charset="0"/>
                </a:endParaRPr>
              </a:p>
              <a:p>
                <a:pPr>
                  <a:buFont typeface="Arial" pitchFamily="34" charset="0"/>
                  <a:buChar char="•"/>
                </a:pPr>
                <a:r>
                  <a:rPr lang="cs-CZ" sz="2800" i="1" dirty="0" smtClean="0">
                    <a:latin typeface="Calibri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8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i="1" dirty="0">
                    <a:latin typeface="Calibri" pitchFamily="34" charset="0"/>
                  </a:rPr>
                  <a:t>b </a:t>
                </a:r>
                <a:r>
                  <a:rPr lang="cs-CZ" sz="2800" dirty="0" smtClean="0">
                    <a:latin typeface="Calibri" pitchFamily="34" charset="0"/>
                  </a:rPr>
                  <a:t>– </a:t>
                </a:r>
                <a:r>
                  <a:rPr lang="cs-CZ" sz="2800" i="1" dirty="0" smtClean="0">
                    <a:latin typeface="Calibri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8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i="1" dirty="0">
                    <a:latin typeface="Calibri" pitchFamily="34" charset="0"/>
                  </a:rPr>
                  <a:t>c </a:t>
                </a:r>
                <a:r>
                  <a:rPr lang="cs-CZ" sz="2800" dirty="0">
                    <a:latin typeface="Calibri" pitchFamily="34" charset="0"/>
                  </a:rPr>
                  <a:t>= </a:t>
                </a:r>
                <a:r>
                  <a:rPr lang="cs-CZ" sz="2800" i="1" dirty="0">
                    <a:latin typeface="Calibri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cs-CZ" sz="2800" i="1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>
                    <a:latin typeface="Calibri" pitchFamily="34" charset="0"/>
                  </a:rPr>
                  <a:t>(</a:t>
                </a:r>
                <a:r>
                  <a:rPr lang="cs-CZ" sz="2800" i="1" dirty="0">
                    <a:latin typeface="Calibri" pitchFamily="34" charset="0"/>
                  </a:rPr>
                  <a:t>b </a:t>
                </a:r>
                <a:r>
                  <a:rPr lang="cs-CZ" sz="2800" i="1" dirty="0" smtClean="0">
                    <a:latin typeface="Calibri" pitchFamily="34" charset="0"/>
                  </a:rPr>
                  <a:t>– c</a:t>
                </a:r>
                <a:r>
                  <a:rPr lang="cs-CZ" sz="2800" dirty="0" smtClean="0">
                    <a:latin typeface="Calibri" pitchFamily="34" charset="0"/>
                  </a:rPr>
                  <a:t>)</a:t>
                </a:r>
                <a:r>
                  <a:rPr lang="cs-CZ" sz="2800" i="1" dirty="0" smtClean="0">
                    <a:latin typeface="Calibri" pitchFamily="34" charset="0"/>
                  </a:rPr>
                  <a:t>   </a:t>
                </a:r>
                <a:endParaRPr lang="cs-CZ" sz="2800" i="1" dirty="0" smtClean="0">
                  <a:latin typeface="Calibri" pitchFamily="34" charset="0"/>
                </a:endParaRPr>
              </a:p>
              <a:p>
                <a:pPr lvl="1">
                  <a:buFont typeface="Arial" pitchFamily="34" charset="0"/>
                  <a:buChar char="•"/>
                </a:pPr>
                <a:r>
                  <a:rPr lang="cs-CZ" sz="24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stejné činitele můžeme vytknout před závorku, výsledek se nezmění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2800" dirty="0" smtClean="0">
                    <a:solidFill>
                      <a:srgbClr val="FF0000"/>
                    </a:solidFill>
                    <a:latin typeface="Calibri" pitchFamily="34" charset="0"/>
                  </a:rPr>
                  <a:t>5</a:t>
                </a:r>
                <a:r>
                  <a:rPr lang="cs-CZ" sz="2800" dirty="0" smtClean="0"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i="0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 smtClean="0">
                    <a:latin typeface="Calibri" pitchFamily="34" charset="0"/>
                  </a:rPr>
                  <a:t>13 </a:t>
                </a:r>
                <a:r>
                  <a:rPr lang="cs-CZ" sz="2800" dirty="0">
                    <a:latin typeface="Calibri" pitchFamily="34" charset="0"/>
                  </a:rPr>
                  <a:t>+ </a:t>
                </a:r>
                <a:r>
                  <a:rPr lang="cs-CZ" sz="2800" dirty="0" smtClean="0">
                    <a:solidFill>
                      <a:srgbClr val="FF0000"/>
                    </a:solidFill>
                    <a:latin typeface="Calibri" pitchFamily="34" charset="0"/>
                  </a:rPr>
                  <a:t>5</a:t>
                </a:r>
                <a:r>
                  <a:rPr lang="cs-CZ" sz="2800" dirty="0" smtClean="0"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i="0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 smtClean="0">
                    <a:latin typeface="Calibri" pitchFamily="34" charset="0"/>
                  </a:rPr>
                  <a:t>27 </a:t>
                </a:r>
                <a:r>
                  <a:rPr lang="cs-CZ" sz="2800" dirty="0">
                    <a:latin typeface="Calibri" pitchFamily="34" charset="0"/>
                  </a:rPr>
                  <a:t>= </a:t>
                </a:r>
                <a:r>
                  <a:rPr lang="cs-CZ" sz="2800" dirty="0" smtClean="0">
                    <a:solidFill>
                      <a:srgbClr val="FF0000"/>
                    </a:solidFill>
                    <a:latin typeface="Calibri" pitchFamily="34" charset="0"/>
                  </a:rPr>
                  <a:t>5</a:t>
                </a:r>
                <a:r>
                  <a:rPr lang="cs-CZ" sz="2800" dirty="0" smtClean="0"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i="0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 smtClean="0">
                    <a:latin typeface="Calibri" pitchFamily="34" charset="0"/>
                  </a:rPr>
                  <a:t>(13 </a:t>
                </a:r>
                <a:r>
                  <a:rPr lang="cs-CZ" sz="2800" dirty="0">
                    <a:latin typeface="Calibri" pitchFamily="34" charset="0"/>
                  </a:rPr>
                  <a:t>+ </a:t>
                </a:r>
                <a:r>
                  <a:rPr lang="cs-CZ" sz="2800" dirty="0" smtClean="0">
                    <a:latin typeface="Calibri" pitchFamily="34" charset="0"/>
                  </a:rPr>
                  <a:t>27) = </a:t>
                </a:r>
                <a:r>
                  <a:rPr lang="cs-CZ" sz="2800" dirty="0">
                    <a:solidFill>
                      <a:srgbClr val="FF0000"/>
                    </a:solidFill>
                    <a:latin typeface="Calibri" pitchFamily="34" charset="0"/>
                  </a:rPr>
                  <a:t>5</a:t>
                </a:r>
                <a:r>
                  <a:rPr lang="cs-CZ" sz="2800" dirty="0"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 smtClean="0">
                    <a:latin typeface="Calibri" pitchFamily="34" charset="0"/>
                  </a:rPr>
                  <a:t>40 = 200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cs-CZ" sz="2800" dirty="0" smtClean="0">
                    <a:solidFill>
                      <a:srgbClr val="FF0000"/>
                    </a:solidFill>
                    <a:latin typeface="Calibri" pitchFamily="34" charset="0"/>
                  </a:rPr>
                  <a:t>6</a:t>
                </a:r>
                <a:r>
                  <a:rPr lang="cs-CZ" sz="2800" dirty="0" smtClean="0"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 smtClean="0">
                    <a:latin typeface="Calibri" pitchFamily="34" charset="0"/>
                  </a:rPr>
                  <a:t>28 – </a:t>
                </a:r>
                <a:r>
                  <a:rPr lang="cs-CZ" sz="2800" dirty="0" smtClean="0">
                    <a:solidFill>
                      <a:srgbClr val="FF0000"/>
                    </a:solidFill>
                    <a:latin typeface="Calibri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cs-CZ" sz="2800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 smtClean="0">
                    <a:latin typeface="Calibri" pitchFamily="34" charset="0"/>
                  </a:rPr>
                  <a:t>23 </a:t>
                </a:r>
                <a:r>
                  <a:rPr lang="cs-CZ" sz="2800" dirty="0">
                    <a:latin typeface="Calibri" pitchFamily="34" charset="0"/>
                  </a:rPr>
                  <a:t>= </a:t>
                </a:r>
                <a:r>
                  <a:rPr lang="cs-CZ" sz="2800" dirty="0" smtClean="0">
                    <a:solidFill>
                      <a:srgbClr val="FF0000"/>
                    </a:solidFill>
                    <a:latin typeface="Calibri" pitchFamily="34" charset="0"/>
                  </a:rPr>
                  <a:t>6</a:t>
                </a:r>
                <a:r>
                  <a:rPr lang="cs-CZ" sz="2800" dirty="0" smtClean="0"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 smtClean="0">
                    <a:latin typeface="Calibri" pitchFamily="34" charset="0"/>
                  </a:rPr>
                  <a:t>(28 – 23) </a:t>
                </a:r>
                <a:r>
                  <a:rPr lang="cs-CZ" sz="2800" dirty="0">
                    <a:latin typeface="Calibri" pitchFamily="34" charset="0"/>
                  </a:rPr>
                  <a:t>= </a:t>
                </a:r>
                <a:r>
                  <a:rPr lang="cs-CZ" sz="2800" dirty="0" smtClean="0">
                    <a:solidFill>
                      <a:srgbClr val="FF0000"/>
                    </a:solidFill>
                    <a:latin typeface="Calibri" pitchFamily="34" charset="0"/>
                  </a:rPr>
                  <a:t>6</a:t>
                </a:r>
                <a:r>
                  <a:rPr lang="cs-CZ" sz="2800" dirty="0" smtClean="0"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dirty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sz="2800" dirty="0">
                    <a:latin typeface="Calibri" pitchFamily="34" charset="0"/>
                  </a:rPr>
                  <a:t> </a:t>
                </a:r>
                <a:r>
                  <a:rPr lang="cs-CZ" sz="2800" dirty="0" smtClean="0">
                    <a:latin typeface="Calibri" pitchFamily="34" charset="0"/>
                  </a:rPr>
                  <a:t>5 </a:t>
                </a:r>
                <a:r>
                  <a:rPr lang="cs-CZ" sz="2800" dirty="0">
                    <a:latin typeface="Calibri" pitchFamily="34" charset="0"/>
                  </a:rPr>
                  <a:t>= </a:t>
                </a:r>
                <a:r>
                  <a:rPr lang="cs-CZ" sz="2800" dirty="0" smtClean="0">
                    <a:latin typeface="Calibri" pitchFamily="34" charset="0"/>
                  </a:rPr>
                  <a:t>30</a:t>
                </a:r>
                <a:endParaRPr lang="cs-CZ" sz="2800" dirty="0">
                  <a:latin typeface="Calibri" pitchFamily="34" charset="0"/>
                </a:endParaRPr>
              </a:p>
              <a:p>
                <a:pPr>
                  <a:buFont typeface="Arial" pitchFamily="34" charset="0"/>
                  <a:buChar char="•"/>
                </a:pPr>
                <a:endParaRPr lang="cs-CZ" sz="2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endParaRPr>
              </a:p>
              <a:p>
                <a:pPr lvl="1">
                  <a:buFont typeface="Arial" pitchFamily="34" charset="0"/>
                  <a:buChar char="•"/>
                </a:pPr>
                <a:endParaRPr lang="cs-CZ" sz="2800" dirty="0" smtClean="0"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3" y="2426576"/>
                <a:ext cx="8784976" cy="3738728"/>
              </a:xfrm>
              <a:blipFill rotWithShape="1">
                <a:blip r:embed="rId2"/>
                <a:stretch>
                  <a:fillRect l="-1179" t="-14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pro </a:t>
            </a:r>
            <a:r>
              <a:rPr lang="cs-CZ" dirty="0" smtClean="0"/>
              <a:t>násobení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38913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8784976" cy="2154552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Při složitějších výpočtech má přednost:</a:t>
            </a:r>
            <a:endParaRPr lang="cs-CZ" i="1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</a:endParaRPr>
          </a:p>
          <a:p>
            <a:pPr marL="816293" lvl="1" indent="-514350"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</a:rPr>
              <a:t>závorky</a:t>
            </a:r>
          </a:p>
          <a:p>
            <a:pPr marL="816293" lvl="1" indent="-514350"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</a:rPr>
              <a:t>násobení a dělení (postupujeme zleva doprava)</a:t>
            </a:r>
          </a:p>
          <a:p>
            <a:pPr marL="816293" lvl="1" indent="-514350"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</a:rPr>
              <a:t>sčítání a odčítání (postupujeme </a:t>
            </a:r>
            <a:r>
              <a:rPr lang="cs-CZ" sz="2600" dirty="0">
                <a:latin typeface="Calibri" pitchFamily="34" charset="0"/>
              </a:rPr>
              <a:t>zleva doprava</a:t>
            </a:r>
            <a:r>
              <a:rPr lang="cs-CZ" sz="2600" dirty="0" smtClean="0">
                <a:latin typeface="Calibri" pitchFamily="34" charset="0"/>
              </a:rPr>
              <a:t>)</a:t>
            </a:r>
            <a:endParaRPr lang="cs-CZ" sz="2600" dirty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Pořadí početních operací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Obdélník 5"/>
              <p:cNvSpPr/>
              <p:nvPr/>
            </p:nvSpPr>
            <p:spPr>
              <a:xfrm>
                <a:off x="179512" y="4592741"/>
                <a:ext cx="3576300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274320" lvl="0" indent="-274320">
                  <a:spcBef>
                    <a:spcPct val="20000"/>
                  </a:spcBef>
                  <a:buClr>
                    <a:srgbClr val="31B6FD"/>
                  </a:buClr>
                  <a:buSzPct val="100000"/>
                  <a:buFont typeface="Arial" pitchFamily="34" charset="0"/>
                  <a:buChar char="•"/>
                </a:pPr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cs-CZ" sz="2600" dirty="0">
                        <a:solidFill>
                          <a:srgbClr val="073E87"/>
                        </a:solidFill>
                        <a:latin typeface="Cambria Math"/>
                      </a:rPr>
                      <m:t>∙</m:t>
                    </m:r>
                  </m:oMath>
                </a14:m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 </a:t>
                </a:r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4 </a:t>
                </a:r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+ 5 </a:t>
                </a:r>
                <a14:m>
                  <m:oMath xmlns:m="http://schemas.openxmlformats.org/officeDocument/2006/math">
                    <m:r>
                      <a:rPr lang="cs-CZ" sz="2600" dirty="0">
                        <a:solidFill>
                          <a:srgbClr val="073E87"/>
                        </a:solidFill>
                        <a:latin typeface="Cambria Math"/>
                      </a:rPr>
                      <m:t>∙</m:t>
                    </m:r>
                  </m:oMath>
                </a14:m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 7 – (12 + 8) = </a:t>
                </a:r>
                <a:endParaRPr lang="cs-CZ" sz="2600" dirty="0">
                  <a:solidFill>
                    <a:srgbClr val="073E87"/>
                  </a:solidFill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592741"/>
                <a:ext cx="3576300" cy="492443"/>
              </a:xfrm>
              <a:prstGeom prst="rect">
                <a:avLst/>
              </a:prstGeom>
              <a:blipFill rotWithShape="1">
                <a:blip r:embed="rId2"/>
                <a:stretch>
                  <a:fillRect l="-2555" t="-9877" r="-2044" b="-30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/>
          <p:nvPr/>
        </p:nvCxnSpPr>
        <p:spPr>
          <a:xfrm>
            <a:off x="2348137" y="5085184"/>
            <a:ext cx="92771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Obdélník 9"/>
              <p:cNvSpPr/>
              <p:nvPr/>
            </p:nvSpPr>
            <p:spPr>
              <a:xfrm>
                <a:off x="3635896" y="4592741"/>
                <a:ext cx="2712602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20000"/>
                  </a:spcBef>
                  <a:buClr>
                    <a:srgbClr val="31B6FD"/>
                  </a:buClr>
                  <a:buSzPct val="100000"/>
                </a:pPr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cs-CZ" sz="2600" dirty="0">
                        <a:solidFill>
                          <a:srgbClr val="073E87"/>
                        </a:solidFill>
                        <a:latin typeface="Cambria Math"/>
                      </a:rPr>
                      <m:t>∙</m:t>
                    </m:r>
                  </m:oMath>
                </a14:m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 </a:t>
                </a:r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4 </a:t>
                </a:r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+ 5 </a:t>
                </a:r>
                <a14:m>
                  <m:oMath xmlns:m="http://schemas.openxmlformats.org/officeDocument/2006/math">
                    <m:r>
                      <a:rPr lang="cs-CZ" sz="2600" dirty="0">
                        <a:solidFill>
                          <a:srgbClr val="073E87"/>
                        </a:solidFill>
                        <a:latin typeface="Cambria Math"/>
                      </a:rPr>
                      <m:t>∙</m:t>
                    </m:r>
                  </m:oMath>
                </a14:m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 7 – </a:t>
                </a:r>
                <a:r>
                  <a:rPr lang="cs-CZ" sz="2600" dirty="0" smtClean="0">
                    <a:solidFill>
                      <a:srgbClr val="073E87"/>
                    </a:solidFill>
                    <a:latin typeface="Calibri" pitchFamily="34" charset="0"/>
                  </a:rPr>
                  <a:t>20 </a:t>
                </a:r>
                <a:r>
                  <a:rPr lang="cs-CZ" sz="2600" dirty="0">
                    <a:solidFill>
                      <a:srgbClr val="073E87"/>
                    </a:solidFill>
                    <a:latin typeface="Calibri" pitchFamily="34" charset="0"/>
                  </a:rPr>
                  <a:t>= </a:t>
                </a:r>
                <a:endParaRPr lang="cs-CZ" sz="2600" dirty="0">
                  <a:solidFill>
                    <a:srgbClr val="073E87"/>
                  </a:solidFill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6" y="4592741"/>
                <a:ext cx="2712602" cy="492443"/>
              </a:xfrm>
              <a:prstGeom prst="rect">
                <a:avLst/>
              </a:prstGeom>
              <a:blipFill rotWithShape="1">
                <a:blip r:embed="rId3"/>
                <a:stretch>
                  <a:fillRect l="-3820" t="-9877" b="-30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3788297" y="5085184"/>
            <a:ext cx="46385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684205" y="5085184"/>
            <a:ext cx="46385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6084168" y="4581128"/>
            <a:ext cx="214674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cs-CZ" sz="2600" dirty="0" smtClean="0">
                <a:solidFill>
                  <a:srgbClr val="073E87"/>
                </a:solidFill>
                <a:latin typeface="Calibri" pitchFamily="34" charset="0"/>
              </a:rPr>
              <a:t>20 </a:t>
            </a:r>
            <a:r>
              <a:rPr lang="cs-CZ" sz="2600" dirty="0">
                <a:solidFill>
                  <a:srgbClr val="073E87"/>
                </a:solidFill>
                <a:latin typeface="Calibri" pitchFamily="34" charset="0"/>
              </a:rPr>
              <a:t>+ </a:t>
            </a:r>
            <a:r>
              <a:rPr lang="cs-CZ" sz="2600" dirty="0" smtClean="0">
                <a:solidFill>
                  <a:srgbClr val="073E87"/>
                </a:solidFill>
                <a:latin typeface="Calibri" pitchFamily="34" charset="0"/>
              </a:rPr>
              <a:t>35 – 20 </a:t>
            </a:r>
            <a:r>
              <a:rPr lang="cs-CZ" sz="2600" dirty="0">
                <a:solidFill>
                  <a:srgbClr val="073E87"/>
                </a:solidFill>
                <a:latin typeface="Calibri" pitchFamily="34" charset="0"/>
              </a:rPr>
              <a:t>= </a:t>
            </a:r>
            <a:endParaRPr lang="cs-CZ" sz="2600" dirty="0">
              <a:solidFill>
                <a:srgbClr val="073E87"/>
              </a:solidFill>
              <a:latin typeface="Calibri" pitchFamily="34" charset="0"/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6228184" y="5085184"/>
            <a:ext cx="1584176" cy="0"/>
          </a:xfrm>
          <a:prstGeom prst="line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8041882" y="4581128"/>
            <a:ext cx="59663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cs-CZ" sz="2600" dirty="0" smtClean="0">
                <a:solidFill>
                  <a:srgbClr val="073E87"/>
                </a:solidFill>
                <a:latin typeface="Calibri" pitchFamily="34" charset="0"/>
              </a:rPr>
              <a:t>35 </a:t>
            </a:r>
            <a:endParaRPr lang="cs-CZ" sz="2600" dirty="0">
              <a:solidFill>
                <a:srgbClr val="073E87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18170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6" grpId="0"/>
      <p:bldP spid="10" grpId="0"/>
      <p:bldP spid="15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8784976" cy="3931382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Jakým způsobem </a:t>
            </a:r>
            <a:r>
              <a:rPr lang="cs-CZ" sz="2800" dirty="0" smtClean="0">
                <a:latin typeface="Calibri" pitchFamily="34" charset="0"/>
              </a:rPr>
              <a:t>násobíme přirozená </a:t>
            </a:r>
            <a:r>
              <a:rPr lang="cs-CZ" sz="2800" dirty="0" smtClean="0">
                <a:latin typeface="Calibri" pitchFamily="34" charset="0"/>
              </a:rPr>
              <a:t>čísla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Co říká </a:t>
            </a:r>
            <a:r>
              <a:rPr lang="cs-CZ" sz="2800" dirty="0" smtClean="0">
                <a:latin typeface="Calibri" pitchFamily="34" charset="0"/>
              </a:rPr>
              <a:t>komutativní, asociativní a distributivní zákon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V jakém pořadí provádíme početní operace</a:t>
            </a:r>
            <a:endParaRPr lang="cs-CZ" sz="2800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jsme se dozvěděli?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8784976" cy="402676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Následující test se skládá z 10 uzavřených otázek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Každá otázka nabízí 3 možné odpovědi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Právě jedna odpověď je správná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Jestli jste odpověděli správně se dozvíte po kliknutí na odpověď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Hodně štěstí … </a:t>
            </a: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139133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cs-CZ" sz="3200" dirty="0" smtClean="0">
                <a:latin typeface="Calibri" pitchFamily="34" charset="0"/>
              </a:rPr>
              <a:t>   15 . 20 =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76198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5349064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35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95536" y="3969059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30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95536" y="5301207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300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5226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2"/>
            </a:pPr>
            <a:r>
              <a:rPr lang="cs-CZ" sz="3200" dirty="0" smtClean="0">
                <a:latin typeface="Calibri" pitchFamily="34" charset="0"/>
              </a:rPr>
              <a:t>   233 . 70 =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4052920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16 210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95536" y="5370928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16 410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95536" y="4005063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16 310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04958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3"/>
            </a:pPr>
            <a:r>
              <a:rPr lang="cs-CZ" sz="3200" dirty="0" smtClean="0">
                <a:latin typeface="Calibri" pitchFamily="34" charset="0"/>
              </a:rPr>
              <a:t>   59 712 . 41 =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76198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5349064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  <a:latin typeface="Calibri" pitchFamily="34" charset="0"/>
              </a:rPr>
              <a:t>2 448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912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95536" y="3969059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  <a:latin typeface="Calibri" pitchFamily="34" charset="0"/>
              </a:rPr>
              <a:t>2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459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</a:rPr>
              <a:t>192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95536" y="5301207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2 448 192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6185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4"/>
            </a:pPr>
            <a:r>
              <a:rPr lang="cs-CZ" sz="3200" dirty="0" smtClean="0">
                <a:latin typeface="Calibri" pitchFamily="34" charset="0"/>
              </a:rPr>
              <a:t>   43 . 5 . 4 =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33056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2684769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3966635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680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95536" y="5370928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820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95536" y="2636912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860</a:t>
            </a:r>
            <a:endParaRPr lang="cs-CZ" sz="28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18876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5"/>
            </a:pPr>
            <a:r>
              <a:rPr lang="cs-CZ" sz="3200" dirty="0" smtClean="0">
                <a:latin typeface="Calibri" pitchFamily="34" charset="0"/>
              </a:rPr>
              <a:t>   19 . 2 . 5 . 4 =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4052920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860</a:t>
            </a:r>
            <a:endParaRPr lang="cs-CZ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Zaoblený obdélník 7"/>
              <p:cNvSpPr/>
              <p:nvPr/>
            </p:nvSpPr>
            <p:spPr>
              <a:xfrm>
                <a:off x="395536" y="5370928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660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8" name="Zaoblený 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370928"/>
                <a:ext cx="6840760" cy="1080120"/>
              </a:xfrm>
              <a:prstGeom prst="round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Zaoblený obdélník 8"/>
          <p:cNvSpPr/>
          <p:nvPr/>
        </p:nvSpPr>
        <p:spPr>
          <a:xfrm>
            <a:off x="395536" y="4005063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760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267995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6"/>
            </a:pPr>
            <a:r>
              <a:rPr lang="cs-CZ" sz="3200" dirty="0" smtClean="0">
                <a:latin typeface="Calibri" pitchFamily="34" charset="0"/>
              </a:rPr>
              <a:t>   2 . 27 + 2 . 13 = 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33056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2684769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Zaoblený obdélník 6"/>
              <p:cNvSpPr/>
              <p:nvPr/>
            </p:nvSpPr>
            <p:spPr>
              <a:xfrm>
                <a:off x="395536" y="3966635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728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7" name="Zaoblený 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966635"/>
                <a:ext cx="6840760" cy="1080120"/>
              </a:xfrm>
              <a:prstGeom prst="round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Zaoblený obdélník 7"/>
              <p:cNvSpPr/>
              <p:nvPr/>
            </p:nvSpPr>
            <p:spPr>
              <a:xfrm>
                <a:off x="395536" y="5370928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60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8" name="Zaoblený 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370928"/>
                <a:ext cx="6840760" cy="1080120"/>
              </a:xfrm>
              <a:prstGeom prst="round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Zaoblený obdélník 8"/>
              <p:cNvSpPr/>
              <p:nvPr/>
            </p:nvSpPr>
            <p:spPr>
              <a:xfrm>
                <a:off x="395536" y="2636912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80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9" name="Zaoblený 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36912"/>
                <a:ext cx="6840760" cy="1080120"/>
              </a:xfrm>
              <a:prstGeom prst="round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4762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7"/>
            </a:pPr>
            <a:r>
              <a:rPr lang="cs-CZ" sz="3200" dirty="0" smtClean="0">
                <a:latin typeface="Calibri" pitchFamily="34" charset="0"/>
              </a:rPr>
              <a:t>   9 . 17 – 9 . 15 =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4052920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Zaoblený obdélník 6"/>
              <p:cNvSpPr/>
              <p:nvPr/>
            </p:nvSpPr>
            <p:spPr>
              <a:xfrm>
                <a:off x="395536" y="2636911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2 160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7" name="Zaoblený 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36911"/>
                <a:ext cx="6840760" cy="1080120"/>
              </a:xfrm>
              <a:prstGeom prst="round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Zaoblený obdélník 7"/>
              <p:cNvSpPr/>
              <p:nvPr/>
            </p:nvSpPr>
            <p:spPr>
              <a:xfrm>
                <a:off x="395536" y="5370928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9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8" name="Zaoblený 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370928"/>
                <a:ext cx="6840760" cy="1080120"/>
              </a:xfrm>
              <a:prstGeom prst="round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Zaoblený obdélník 8"/>
              <p:cNvSpPr/>
              <p:nvPr/>
            </p:nvSpPr>
            <p:spPr>
              <a:xfrm>
                <a:off x="395536" y="4005063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18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latin typeface="Calibri" pitchFamily="34" charset="0"/>
                </a:endParaRPr>
              </a:p>
            </p:txBody>
          </p:sp>
        </mc:Choice>
        <mc:Fallback>
          <p:sp>
            <p:nvSpPr>
              <p:cNvPr id="9" name="Zaoblený 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4005063"/>
                <a:ext cx="6840760" cy="1080120"/>
              </a:xfrm>
              <a:prstGeom prst="round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59981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8"/>
            </a:pPr>
            <a:r>
              <a:rPr lang="cs-CZ" sz="3200" dirty="0" smtClean="0">
                <a:latin typeface="Calibri" pitchFamily="34" charset="0"/>
              </a:rPr>
              <a:t>   5 . 4 – 2 . 3 + 6 . 2 =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76198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5349064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Zaoblený obdélník 6"/>
              <p:cNvSpPr/>
              <p:nvPr/>
            </p:nvSpPr>
            <p:spPr>
              <a:xfrm>
                <a:off x="395536" y="2636911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24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7" name="Zaoblený 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36911"/>
                <a:ext cx="6840760" cy="1080120"/>
              </a:xfrm>
              <a:prstGeom prst="round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Zaoblený obdélník 7"/>
              <p:cNvSpPr/>
              <p:nvPr/>
            </p:nvSpPr>
            <p:spPr>
              <a:xfrm>
                <a:off x="395536" y="3969059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25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8" name="Zaoblený 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969059"/>
                <a:ext cx="6840760" cy="1080120"/>
              </a:xfrm>
              <a:prstGeom prst="round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Zaoblený obdélník 8"/>
              <p:cNvSpPr/>
              <p:nvPr/>
            </p:nvSpPr>
            <p:spPr>
              <a:xfrm>
                <a:off x="395536" y="5301207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26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9" name="Zaoblený 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301207"/>
                <a:ext cx="6840760" cy="1080120"/>
              </a:xfrm>
              <a:prstGeom prst="round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56424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9"/>
            </a:pPr>
            <a:r>
              <a:rPr lang="cs-CZ" sz="3200" dirty="0" smtClean="0">
                <a:latin typeface="Calibri" pitchFamily="34" charset="0"/>
              </a:rPr>
              <a:t>   4 . (13 – 6) + 17 </a:t>
            </a:r>
            <a:r>
              <a:rPr lang="cs-CZ" sz="3200" dirty="0">
                <a:latin typeface="Calibri" pitchFamily="34" charset="0"/>
              </a:rPr>
              <a:t>=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76198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5349064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Zaoblený obdélník 6"/>
              <p:cNvSpPr/>
              <p:nvPr/>
            </p:nvSpPr>
            <p:spPr>
              <a:xfrm>
                <a:off x="395536" y="2636911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43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7" name="Zaoblený 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36911"/>
                <a:ext cx="6840760" cy="1080120"/>
              </a:xfrm>
              <a:prstGeom prst="round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Zaoblený obdélník 7"/>
              <p:cNvSpPr/>
              <p:nvPr/>
            </p:nvSpPr>
            <p:spPr>
              <a:xfrm>
                <a:off x="395536" y="3969059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44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8" name="Zaoblený 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969059"/>
                <a:ext cx="6840760" cy="1080120"/>
              </a:xfrm>
              <a:prstGeom prst="round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Zaoblený obdélník 8"/>
              <p:cNvSpPr/>
              <p:nvPr/>
            </p:nvSpPr>
            <p:spPr>
              <a:xfrm>
                <a:off x="395536" y="5301207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45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9" name="Zaoblený 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301207"/>
                <a:ext cx="6840760" cy="1080120"/>
              </a:xfrm>
              <a:prstGeom prst="round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7396359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20</a:t>
            </a:fld>
            <a:endParaRPr lang="cs-CZ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33056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2684769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10"/>
            </a:pPr>
            <a:r>
              <a:rPr lang="cs-CZ" sz="3200" dirty="0" smtClean="0">
                <a:latin typeface="Calibri" pitchFamily="34" charset="0"/>
              </a:rPr>
              <a:t>   (12 – 4) . 5 – 6 . 3 =</a:t>
            </a:r>
            <a:endParaRPr lang="cs-CZ" sz="3200" dirty="0"/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Zaoblený obdélník 6"/>
              <p:cNvSpPr/>
              <p:nvPr/>
            </p:nvSpPr>
            <p:spPr>
              <a:xfrm>
                <a:off x="395536" y="3966635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23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7" name="Zaoblený 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966635"/>
                <a:ext cx="6840760" cy="1080120"/>
              </a:xfrm>
              <a:prstGeom prst="round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Zaoblený obdélník 7"/>
              <p:cNvSpPr/>
              <p:nvPr/>
            </p:nvSpPr>
            <p:spPr>
              <a:xfrm>
                <a:off x="395536" y="5370928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24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8" name="Zaoblený 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370928"/>
                <a:ext cx="6840760" cy="1080120"/>
              </a:xfrm>
              <a:prstGeom prst="round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Zaoblený obdélník 8"/>
              <p:cNvSpPr/>
              <p:nvPr/>
            </p:nvSpPr>
            <p:spPr>
              <a:xfrm>
                <a:off x="395536" y="2636912"/>
                <a:ext cx="6840760" cy="1080120"/>
              </a:xfrm>
              <a:prstGeom prst="round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2800" b="0" i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m:t>22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9" name="Zaoblený 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36912"/>
                <a:ext cx="6840760" cy="1080120"/>
              </a:xfrm>
              <a:prstGeom prst="round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999246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i="1" u="sng" dirty="0" smtClean="0"/>
              <a:t>Použitá literatura: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ODVÁRKO, Oldřich; KADLEČEK, Jiří. </a:t>
            </a:r>
            <a:r>
              <a:rPr lang="cs-CZ" i="1" dirty="0"/>
              <a:t>Matematika pro 6. ročník základní školy, 1. díl</a:t>
            </a:r>
            <a:r>
              <a:rPr lang="cs-CZ" dirty="0"/>
              <a:t>. Praha: Prometheus, 2007, ISBN </a:t>
            </a:r>
            <a:r>
              <a:rPr lang="cs-CZ" dirty="0" smtClean="0"/>
              <a:t>978-80-7196-142-0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ODVÁRKO, Oldřich; KADLEČEK, Jiří. </a:t>
            </a:r>
            <a:r>
              <a:rPr lang="cs-CZ" i="1" dirty="0"/>
              <a:t>Pracovní sešit z matematiky - Soubor úloh pro 6. ročník základní školy</a:t>
            </a:r>
            <a:r>
              <a:rPr lang="cs-CZ" dirty="0"/>
              <a:t>. Praha: Prometheus, 2007, ISBN 978-80-7196-288-5</a:t>
            </a:r>
            <a:r>
              <a:rPr lang="cs-CZ" dirty="0" smtClean="0"/>
              <a:t>.</a:t>
            </a:r>
            <a:endParaRPr lang="cs-CZ" dirty="0"/>
          </a:p>
          <a:p>
            <a:pPr lvl="0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cs-CZ" i="1" u="sng" dirty="0" smtClean="0">
                <a:solidFill>
                  <a:srgbClr val="073E87"/>
                </a:solidFill>
              </a:rPr>
              <a:t>Jiné </a:t>
            </a:r>
            <a:r>
              <a:rPr lang="cs-CZ" i="1" u="sng" dirty="0">
                <a:solidFill>
                  <a:srgbClr val="073E87"/>
                </a:solidFill>
              </a:rPr>
              <a:t>zdroje: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800" dirty="0"/>
              <a:t>Zdroj obrázků</a:t>
            </a:r>
            <a:r>
              <a:rPr lang="cs-CZ" sz="1800" dirty="0" smtClean="0"/>
              <a:t>:  </a:t>
            </a:r>
            <a:r>
              <a:rPr lang="cs-CZ" sz="1800" dirty="0"/>
              <a:t>www.office.microsoft.com</a:t>
            </a:r>
            <a:endParaRPr lang="cs-CZ" sz="1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1227</TotalTime>
  <Words>801</Words>
  <Application>Microsoft Office PowerPoint</Application>
  <PresentationFormat>Předvádění na obrazovce (4:3)</PresentationFormat>
  <Paragraphs>143</Paragraphs>
  <Slides>21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Vlnění</vt:lpstr>
      <vt:lpstr>Základní škola a Mateřská škola Bílá Třemešná, okres Trutnov</vt:lpstr>
      <vt:lpstr>Anotace</vt:lpstr>
      <vt:lpstr> Násobení přirozených čísel</vt:lpstr>
      <vt:lpstr>Jak násobíme přirozená čísla?</vt:lpstr>
      <vt:lpstr>Písemné násobení</vt:lpstr>
      <vt:lpstr>Pravidla pro násobení</vt:lpstr>
      <vt:lpstr>Pravidla pro násobení</vt:lpstr>
      <vt:lpstr>Pořadí početních operací</vt:lpstr>
      <vt:lpstr>Co jsme se dozvěděli?</vt:lpstr>
      <vt:lpstr>Závěrečné opakování</vt:lpstr>
      <vt:lpstr>   15 . 20 =</vt:lpstr>
      <vt:lpstr>   233 . 70 =</vt:lpstr>
      <vt:lpstr>   59 712 . 41 =</vt:lpstr>
      <vt:lpstr>   43 . 5 . 4 =</vt:lpstr>
      <vt:lpstr>   19 . 2 . 5 . 4 =</vt:lpstr>
      <vt:lpstr>   2 . 27 + 2 . 13 = </vt:lpstr>
      <vt:lpstr>   9 . 17 – 9 . 15 =</vt:lpstr>
      <vt:lpstr>   5 . 4 – 2 . 3 + 6 . 2 =</vt:lpstr>
      <vt:lpstr>   4 . (13 – 6) + 17 =</vt:lpstr>
      <vt:lpstr>   (12 – 4) . 5 – 6 . 3 =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Petr Tomek</cp:lastModifiedBy>
  <cp:revision>161</cp:revision>
  <dcterms:created xsi:type="dcterms:W3CDTF">2013-05-10T12:01:16Z</dcterms:created>
  <dcterms:modified xsi:type="dcterms:W3CDTF">2013-10-02T18:27:00Z</dcterms:modified>
</cp:coreProperties>
</file>