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4"/>
  </p:notesMasterIdLst>
  <p:sldIdLst>
    <p:sldId id="262" r:id="rId2"/>
    <p:sldId id="263" r:id="rId3"/>
    <p:sldId id="273" r:id="rId4"/>
    <p:sldId id="256" r:id="rId5"/>
    <p:sldId id="269" r:id="rId6"/>
    <p:sldId id="265" r:id="rId7"/>
    <p:sldId id="257" r:id="rId8"/>
    <p:sldId id="274" r:id="rId9"/>
    <p:sldId id="258" r:id="rId10"/>
    <p:sldId id="268" r:id="rId11"/>
    <p:sldId id="270" r:id="rId12"/>
    <p:sldId id="264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EF31B4-827A-4600-8080-86AB21E87CCE}" type="datetimeFigureOut">
              <a:rPr lang="cs-CZ" smtClean="0"/>
              <a:t>2.10.2013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8EACFB-D066-4325-B7E0-D4D369495E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91106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C0BEBB90-51DC-42B9-9FE9-F79A994795BC}" type="datetimeFigureOut">
              <a:rPr lang="cs-CZ" smtClean="0"/>
              <a:t>2.10.2013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8395EC49-2B95-475D-AA7E-D15C8CC3908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C0BEBB90-51DC-42B9-9FE9-F79A994795BC}" type="datetimeFigureOut">
              <a:rPr lang="cs-CZ" smtClean="0"/>
              <a:t>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5EC49-2B95-475D-AA7E-D15C8CC3908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C0BEBB90-51DC-42B9-9FE9-F79A994795BC}" type="datetimeFigureOut">
              <a:rPr lang="cs-CZ" smtClean="0"/>
              <a:t>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8395EC49-2B95-475D-AA7E-D15C8CC3908D}" type="slidenum">
              <a:rPr lang="cs-CZ" smtClean="0"/>
              <a:t>‹#›</a:t>
            </a:fld>
            <a:endParaRPr lang="cs-CZ"/>
          </a:p>
        </p:txBody>
      </p:sp>
      <p:cxnSp>
        <p:nvCxnSpPr>
          <p:cNvPr id="11" name="Přímá spojnice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C0BEBB90-51DC-42B9-9FE9-F79A994795BC}" type="datetimeFigureOut">
              <a:rPr lang="cs-CZ" smtClean="0"/>
              <a:t>2.10.2013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8395EC49-2B95-475D-AA7E-D15C8CC3908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C0BEBB90-51DC-42B9-9FE9-F79A994795BC}" type="datetimeFigureOut">
              <a:rPr lang="cs-CZ" smtClean="0"/>
              <a:t>2.10.2013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8395EC49-2B95-475D-AA7E-D15C8CC3908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EBB90-51DC-42B9-9FE9-F79A994795BC}" type="datetimeFigureOut">
              <a:rPr lang="cs-CZ" smtClean="0"/>
              <a:t>2.10.2013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5EC49-2B95-475D-AA7E-D15C8CC3908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C0BEBB90-51DC-42B9-9FE9-F79A994795BC}" type="datetimeFigureOut">
              <a:rPr lang="cs-CZ" smtClean="0"/>
              <a:t>2.10.2013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8395EC49-2B95-475D-AA7E-D15C8CC3908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C0BEBB90-51DC-42B9-9FE9-F79A994795BC}" type="datetimeFigureOut">
              <a:rPr lang="cs-CZ" smtClean="0"/>
              <a:t>2.10.2013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8395EC49-2B95-475D-AA7E-D15C8CC3908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C0BEBB90-51DC-42B9-9FE9-F79A994795BC}" type="datetimeFigureOut">
              <a:rPr lang="cs-CZ" smtClean="0"/>
              <a:t>2.10.2013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8395EC49-2B95-475D-AA7E-D15C8CC3908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EBB90-51DC-42B9-9FE9-F79A994795BC}" type="datetimeFigureOut">
              <a:rPr lang="cs-CZ" smtClean="0"/>
              <a:t>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5EC49-2B95-475D-AA7E-D15C8CC3908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EBB90-51DC-42B9-9FE9-F79A994795BC}" type="datetimeFigureOut">
              <a:rPr lang="cs-CZ" smtClean="0"/>
              <a:t>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5EC49-2B95-475D-AA7E-D15C8CC3908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nice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C0BEBB90-51DC-42B9-9FE9-F79A994795BC}" type="datetimeFigureOut">
              <a:rPr lang="cs-CZ" smtClean="0"/>
              <a:t>2.10.2013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8395EC49-2B95-475D-AA7E-D15C8CC3908D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perfidnidivadlo.cz/index.php/repertoar/6-pribehy-z-dekameronu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1412776"/>
            <a:ext cx="8640960" cy="5170646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cs-CZ" b="1" dirty="0">
                <a:solidFill>
                  <a:schemeClr val="accent4">
                    <a:lumMod val="75000"/>
                  </a:schemeClr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>
                <a:solidFill>
                  <a:schemeClr val="accent4">
                    <a:lumMod val="75000"/>
                  </a:schemeClr>
                </a:solidFill>
              </a:rPr>
              <a:t>ZEYEROVA 3354, 767 01 KROMĚŘÍŽ</a:t>
            </a:r>
          </a:p>
          <a:p>
            <a:pPr algn="ctr"/>
            <a:endParaRPr lang="cs-CZ" b="1" dirty="0"/>
          </a:p>
          <a:p>
            <a:pPr algn="ctr"/>
            <a:r>
              <a:rPr lang="cs-CZ" b="1" dirty="0">
                <a:solidFill>
                  <a:srgbClr val="0070C0"/>
                </a:solidFill>
              </a:rPr>
              <a:t>projekt v rámci vzdělávacího programu</a:t>
            </a:r>
          </a:p>
          <a:p>
            <a:pPr algn="ctr"/>
            <a:r>
              <a:rPr lang="cs-CZ" b="1" dirty="0">
                <a:solidFill>
                  <a:srgbClr val="0070C0"/>
                </a:solidFill>
              </a:rPr>
              <a:t>VZDĚLÁNÍ PRO KONKURENCESCHOPNOST</a:t>
            </a:r>
          </a:p>
          <a:p>
            <a:pPr algn="ctr"/>
            <a:endParaRPr lang="cs-CZ" b="1" dirty="0">
              <a:solidFill>
                <a:srgbClr val="0070C0"/>
              </a:solidFill>
            </a:endParaRPr>
          </a:p>
          <a:p>
            <a:pPr algn="ctr"/>
            <a:r>
              <a:rPr lang="cs-CZ" b="1" dirty="0">
                <a:solidFill>
                  <a:srgbClr val="0070C0"/>
                </a:solidFill>
              </a:rPr>
              <a:t>ŠABLONA ČÍSLO: III/2</a:t>
            </a:r>
          </a:p>
          <a:p>
            <a:pPr algn="ctr"/>
            <a:r>
              <a:rPr lang="cs-CZ" b="1" dirty="0">
                <a:solidFill>
                  <a:srgbClr val="0070C0"/>
                </a:solidFill>
              </a:rPr>
              <a:t>NÁZEV:  INOVACE A ZKVALITNĚNÍ VÝUKY PROSTŘEDNICTVÍM ICT</a:t>
            </a:r>
          </a:p>
          <a:p>
            <a:endParaRPr lang="cs-CZ" dirty="0">
              <a:solidFill>
                <a:srgbClr val="0070C0"/>
              </a:solidFill>
            </a:endParaRPr>
          </a:p>
          <a:p>
            <a:endParaRPr lang="cs-CZ" dirty="0">
              <a:solidFill>
                <a:srgbClr val="0070C0"/>
              </a:solidFill>
            </a:endParaRPr>
          </a:p>
          <a:p>
            <a:r>
              <a:rPr lang="cs-CZ" sz="2000" b="1" dirty="0">
                <a:solidFill>
                  <a:srgbClr val="0070C0"/>
                </a:solidFill>
              </a:rPr>
              <a:t>PŘEDMĚT: JAZYK ČESKÝ</a:t>
            </a:r>
          </a:p>
          <a:p>
            <a:r>
              <a:rPr lang="cs-CZ" sz="2000" b="1" dirty="0">
                <a:solidFill>
                  <a:srgbClr val="0070C0"/>
                </a:solidFill>
              </a:rPr>
              <a:t>ROČNÍK: IX.</a:t>
            </a:r>
          </a:p>
          <a:p>
            <a:r>
              <a:rPr lang="cs-CZ" sz="2000" b="1" dirty="0">
                <a:solidFill>
                  <a:srgbClr val="0070C0"/>
                </a:solidFill>
              </a:rPr>
              <a:t>TÉMA: </a:t>
            </a:r>
            <a:r>
              <a:rPr lang="cs-CZ" sz="2000" b="1" dirty="0" smtClean="0">
                <a:solidFill>
                  <a:srgbClr val="0070C0"/>
                </a:solidFill>
              </a:rPr>
              <a:t>GIOVANNI BOCCACCIO</a:t>
            </a:r>
          </a:p>
          <a:p>
            <a:r>
              <a:rPr lang="cs-CZ" sz="2000" b="1" dirty="0" smtClean="0">
                <a:solidFill>
                  <a:srgbClr val="0070C0"/>
                </a:solidFill>
              </a:rPr>
              <a:t>AUTOR</a:t>
            </a:r>
            <a:r>
              <a:rPr lang="cs-CZ" sz="2000" b="1" dirty="0">
                <a:solidFill>
                  <a:srgbClr val="0070C0"/>
                </a:solidFill>
              </a:rPr>
              <a:t>: MGR. HANA GINTEROVÁ</a:t>
            </a:r>
          </a:p>
          <a:p>
            <a:r>
              <a:rPr lang="cs-CZ" sz="2000" b="1" dirty="0">
                <a:solidFill>
                  <a:srgbClr val="0070C0"/>
                </a:solidFill>
              </a:rPr>
              <a:t>DATUM VYTVOŘENÍ: </a:t>
            </a:r>
            <a:r>
              <a:rPr lang="cs-CZ" sz="2000" b="1" dirty="0" smtClean="0">
                <a:solidFill>
                  <a:srgbClr val="0070C0"/>
                </a:solidFill>
              </a:rPr>
              <a:t>24. </a:t>
            </a:r>
            <a:r>
              <a:rPr lang="cs-CZ" sz="2000" b="1" dirty="0">
                <a:solidFill>
                  <a:srgbClr val="0070C0"/>
                </a:solidFill>
              </a:rPr>
              <a:t>10. 2011</a:t>
            </a:r>
          </a:p>
          <a:p>
            <a:endParaRPr lang="cs-CZ" dirty="0"/>
          </a:p>
          <a:p>
            <a:pPr algn="ctr"/>
            <a:r>
              <a:rPr lang="cs-CZ" dirty="0"/>
              <a:t> </a:t>
            </a:r>
            <a:r>
              <a:rPr lang="cs-CZ" sz="3200" b="1" dirty="0" smtClean="0">
                <a:solidFill>
                  <a:srgbClr val="C00000"/>
                </a:solidFill>
              </a:rPr>
              <a:t>VY_32_INOVACE_27_HG</a:t>
            </a:r>
            <a:endParaRPr lang="cs-CZ" sz="3200" b="1" dirty="0">
              <a:solidFill>
                <a:srgbClr val="C00000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050" y="3573016"/>
            <a:ext cx="1691010" cy="2077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0385" y="249536"/>
            <a:ext cx="4546303" cy="1019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8838176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857250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sz="5400" b="1" dirty="0" smtClean="0">
                <a:solidFill>
                  <a:srgbClr val="0070C0"/>
                </a:solidFill>
              </a:rPr>
              <a:t>ANOTACE</a:t>
            </a:r>
            <a:endParaRPr lang="cs-CZ" sz="5400" b="1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268760"/>
            <a:ext cx="8712968" cy="5400600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>
              <a:buClr>
                <a:srgbClr val="0000FF"/>
              </a:buClr>
            </a:pPr>
            <a:r>
              <a:rPr lang="cs-CZ" sz="2000" dirty="0" smtClean="0">
                <a:solidFill>
                  <a:schemeClr val="tx2">
                    <a:lumMod val="10000"/>
                  </a:schemeClr>
                </a:solidFill>
              </a:rPr>
              <a:t>PREZENTACE BYLA VYTVOŘENA JAKO DOPLNĚNÍ K OPAKOVACÍMU UČIVU 9. ROČNÍKU RENESANCE A HUMANISMUS – SPISOVATEL GIOVANNI BOCCACCIO</a:t>
            </a:r>
          </a:p>
          <a:p>
            <a:pPr>
              <a:buClr>
                <a:srgbClr val="0000FF"/>
              </a:buClr>
            </a:pPr>
            <a:r>
              <a:rPr lang="cs-CZ" sz="2000" dirty="0" smtClean="0">
                <a:solidFill>
                  <a:schemeClr val="tx2">
                    <a:lumMod val="10000"/>
                  </a:schemeClr>
                </a:solidFill>
              </a:rPr>
              <a:t>V RÁMCI PREZENTACE MAJÍ ŽÁCI MOŽNOST SEZNÁMIT SE </a:t>
            </a:r>
          </a:p>
          <a:p>
            <a:pPr marL="578358" indent="-514350">
              <a:buClr>
                <a:srgbClr val="0000FF"/>
              </a:buClr>
              <a:buFont typeface="+mj-lt"/>
              <a:buAutoNum type="arabicPeriod"/>
            </a:pPr>
            <a:r>
              <a:rPr lang="cs-CZ" sz="2000" dirty="0" smtClean="0">
                <a:solidFill>
                  <a:schemeClr val="tx2">
                    <a:lumMod val="10000"/>
                  </a:schemeClr>
                </a:solidFill>
              </a:rPr>
              <a:t>S OSOBNOSTÍ A DÍLEM SPISOVATELE</a:t>
            </a:r>
          </a:p>
          <a:p>
            <a:pPr marL="578358" indent="-514350">
              <a:buClr>
                <a:srgbClr val="0000FF"/>
              </a:buClr>
              <a:buFont typeface="+mj-lt"/>
              <a:buAutoNum type="arabicPeriod"/>
            </a:pPr>
            <a:r>
              <a:rPr lang="cs-CZ" sz="2000" dirty="0" smtClean="0">
                <a:solidFill>
                  <a:schemeClr val="tx2">
                    <a:lumMod val="10000"/>
                  </a:schemeClr>
                </a:solidFill>
              </a:rPr>
              <a:t>S DIVADELNÍMI </a:t>
            </a:r>
            <a:r>
              <a:rPr lang="cs-CZ" sz="20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tx2">
                    <a:lumMod val="10000"/>
                  </a:schemeClr>
                </a:solidFill>
              </a:rPr>
              <a:t>ADAPTACEMI JEHO DÍLA</a:t>
            </a:r>
          </a:p>
          <a:p>
            <a:pPr marL="578358" indent="-514350">
              <a:buClr>
                <a:srgbClr val="0000FF"/>
              </a:buClr>
              <a:buFont typeface="+mj-lt"/>
              <a:buAutoNum type="arabicPeriod"/>
            </a:pPr>
            <a:r>
              <a:rPr lang="cs-CZ" sz="2000" dirty="0" smtClean="0">
                <a:solidFill>
                  <a:schemeClr val="tx2">
                    <a:lumMod val="10000"/>
                  </a:schemeClr>
                </a:solidFill>
              </a:rPr>
              <a:t> S LITERÁRNÍMI TERMÍNY</a:t>
            </a:r>
          </a:p>
          <a:p>
            <a:pPr marL="64008" indent="0" algn="ctr">
              <a:buClr>
                <a:srgbClr val="0000FF"/>
              </a:buClr>
              <a:buNone/>
            </a:pPr>
            <a:r>
              <a:rPr lang="cs-CZ" sz="2000" dirty="0" smtClean="0">
                <a:solidFill>
                  <a:schemeClr val="tx2">
                    <a:lumMod val="10000"/>
                  </a:schemeClr>
                </a:solidFill>
              </a:rPr>
              <a:t>DO PREZENTACE JSOU VLOŽENY HYPERTEXTOVÉ ODKAZY</a:t>
            </a:r>
          </a:p>
          <a:p>
            <a:pPr marL="64008" indent="0">
              <a:buClr>
                <a:srgbClr val="0000FF"/>
              </a:buClr>
              <a:buNone/>
            </a:pPr>
            <a:r>
              <a:rPr lang="cs-CZ" sz="2000" dirty="0" smtClean="0">
                <a:solidFill>
                  <a:schemeClr val="tx2">
                    <a:lumMod val="10000"/>
                  </a:schemeClr>
                </a:solidFill>
              </a:rPr>
              <a:t>Pilotáž: Prezentace pilotována ve třídách 9. ročníku, ale je možné ji využít k doplnění učiva literární výchovy ve všech ročnících II. stupně ZŠ a víceletá gymnázia.  Dílo Dekameron si žáci dobře pamatují, doporučuji prezentaci doplnit četbou ukázky nebo zhlédnutím filmového zpracování tří příběhů z Dekameronu natočených italskou televizí. Hypertextový odkaz vás dovede na stránky tzv. „Perfidního divadla“, což je termín pro žáky nejen nový, ale také </a:t>
            </a:r>
            <a:r>
              <a:rPr lang="cs-CZ" sz="2000" dirty="0">
                <a:solidFill>
                  <a:schemeClr val="tx2">
                    <a:lumMod val="10000"/>
                  </a:schemeClr>
                </a:solidFill>
              </a:rPr>
              <a:t>p</a:t>
            </a:r>
            <a:r>
              <a:rPr lang="cs-CZ" sz="2000" dirty="0" smtClean="0">
                <a:solidFill>
                  <a:schemeClr val="tx2">
                    <a:lumMod val="10000"/>
                  </a:schemeClr>
                </a:solidFill>
              </a:rPr>
              <a:t>ůsobivý díky </a:t>
            </a:r>
            <a:r>
              <a:rPr lang="cs-CZ" sz="2000" smtClean="0">
                <a:solidFill>
                  <a:schemeClr val="tx2">
                    <a:lumMod val="10000"/>
                  </a:schemeClr>
                </a:solidFill>
              </a:rPr>
              <a:t>humorné stránce.</a:t>
            </a:r>
            <a:endParaRPr lang="cs-CZ" sz="2000" dirty="0" smtClean="0">
              <a:solidFill>
                <a:schemeClr val="tx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4367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/>
              <a:t>KLÍČOVÁ SLOVA</a:t>
            </a:r>
            <a:endParaRPr lang="cs-CZ" sz="6000" b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solidFill>
                  <a:srgbClr val="FFC000"/>
                </a:solidFill>
              </a:rPr>
              <a:t>RENESANCE</a:t>
            </a:r>
          </a:p>
          <a:p>
            <a:r>
              <a:rPr lang="cs-CZ" sz="4000" b="1" dirty="0" smtClean="0">
                <a:solidFill>
                  <a:srgbClr val="FFC000"/>
                </a:solidFill>
              </a:rPr>
              <a:t>HUMANISMUS</a:t>
            </a:r>
          </a:p>
          <a:p>
            <a:r>
              <a:rPr lang="cs-CZ" sz="4000" b="1" dirty="0" smtClean="0">
                <a:solidFill>
                  <a:srgbClr val="FFC000"/>
                </a:solidFill>
              </a:rPr>
              <a:t>POEZIE</a:t>
            </a:r>
          </a:p>
          <a:p>
            <a:r>
              <a:rPr lang="cs-CZ" sz="4000" b="1" dirty="0" smtClean="0">
                <a:solidFill>
                  <a:srgbClr val="FFC000"/>
                </a:solidFill>
              </a:rPr>
              <a:t>PRÓZA</a:t>
            </a:r>
          </a:p>
          <a:p>
            <a:r>
              <a:rPr lang="cs-CZ" sz="4000" b="1" dirty="0" smtClean="0">
                <a:solidFill>
                  <a:srgbClr val="FFC000"/>
                </a:solidFill>
              </a:rPr>
              <a:t>NOVELA</a:t>
            </a:r>
          </a:p>
          <a:p>
            <a:r>
              <a:rPr lang="cs-CZ" sz="4000" b="1" dirty="0" smtClean="0">
                <a:solidFill>
                  <a:srgbClr val="FFC000"/>
                </a:solidFill>
              </a:rPr>
              <a:t>FABULOVAT</a:t>
            </a:r>
            <a:endParaRPr lang="cs-CZ" sz="40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5289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116632"/>
            <a:ext cx="8062912" cy="1470025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l"/>
            <a:r>
              <a:rPr lang="cs-CZ" sz="4800" b="1" dirty="0" smtClean="0">
                <a:solidFill>
                  <a:srgbClr val="0070C0"/>
                </a:solidFill>
              </a:rPr>
              <a:t>Giovanni </a:t>
            </a:r>
            <a:r>
              <a:rPr lang="cs-CZ" sz="4800" b="1" dirty="0" err="1" smtClean="0">
                <a:solidFill>
                  <a:srgbClr val="0070C0"/>
                </a:solidFill>
              </a:rPr>
              <a:t>Boccaccio</a:t>
            </a:r>
            <a:r>
              <a:rPr lang="cs-CZ" sz="4800" b="1" dirty="0" smtClean="0">
                <a:solidFill>
                  <a:srgbClr val="0070C0"/>
                </a:solidFill>
              </a:rPr>
              <a:t/>
            </a:r>
            <a:br>
              <a:rPr lang="cs-CZ" sz="4800" b="1" dirty="0" smtClean="0">
                <a:solidFill>
                  <a:srgbClr val="0070C0"/>
                </a:solidFill>
              </a:rPr>
            </a:br>
            <a:r>
              <a:rPr lang="cs-CZ" sz="4800" b="1" dirty="0" smtClean="0">
                <a:solidFill>
                  <a:srgbClr val="0070C0"/>
                </a:solidFill>
              </a:rPr>
              <a:t>[</a:t>
            </a:r>
            <a:r>
              <a:rPr lang="cs-CZ" sz="4800" b="1" dirty="0" err="1" smtClean="0">
                <a:solidFill>
                  <a:srgbClr val="0070C0"/>
                </a:solidFill>
              </a:rPr>
              <a:t>džovany</a:t>
            </a:r>
            <a:r>
              <a:rPr lang="cs-CZ" sz="4800" b="1" dirty="0" smtClean="0">
                <a:solidFill>
                  <a:srgbClr val="0070C0"/>
                </a:solidFill>
              </a:rPr>
              <a:t> </a:t>
            </a:r>
            <a:r>
              <a:rPr lang="cs-CZ" sz="4800" b="1" dirty="0" err="1" smtClean="0">
                <a:solidFill>
                  <a:srgbClr val="0070C0"/>
                </a:solidFill>
              </a:rPr>
              <a:t>bokačo</a:t>
            </a:r>
            <a:r>
              <a:rPr lang="cs-CZ" sz="4800" b="1" dirty="0" smtClean="0">
                <a:solidFill>
                  <a:srgbClr val="0070C0"/>
                </a:solidFill>
              </a:rPr>
              <a:t>]</a:t>
            </a:r>
            <a:endParaRPr lang="cs-CZ" sz="4800" b="1" dirty="0">
              <a:solidFill>
                <a:srgbClr val="0070C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076056" y="1988840"/>
            <a:ext cx="3599408" cy="434707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32500" lnSpcReduction="20000"/>
          </a:bodyPr>
          <a:lstStyle/>
          <a:p>
            <a:pPr algn="ctr"/>
            <a:endParaRPr lang="cs-CZ" sz="7200" dirty="0" smtClean="0">
              <a:solidFill>
                <a:schemeClr val="tx1"/>
              </a:solidFill>
            </a:endParaRPr>
          </a:p>
          <a:p>
            <a:pPr algn="ctr"/>
            <a:r>
              <a:rPr lang="cs-CZ" sz="7200" dirty="0" smtClean="0">
                <a:solidFill>
                  <a:schemeClr val="tx1"/>
                </a:solidFill>
              </a:rPr>
              <a:t>„</a:t>
            </a:r>
            <a:r>
              <a:rPr lang="cs-CZ" sz="7400" dirty="0" smtClean="0">
                <a:solidFill>
                  <a:schemeClr val="tx1"/>
                </a:solidFill>
              </a:rPr>
              <a:t>Lépe </a:t>
            </a:r>
            <a:r>
              <a:rPr lang="cs-CZ" sz="7400" dirty="0">
                <a:solidFill>
                  <a:schemeClr val="tx1"/>
                </a:solidFill>
              </a:rPr>
              <a:t>je pykat za to, co jsme si užili, než litovat to, </a:t>
            </a:r>
            <a:endParaRPr lang="cs-CZ" sz="7400" dirty="0" smtClean="0">
              <a:solidFill>
                <a:schemeClr val="tx1"/>
              </a:solidFill>
            </a:endParaRPr>
          </a:p>
          <a:p>
            <a:pPr algn="ctr"/>
            <a:r>
              <a:rPr lang="cs-CZ" sz="7400" dirty="0" smtClean="0">
                <a:solidFill>
                  <a:schemeClr val="tx1"/>
                </a:solidFill>
              </a:rPr>
              <a:t>co </a:t>
            </a:r>
            <a:r>
              <a:rPr lang="cs-CZ" sz="7400" dirty="0">
                <a:solidFill>
                  <a:schemeClr val="tx1"/>
                </a:solidFill>
              </a:rPr>
              <a:t>jsme propásli</a:t>
            </a:r>
            <a:r>
              <a:rPr lang="cs-CZ" sz="7400" dirty="0" smtClean="0">
                <a:solidFill>
                  <a:schemeClr val="tx1"/>
                </a:solidFill>
              </a:rPr>
              <a:t>.“</a:t>
            </a:r>
            <a:endParaRPr lang="cs-CZ" sz="7400" dirty="0">
              <a:solidFill>
                <a:schemeClr val="tx1"/>
              </a:solidFill>
            </a:endParaRPr>
          </a:p>
          <a:p>
            <a:pPr algn="ctr"/>
            <a:endParaRPr lang="cs-CZ" sz="7400" dirty="0">
              <a:solidFill>
                <a:schemeClr val="tx1"/>
              </a:solidFill>
            </a:endParaRPr>
          </a:p>
          <a:p>
            <a:pPr algn="ctr"/>
            <a:r>
              <a:rPr lang="cs-CZ" sz="7400" dirty="0" smtClean="0">
                <a:solidFill>
                  <a:schemeClr val="tx1"/>
                </a:solidFill>
              </a:rPr>
              <a:t>„V </a:t>
            </a:r>
            <a:r>
              <a:rPr lang="cs-CZ" sz="7400" dirty="0">
                <a:solidFill>
                  <a:schemeClr val="tx1"/>
                </a:solidFill>
              </a:rPr>
              <a:t>lásce vyhrává ten, kdo miluje méně</a:t>
            </a:r>
            <a:r>
              <a:rPr lang="cs-CZ" sz="7400" dirty="0" smtClean="0">
                <a:solidFill>
                  <a:schemeClr val="tx1"/>
                </a:solidFill>
              </a:rPr>
              <a:t>.“ </a:t>
            </a:r>
            <a:endParaRPr lang="cs-CZ" sz="7400" dirty="0">
              <a:solidFill>
                <a:schemeClr val="tx1"/>
              </a:solidFill>
            </a:endParaRPr>
          </a:p>
          <a:p>
            <a:pPr algn="ctr"/>
            <a:endParaRPr lang="cs-CZ" sz="7400" dirty="0">
              <a:solidFill>
                <a:schemeClr val="tx1"/>
              </a:solidFill>
            </a:endParaRPr>
          </a:p>
          <a:p>
            <a:pPr algn="ctr"/>
            <a:r>
              <a:rPr lang="cs-CZ" sz="7400" dirty="0" smtClean="0">
                <a:solidFill>
                  <a:schemeClr val="tx1"/>
                </a:solidFill>
              </a:rPr>
              <a:t>„Je </a:t>
            </a:r>
            <a:r>
              <a:rPr lang="cs-CZ" sz="7400" dirty="0">
                <a:solidFill>
                  <a:schemeClr val="tx1"/>
                </a:solidFill>
              </a:rPr>
              <a:t>lépe litovat, že jsme něco zažili, než litovat, </a:t>
            </a:r>
            <a:endParaRPr lang="cs-CZ" sz="7400" dirty="0" smtClean="0">
              <a:solidFill>
                <a:schemeClr val="tx1"/>
              </a:solidFill>
            </a:endParaRPr>
          </a:p>
          <a:p>
            <a:pPr algn="ctr"/>
            <a:r>
              <a:rPr lang="cs-CZ" sz="7400" dirty="0" smtClean="0">
                <a:solidFill>
                  <a:schemeClr val="tx1"/>
                </a:solidFill>
              </a:rPr>
              <a:t>že </a:t>
            </a:r>
            <a:r>
              <a:rPr lang="cs-CZ" sz="7400" dirty="0">
                <a:solidFill>
                  <a:schemeClr val="tx1"/>
                </a:solidFill>
              </a:rPr>
              <a:t>jsme nezažili nic</a:t>
            </a:r>
            <a:r>
              <a:rPr lang="cs-CZ" sz="7400" dirty="0" smtClean="0">
                <a:solidFill>
                  <a:schemeClr val="tx1"/>
                </a:solidFill>
              </a:rPr>
              <a:t>.“</a:t>
            </a:r>
            <a:endParaRPr lang="cs-CZ" sz="7400" dirty="0">
              <a:solidFill>
                <a:schemeClr val="tx1"/>
              </a:solidFill>
            </a:endParaRPr>
          </a:p>
          <a:p>
            <a:pPr algn="ctr"/>
            <a:endParaRPr lang="cs-CZ" sz="7400" dirty="0">
              <a:solidFill>
                <a:schemeClr val="tx1"/>
              </a:solidFill>
            </a:endParaRPr>
          </a:p>
          <a:p>
            <a:r>
              <a:rPr lang="cs-CZ" sz="4400" dirty="0">
                <a:solidFill>
                  <a:schemeClr val="tx1"/>
                </a:solidFill>
              </a:rPr>
              <a:t> </a:t>
            </a:r>
          </a:p>
          <a:p>
            <a:endParaRPr lang="cs-CZ" sz="4400" dirty="0">
              <a:solidFill>
                <a:schemeClr val="tx1"/>
              </a:solidFill>
            </a:endParaRPr>
          </a:p>
          <a:p>
            <a:endParaRPr lang="cs-CZ" sz="4400" dirty="0">
              <a:solidFill>
                <a:schemeClr val="tx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700808"/>
            <a:ext cx="4103687" cy="5041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9418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 idx="4294967295"/>
          </p:nvPr>
        </p:nvSpPr>
        <p:spPr>
          <a:xfrm>
            <a:off x="0" y="268288"/>
            <a:ext cx="8229600" cy="1398587"/>
          </a:xfrm>
        </p:spPr>
        <p:txBody>
          <a:bodyPr>
            <a:normAutofit/>
          </a:bodyPr>
          <a:lstStyle/>
          <a:p>
            <a:pPr algn="ctr"/>
            <a:r>
              <a:rPr lang="cs-CZ" sz="5400" b="1" dirty="0"/>
              <a:t>G</a:t>
            </a:r>
            <a:r>
              <a:rPr lang="cs-CZ" sz="5400" b="1" dirty="0" smtClean="0"/>
              <a:t>iovanni </a:t>
            </a:r>
            <a:r>
              <a:rPr lang="cs-CZ" sz="5400" b="1" dirty="0" err="1"/>
              <a:t>B</a:t>
            </a:r>
            <a:r>
              <a:rPr lang="cs-CZ" sz="5400" b="1" dirty="0" err="1" smtClean="0"/>
              <a:t>occaccio</a:t>
            </a:r>
            <a:endParaRPr lang="cs-CZ" sz="5400" b="1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1700808"/>
            <a:ext cx="3970338" cy="4630737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1679783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/>
              <a:t>Zajímavosti o životě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484784"/>
            <a:ext cx="8640960" cy="5042032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 fontScale="92500" lnSpcReduction="10000"/>
          </a:bodyPr>
          <a:lstStyle/>
          <a:p>
            <a:pPr>
              <a:buClr>
                <a:srgbClr val="002060"/>
              </a:buClr>
              <a:buFont typeface="Wingdings" pitchFamily="2" charset="2"/>
              <a:buChar char="q"/>
            </a:pPr>
            <a:r>
              <a:rPr lang="cs-CZ" b="1" i="1" dirty="0" err="1">
                <a:solidFill>
                  <a:srgbClr val="0070C0"/>
                </a:solidFill>
              </a:rPr>
              <a:t>Boccaccio</a:t>
            </a:r>
            <a:r>
              <a:rPr lang="cs-CZ" b="1" i="1" dirty="0">
                <a:solidFill>
                  <a:srgbClr val="0070C0"/>
                </a:solidFill>
              </a:rPr>
              <a:t> se narodil jako nemanželský syn zástupce florentského bankovního domu </a:t>
            </a:r>
            <a:r>
              <a:rPr lang="cs-CZ" b="1" i="1" dirty="0" err="1">
                <a:solidFill>
                  <a:srgbClr val="0070C0"/>
                </a:solidFill>
              </a:rPr>
              <a:t>Bardiů</a:t>
            </a:r>
            <a:r>
              <a:rPr lang="cs-CZ" b="1" i="1" dirty="0">
                <a:solidFill>
                  <a:srgbClr val="0070C0"/>
                </a:solidFill>
              </a:rPr>
              <a:t>. Svou matku sice nepoznal, ale jeho otec věnoval jeho výchově a vzdělání značnou </a:t>
            </a:r>
            <a:r>
              <a:rPr lang="cs-CZ" b="1" i="1" dirty="0" smtClean="0">
                <a:solidFill>
                  <a:srgbClr val="0070C0"/>
                </a:solidFill>
              </a:rPr>
              <a:t>pozornost</a:t>
            </a:r>
            <a:endParaRPr lang="cs-CZ" b="1" i="1" dirty="0">
              <a:solidFill>
                <a:srgbClr val="0070C0"/>
              </a:solidFill>
            </a:endParaRPr>
          </a:p>
          <a:p>
            <a:pPr>
              <a:buClr>
                <a:srgbClr val="002060"/>
              </a:buClr>
              <a:buFont typeface="Wingdings" pitchFamily="2" charset="2"/>
              <a:buChar char="q"/>
            </a:pPr>
            <a:r>
              <a:rPr lang="cs-CZ" b="1" i="1" dirty="0" err="1" smtClean="0">
                <a:solidFill>
                  <a:srgbClr val="0070C0"/>
                </a:solidFill>
              </a:rPr>
              <a:t>Boccaccio</a:t>
            </a:r>
            <a:r>
              <a:rPr lang="cs-CZ" b="1" i="1" dirty="0" smtClean="0">
                <a:solidFill>
                  <a:srgbClr val="0070C0"/>
                </a:solidFill>
              </a:rPr>
              <a:t> </a:t>
            </a:r>
            <a:r>
              <a:rPr lang="cs-CZ" b="1" i="1" dirty="0">
                <a:solidFill>
                  <a:srgbClr val="0070C0"/>
                </a:solidFill>
              </a:rPr>
              <a:t>studoval práva na neapolské </a:t>
            </a:r>
            <a:r>
              <a:rPr lang="cs-CZ" b="1" i="1" dirty="0" smtClean="0">
                <a:solidFill>
                  <a:srgbClr val="0070C0"/>
                </a:solidFill>
              </a:rPr>
              <a:t>univerzitě</a:t>
            </a:r>
          </a:p>
          <a:p>
            <a:pPr>
              <a:buClr>
                <a:srgbClr val="002060"/>
              </a:buClr>
              <a:buFont typeface="Wingdings" pitchFamily="2" charset="2"/>
              <a:buChar char="q"/>
            </a:pPr>
            <a:r>
              <a:rPr lang="cs-CZ" b="1" i="1" dirty="0">
                <a:solidFill>
                  <a:srgbClr val="0070C0"/>
                </a:solidFill>
              </a:rPr>
              <a:t>O</a:t>
            </a:r>
            <a:r>
              <a:rPr lang="cs-CZ" b="1" i="1" dirty="0" smtClean="0">
                <a:solidFill>
                  <a:srgbClr val="0070C0"/>
                </a:solidFill>
              </a:rPr>
              <a:t>tec </a:t>
            </a:r>
            <a:r>
              <a:rPr lang="cs-CZ" b="1" i="1" dirty="0">
                <a:solidFill>
                  <a:srgbClr val="0070C0"/>
                </a:solidFill>
              </a:rPr>
              <a:t>mu umožnil přístup na neapolský královský dvůr, a tím i styk s řadou vzdělanců. </a:t>
            </a:r>
            <a:endParaRPr lang="cs-CZ" b="1" i="1" dirty="0" smtClean="0">
              <a:solidFill>
                <a:srgbClr val="0070C0"/>
              </a:solidFill>
            </a:endParaRPr>
          </a:p>
          <a:p>
            <a:pPr>
              <a:buClr>
                <a:srgbClr val="002060"/>
              </a:buClr>
              <a:buFont typeface="Wingdings" pitchFamily="2" charset="2"/>
              <a:buChar char="q"/>
            </a:pPr>
            <a:r>
              <a:rPr lang="cs-CZ" b="1" i="1" dirty="0" smtClean="0">
                <a:solidFill>
                  <a:srgbClr val="0070C0"/>
                </a:solidFill>
              </a:rPr>
              <a:t>Díky </a:t>
            </a:r>
            <a:r>
              <a:rPr lang="cs-CZ" b="1" i="1" dirty="0">
                <a:solidFill>
                  <a:srgbClr val="0070C0"/>
                </a:solidFill>
              </a:rPr>
              <a:t>svému nadání vyprávět vtipné příhody ze života a zajímavě fabulovat měl </a:t>
            </a:r>
            <a:r>
              <a:rPr lang="cs-CZ" b="1" i="1" dirty="0" err="1" smtClean="0">
                <a:solidFill>
                  <a:srgbClr val="0070C0"/>
                </a:solidFill>
              </a:rPr>
              <a:t>Boccaccio</a:t>
            </a:r>
            <a:r>
              <a:rPr lang="cs-CZ" b="1" i="1" dirty="0" smtClean="0">
                <a:solidFill>
                  <a:srgbClr val="0070C0"/>
                </a:solidFill>
              </a:rPr>
              <a:t> </a:t>
            </a:r>
            <a:r>
              <a:rPr lang="cs-CZ" b="1" i="1" dirty="0">
                <a:solidFill>
                  <a:srgbClr val="0070C0"/>
                </a:solidFill>
              </a:rPr>
              <a:t>ve společnosti velký úspěch. </a:t>
            </a:r>
            <a:endParaRPr lang="cs-CZ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77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just"/>
            <a:r>
              <a:rPr lang="cs-CZ" sz="4400" b="1" dirty="0" smtClean="0">
                <a:solidFill>
                  <a:srgbClr val="0070C0"/>
                </a:solidFill>
              </a:rPr>
              <a:t>SPISOVATELSKÁ JMENOVKA</a:t>
            </a:r>
            <a:endParaRPr lang="cs-CZ" sz="4400" b="1" dirty="0">
              <a:solidFill>
                <a:srgbClr val="0070C0"/>
              </a:solidFill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64008" indent="0">
              <a:buNone/>
            </a:pPr>
            <a:r>
              <a:rPr lang="cs-CZ" sz="4000" b="1" i="1" dirty="0">
                <a:solidFill>
                  <a:srgbClr val="0070C0"/>
                </a:solidFill>
              </a:rPr>
              <a:t>Giovanni </a:t>
            </a:r>
            <a:r>
              <a:rPr lang="cs-CZ" sz="4000" b="1" i="1" dirty="0" err="1" smtClean="0">
                <a:solidFill>
                  <a:srgbClr val="0070C0"/>
                </a:solidFill>
              </a:rPr>
              <a:t>Boccaccio</a:t>
            </a:r>
            <a:r>
              <a:rPr lang="cs-CZ" sz="4000" b="1" i="1" dirty="0" smtClean="0">
                <a:solidFill>
                  <a:srgbClr val="0070C0"/>
                </a:solidFill>
              </a:rPr>
              <a:t> </a:t>
            </a:r>
            <a:endParaRPr lang="cs-CZ" sz="4000" b="1" i="1" dirty="0">
              <a:solidFill>
                <a:srgbClr val="0070C0"/>
              </a:solidFill>
            </a:endParaRPr>
          </a:p>
          <a:p>
            <a:pPr marL="64008" indent="0">
              <a:buClr>
                <a:srgbClr val="0070C0"/>
              </a:buClr>
              <a:buNone/>
            </a:pPr>
            <a:endParaRPr lang="cs-CZ" sz="2800" b="1" i="1" dirty="0" smtClean="0">
              <a:solidFill>
                <a:srgbClr val="0070C0"/>
              </a:solidFill>
            </a:endParaRPr>
          </a:p>
          <a:p>
            <a:pPr>
              <a:buClr>
                <a:srgbClr val="0070C0"/>
              </a:buClr>
              <a:buFont typeface="Wingdings" pitchFamily="2" charset="2"/>
              <a:buChar char="q"/>
            </a:pPr>
            <a:r>
              <a:rPr lang="cs-CZ" sz="2800" b="1" i="1" dirty="0" smtClean="0">
                <a:solidFill>
                  <a:srgbClr val="0070C0"/>
                </a:solidFill>
              </a:rPr>
              <a:t>italský spisovatel 14. století</a:t>
            </a:r>
          </a:p>
          <a:p>
            <a:pPr>
              <a:buClr>
                <a:srgbClr val="0070C0"/>
              </a:buClr>
              <a:buFont typeface="Wingdings" pitchFamily="2" charset="2"/>
              <a:buChar char="q"/>
            </a:pPr>
            <a:r>
              <a:rPr lang="cs-CZ" sz="2800" b="1" i="1" dirty="0" smtClean="0">
                <a:solidFill>
                  <a:srgbClr val="0070C0"/>
                </a:solidFill>
              </a:rPr>
              <a:t>zakladatel </a:t>
            </a:r>
            <a:r>
              <a:rPr lang="cs-CZ" sz="2800" b="1" i="1" dirty="0">
                <a:solidFill>
                  <a:srgbClr val="0070C0"/>
                </a:solidFill>
              </a:rPr>
              <a:t>italské umělecké </a:t>
            </a:r>
            <a:r>
              <a:rPr lang="cs-CZ" sz="2800" b="1" i="1" dirty="0" smtClean="0">
                <a:solidFill>
                  <a:srgbClr val="0070C0"/>
                </a:solidFill>
              </a:rPr>
              <a:t>prózy</a:t>
            </a:r>
          </a:p>
          <a:p>
            <a:pPr>
              <a:buClr>
                <a:srgbClr val="0070C0"/>
              </a:buClr>
              <a:buFont typeface="Wingdings" pitchFamily="2" charset="2"/>
              <a:buChar char="q"/>
            </a:pPr>
            <a:r>
              <a:rPr lang="cs-CZ" sz="2800" b="1" i="1" dirty="0">
                <a:solidFill>
                  <a:srgbClr val="0070C0"/>
                </a:solidFill>
              </a:rPr>
              <a:t>p</a:t>
            </a:r>
            <a:r>
              <a:rPr lang="cs-CZ" sz="2800" b="1" i="1" dirty="0" smtClean="0">
                <a:solidFill>
                  <a:srgbClr val="0070C0"/>
                </a:solidFill>
              </a:rPr>
              <a:t>sal také poezii</a:t>
            </a:r>
          </a:p>
          <a:p>
            <a:pPr>
              <a:buClr>
                <a:srgbClr val="0070C0"/>
              </a:buClr>
              <a:buFont typeface="Wingdings" pitchFamily="2" charset="2"/>
              <a:buChar char="q"/>
            </a:pPr>
            <a:r>
              <a:rPr lang="cs-CZ" sz="2800" b="1" i="1" dirty="0" smtClean="0">
                <a:solidFill>
                  <a:srgbClr val="0070C0"/>
                </a:solidFill>
              </a:rPr>
              <a:t>Nejproslulejší prózou je DEKAMERON</a:t>
            </a:r>
          </a:p>
          <a:p>
            <a:pPr marL="64008" indent="0">
              <a:buClr>
                <a:srgbClr val="0070C0"/>
              </a:buClr>
              <a:buNone/>
            </a:pPr>
            <a:r>
              <a:rPr lang="cs-CZ" sz="2800" b="1" i="1" dirty="0" smtClean="0">
                <a:solidFill>
                  <a:srgbClr val="0070C0"/>
                </a:solidFill>
              </a:rPr>
              <a:t>     (soubor sta novel s milostnou tematikou)</a:t>
            </a:r>
          </a:p>
          <a:p>
            <a:pPr marL="64008" indent="0">
              <a:buClr>
                <a:srgbClr val="0070C0"/>
              </a:buClr>
              <a:buNone/>
            </a:pP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976156" y="5589240"/>
            <a:ext cx="2376264" cy="954107"/>
          </a:xfrm>
          <a:prstGeom prst="rect">
            <a:avLst/>
          </a:prstGeom>
          <a:solidFill>
            <a:srgbClr val="0066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ZAPIŠTE SI DO SEŠITU</a:t>
            </a:r>
            <a:endParaRPr lang="cs-CZ" sz="2800" b="1" dirty="0">
              <a:solidFill>
                <a:srgbClr val="C0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0685" y="1916832"/>
            <a:ext cx="1582430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9109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60648"/>
            <a:ext cx="3984278" cy="6241689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3862035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b="1" dirty="0" smtClean="0"/>
              <a:t>Dekameron</a:t>
            </a:r>
            <a:endParaRPr lang="cs-CZ" sz="4800" b="1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2" y="1882808"/>
            <a:ext cx="8784976" cy="4786552"/>
          </a:xfrm>
        </p:spPr>
        <p:txBody>
          <a:bodyPr>
            <a:noAutofit/>
          </a:bodyPr>
          <a:lstStyle/>
          <a:p>
            <a:r>
              <a:rPr lang="cs-CZ" sz="2800" b="1" dirty="0">
                <a:solidFill>
                  <a:srgbClr val="FFC000"/>
                </a:solidFill>
              </a:rPr>
              <a:t>Známý cyklus Dekameron je považován za vrcholné </a:t>
            </a:r>
            <a:r>
              <a:rPr lang="cs-CZ" sz="2800" b="1" dirty="0" err="1">
                <a:solidFill>
                  <a:srgbClr val="FFC000"/>
                </a:solidFill>
              </a:rPr>
              <a:t>Boccacciovo</a:t>
            </a:r>
            <a:r>
              <a:rPr lang="cs-CZ" sz="2800" b="1" dirty="0">
                <a:solidFill>
                  <a:srgbClr val="FFC000"/>
                </a:solidFill>
              </a:rPr>
              <a:t> dílo</a:t>
            </a:r>
            <a:r>
              <a:rPr lang="cs-CZ" sz="2800" b="1" dirty="0" smtClean="0">
                <a:solidFill>
                  <a:srgbClr val="FFC000"/>
                </a:solidFill>
              </a:rPr>
              <a:t>. </a:t>
            </a:r>
          </a:p>
          <a:p>
            <a:r>
              <a:rPr lang="cs-CZ" sz="2800" b="1" dirty="0" smtClean="0">
                <a:solidFill>
                  <a:srgbClr val="FFC000"/>
                </a:solidFill>
              </a:rPr>
              <a:t>Jedná </a:t>
            </a:r>
            <a:r>
              <a:rPr lang="cs-CZ" sz="2800" b="1" dirty="0">
                <a:solidFill>
                  <a:srgbClr val="FFC000"/>
                </a:solidFill>
              </a:rPr>
              <a:t>se o soubor </a:t>
            </a:r>
            <a:r>
              <a:rPr lang="cs-CZ" sz="2800" b="1" dirty="0">
                <a:solidFill>
                  <a:schemeClr val="accent2">
                    <a:lumMod val="75000"/>
                  </a:schemeClr>
                </a:solidFill>
              </a:rPr>
              <a:t>sta novel </a:t>
            </a:r>
            <a:r>
              <a:rPr lang="cs-CZ" sz="2800" b="1" dirty="0">
                <a:solidFill>
                  <a:srgbClr val="FFC000"/>
                </a:solidFill>
              </a:rPr>
              <a:t>převážně s erotickým zaměřením. </a:t>
            </a:r>
            <a:endParaRPr lang="cs-CZ" sz="2800" b="1" dirty="0" smtClean="0">
              <a:solidFill>
                <a:srgbClr val="FFC000"/>
              </a:solidFill>
            </a:endParaRPr>
          </a:p>
          <a:p>
            <a:r>
              <a:rPr lang="cs-CZ" sz="2800" b="1" dirty="0" smtClean="0">
                <a:solidFill>
                  <a:srgbClr val="FFC000"/>
                </a:solidFill>
              </a:rPr>
              <a:t>Příběhy </a:t>
            </a:r>
            <a:r>
              <a:rPr lang="cs-CZ" sz="2800" b="1" dirty="0">
                <a:solidFill>
                  <a:srgbClr val="FFC000"/>
                </a:solidFill>
              </a:rPr>
              <a:t>jsou ve stejném poměru rozděleny do </a:t>
            </a:r>
            <a:r>
              <a:rPr lang="cs-CZ" sz="2800" b="1" dirty="0">
                <a:solidFill>
                  <a:schemeClr val="accent2">
                    <a:lumMod val="75000"/>
                  </a:schemeClr>
                </a:solidFill>
              </a:rPr>
              <a:t>deseti dní </a:t>
            </a:r>
            <a:r>
              <a:rPr lang="cs-CZ" sz="2800" b="1" dirty="0">
                <a:solidFill>
                  <a:srgbClr val="FFC000"/>
                </a:solidFill>
              </a:rPr>
              <a:t>(deka = deset, </a:t>
            </a:r>
            <a:r>
              <a:rPr lang="cs-CZ" sz="2800" b="1" dirty="0" err="1">
                <a:solidFill>
                  <a:srgbClr val="FFC000"/>
                </a:solidFill>
              </a:rPr>
              <a:t>hemerá</a:t>
            </a:r>
            <a:r>
              <a:rPr lang="cs-CZ" sz="2800" b="1" dirty="0">
                <a:solidFill>
                  <a:srgbClr val="FFC000"/>
                </a:solidFill>
              </a:rPr>
              <a:t> = den</a:t>
            </a:r>
            <a:r>
              <a:rPr lang="cs-CZ" sz="2800" b="1" dirty="0" smtClean="0">
                <a:solidFill>
                  <a:srgbClr val="FFC000"/>
                </a:solidFill>
              </a:rPr>
              <a:t>)</a:t>
            </a:r>
            <a:endParaRPr lang="cs-CZ" sz="2800" b="1" dirty="0">
              <a:solidFill>
                <a:srgbClr val="FFC000"/>
              </a:solidFill>
            </a:endParaRPr>
          </a:p>
          <a:p>
            <a:r>
              <a:rPr lang="cs-CZ" sz="2800" b="1" dirty="0" smtClean="0">
                <a:solidFill>
                  <a:srgbClr val="FFC000"/>
                </a:solidFill>
              </a:rPr>
              <a:t>vypráví </a:t>
            </a:r>
            <a:r>
              <a:rPr lang="cs-CZ" sz="2800" b="1" dirty="0">
                <a:solidFill>
                  <a:srgbClr val="FFC000"/>
                </a:solidFill>
              </a:rPr>
              <a:t>je </a:t>
            </a:r>
            <a:r>
              <a:rPr lang="cs-CZ" sz="2800" b="1" dirty="0">
                <a:solidFill>
                  <a:schemeClr val="accent2">
                    <a:lumMod val="75000"/>
                  </a:schemeClr>
                </a:solidFill>
              </a:rPr>
              <a:t>deset mladých lidí </a:t>
            </a:r>
            <a:r>
              <a:rPr lang="cs-CZ" sz="2800" b="1" dirty="0">
                <a:solidFill>
                  <a:srgbClr val="FFC000"/>
                </a:solidFill>
              </a:rPr>
              <a:t>(7 žen a 3 muži), kteří utekli z města na venkov, aby se zachránili před morem, který vypukl ve Florencii roku 1348. </a:t>
            </a:r>
            <a:endParaRPr lang="cs-CZ" sz="2800" b="1" dirty="0" smtClean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9866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260648"/>
            <a:ext cx="6912768" cy="138499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0070C0"/>
                </a:solidFill>
              </a:rPr>
              <a:t>PERFIDNÍ DIVADLO – AMATÉRSKÉ </a:t>
            </a:r>
            <a:r>
              <a:rPr lang="cs-CZ" sz="2800" b="1" dirty="0" smtClean="0">
                <a:solidFill>
                  <a:srgbClr val="0070C0"/>
                </a:solidFill>
                <a:hlinkClick r:id="rId2"/>
              </a:rPr>
              <a:t>DIVADLO</a:t>
            </a:r>
            <a:r>
              <a:rPr lang="cs-CZ" sz="2800" b="1" dirty="0" smtClean="0">
                <a:solidFill>
                  <a:srgbClr val="0070C0"/>
                </a:solidFill>
              </a:rPr>
              <a:t> PRAHA</a:t>
            </a:r>
          </a:p>
          <a:p>
            <a:pPr marL="285750" indent="-285750" algn="ctr">
              <a:buFontTx/>
              <a:buChar char="-"/>
            </a:pPr>
            <a:r>
              <a:rPr lang="cs-CZ" sz="2800" b="1" dirty="0" smtClean="0">
                <a:solidFill>
                  <a:srgbClr val="0070C0"/>
                </a:solidFill>
              </a:rPr>
              <a:t>ŽENSKÉ ROLE HRAJÍ MUŽI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214" y="1772816"/>
            <a:ext cx="7620000" cy="4800600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1246750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/>
              <a:t>Literární termíny</a:t>
            </a:r>
            <a:endParaRPr lang="cs-CZ" sz="6000" b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solidFill>
                  <a:srgbClr val="FFC000"/>
                </a:solidFill>
              </a:rPr>
              <a:t>RENESANCE</a:t>
            </a:r>
          </a:p>
          <a:p>
            <a:r>
              <a:rPr lang="cs-CZ" sz="4000" b="1" dirty="0" smtClean="0">
                <a:solidFill>
                  <a:srgbClr val="FFC000"/>
                </a:solidFill>
              </a:rPr>
              <a:t>HUMANISMUS</a:t>
            </a:r>
          </a:p>
          <a:p>
            <a:r>
              <a:rPr lang="cs-CZ" sz="4000" b="1" dirty="0" smtClean="0">
                <a:solidFill>
                  <a:srgbClr val="FFC000"/>
                </a:solidFill>
              </a:rPr>
              <a:t>POEZIE</a:t>
            </a:r>
          </a:p>
          <a:p>
            <a:r>
              <a:rPr lang="cs-CZ" sz="4000" b="1" dirty="0" smtClean="0">
                <a:solidFill>
                  <a:srgbClr val="FFC000"/>
                </a:solidFill>
              </a:rPr>
              <a:t>PRÓZA</a:t>
            </a:r>
          </a:p>
          <a:p>
            <a:r>
              <a:rPr lang="cs-CZ" sz="4000" b="1" dirty="0" smtClean="0">
                <a:solidFill>
                  <a:srgbClr val="FFC000"/>
                </a:solidFill>
              </a:rPr>
              <a:t>NOVELA</a:t>
            </a:r>
          </a:p>
          <a:p>
            <a:r>
              <a:rPr lang="cs-CZ" sz="4000" b="1" dirty="0" smtClean="0">
                <a:solidFill>
                  <a:srgbClr val="FFC000"/>
                </a:solidFill>
              </a:rPr>
              <a:t>FABULOVAT</a:t>
            </a:r>
            <a:endParaRPr lang="cs-CZ" sz="40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569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296"/>
            <a:ext cx="8229600" cy="569218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cs-CZ" sz="2800" dirty="0">
                <a:solidFill>
                  <a:schemeClr val="bg2">
                    <a:lumMod val="75000"/>
                  </a:schemeClr>
                </a:solidFill>
              </a:rPr>
              <a:t>CITACE: OBRÁZKY, FOTOGRAFIE, KRESBY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692696"/>
            <a:ext cx="8856984" cy="5976664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62500" lnSpcReduction="20000"/>
          </a:bodyPr>
          <a:lstStyle/>
          <a:p>
            <a:pPr>
              <a:buClrTx/>
              <a:buFont typeface="Wingdings" pitchFamily="2" charset="2"/>
              <a:buChar char="q"/>
            </a:pPr>
            <a:r>
              <a:rPr lang="cs-CZ" sz="3200" dirty="0" smtClean="0">
                <a:solidFill>
                  <a:schemeClr val="bg1"/>
                </a:solidFill>
              </a:rPr>
              <a:t>Autor neznámý, vložil </a:t>
            </a:r>
            <a:r>
              <a:rPr lang="cs-CZ" sz="3200" dirty="0">
                <a:solidFill>
                  <a:schemeClr val="bg1"/>
                </a:solidFill>
              </a:rPr>
              <a:t>uživatel  </a:t>
            </a:r>
            <a:r>
              <a:rPr lang="cs-CZ" sz="3200" dirty="0" err="1" smtClean="0">
                <a:solidFill>
                  <a:schemeClr val="bg1"/>
                </a:solidFill>
              </a:rPr>
              <a:t>Gabor</a:t>
            </a:r>
            <a:r>
              <a:rPr lang="cs-CZ" sz="3200" dirty="0" smtClean="0">
                <a:solidFill>
                  <a:schemeClr val="bg1"/>
                </a:solidFill>
              </a:rPr>
              <a:t>. </a:t>
            </a:r>
            <a:r>
              <a:rPr lang="cs-CZ" sz="3200" dirty="0">
                <a:solidFill>
                  <a:schemeClr val="bg1"/>
                </a:solidFill>
              </a:rPr>
              <a:t>Http</a:t>
            </a:r>
            <a:r>
              <a:rPr lang="cs-CZ" sz="3200" dirty="0" smtClean="0">
                <a:solidFill>
                  <a:schemeClr val="bg1"/>
                </a:solidFill>
              </a:rPr>
              <a:t>://cz.wikipedia.org</a:t>
            </a:r>
            <a:r>
              <a:rPr lang="cs-CZ" sz="3200" dirty="0">
                <a:solidFill>
                  <a:schemeClr val="bg1"/>
                </a:solidFill>
              </a:rPr>
              <a:t> [online]. 14. 1. 2005, 16:01[2011-10-24] </a:t>
            </a:r>
            <a:r>
              <a:rPr lang="cs-CZ" sz="3200" dirty="0" err="1">
                <a:solidFill>
                  <a:schemeClr val="bg1"/>
                </a:solidFill>
              </a:rPr>
              <a:t>Soubor:Giovanni</a:t>
            </a:r>
            <a:r>
              <a:rPr lang="cs-CZ" sz="3200" dirty="0">
                <a:solidFill>
                  <a:schemeClr val="bg1"/>
                </a:solidFill>
              </a:rPr>
              <a:t> Boccaccio.jpg. </a:t>
            </a:r>
            <a:r>
              <a:rPr lang="cs-CZ" sz="3200" dirty="0" err="1">
                <a:solidFill>
                  <a:schemeClr val="bg1"/>
                </a:solidFill>
              </a:rPr>
              <a:t>From</a:t>
            </a:r>
            <a:r>
              <a:rPr lang="cs-CZ" sz="3200" dirty="0">
                <a:solidFill>
                  <a:schemeClr val="bg1"/>
                </a:solidFill>
              </a:rPr>
              <a:t> </a:t>
            </a:r>
            <a:r>
              <a:rPr lang="cs-CZ" sz="3200" dirty="0" err="1">
                <a:solidFill>
                  <a:schemeClr val="bg1"/>
                </a:solidFill>
              </a:rPr>
              <a:t>Wikipedia</a:t>
            </a:r>
            <a:r>
              <a:rPr lang="cs-CZ" sz="3200" dirty="0">
                <a:solidFill>
                  <a:schemeClr val="bg1"/>
                </a:solidFill>
              </a:rPr>
              <a:t>, </a:t>
            </a:r>
            <a:r>
              <a:rPr lang="cs-CZ" sz="3200" dirty="0" err="1">
                <a:solidFill>
                  <a:schemeClr val="bg1"/>
                </a:solidFill>
              </a:rPr>
              <a:t>the</a:t>
            </a:r>
            <a:r>
              <a:rPr lang="cs-CZ" sz="3200" dirty="0">
                <a:solidFill>
                  <a:schemeClr val="bg1"/>
                </a:solidFill>
              </a:rPr>
              <a:t> free </a:t>
            </a:r>
            <a:r>
              <a:rPr lang="cs-CZ" sz="3200" dirty="0" err="1">
                <a:solidFill>
                  <a:schemeClr val="bg1"/>
                </a:solidFill>
              </a:rPr>
              <a:t>encyclopedia</a:t>
            </a:r>
            <a:r>
              <a:rPr lang="cs-CZ" sz="3200" dirty="0">
                <a:solidFill>
                  <a:schemeClr val="bg1"/>
                </a:solidFill>
              </a:rPr>
              <a:t>. Dostupné z WWW: &lt;http://cs.wikipedia.org/wiki/</a:t>
            </a:r>
            <a:r>
              <a:rPr lang="cs-CZ" sz="3200" dirty="0" err="1">
                <a:solidFill>
                  <a:schemeClr val="bg1"/>
                </a:solidFill>
              </a:rPr>
              <a:t>Soubor:Giovanni_Boccaccio.jpg</a:t>
            </a:r>
            <a:r>
              <a:rPr lang="cs-CZ" sz="3200" dirty="0">
                <a:solidFill>
                  <a:schemeClr val="bg1"/>
                </a:solidFill>
              </a:rPr>
              <a:t>&gt;</a:t>
            </a:r>
            <a:endParaRPr lang="cs-CZ" sz="3200" dirty="0" smtClean="0">
              <a:solidFill>
                <a:schemeClr val="bg1"/>
              </a:solidFill>
            </a:endParaRPr>
          </a:p>
          <a:p>
            <a:pPr>
              <a:buClrTx/>
              <a:buFont typeface="Wingdings" pitchFamily="2" charset="2"/>
              <a:buChar char="q"/>
            </a:pPr>
            <a:r>
              <a:rPr lang="cs-CZ" sz="3200" dirty="0">
                <a:solidFill>
                  <a:schemeClr val="bg1"/>
                </a:solidFill>
              </a:rPr>
              <a:t>Vložil </a:t>
            </a:r>
            <a:r>
              <a:rPr lang="cs-CZ" sz="3200" dirty="0" smtClean="0">
                <a:solidFill>
                  <a:schemeClr val="bg1"/>
                </a:solidFill>
              </a:rPr>
              <a:t>uživatel </a:t>
            </a:r>
            <a:r>
              <a:rPr lang="cs-CZ" sz="3200" dirty="0" err="1" smtClean="0">
                <a:solidFill>
                  <a:schemeClr val="bg1"/>
                </a:solidFill>
              </a:rPr>
              <a:t>JoJan</a:t>
            </a:r>
            <a:r>
              <a:rPr lang="cs-CZ" sz="3200" dirty="0">
                <a:solidFill>
                  <a:schemeClr val="bg1"/>
                </a:solidFill>
              </a:rPr>
              <a:t>. Http://en.wikipedia.org [online]. 14:19, 11 </a:t>
            </a:r>
            <a:r>
              <a:rPr lang="cs-CZ" sz="3200" dirty="0" err="1">
                <a:solidFill>
                  <a:schemeClr val="bg1"/>
                </a:solidFill>
              </a:rPr>
              <a:t>November</a:t>
            </a:r>
            <a:r>
              <a:rPr lang="cs-CZ" sz="3200" dirty="0">
                <a:solidFill>
                  <a:schemeClr val="bg1"/>
                </a:solidFill>
              </a:rPr>
              <a:t> 2005[2011-10-24] File:Boccaccio01.jpg. </a:t>
            </a:r>
            <a:r>
              <a:rPr lang="cs-CZ" sz="3200" dirty="0" err="1">
                <a:solidFill>
                  <a:schemeClr val="bg1"/>
                </a:solidFill>
              </a:rPr>
              <a:t>From</a:t>
            </a:r>
            <a:r>
              <a:rPr lang="cs-CZ" sz="3200" dirty="0">
                <a:solidFill>
                  <a:schemeClr val="bg1"/>
                </a:solidFill>
              </a:rPr>
              <a:t> </a:t>
            </a:r>
            <a:r>
              <a:rPr lang="cs-CZ" sz="3200" dirty="0" err="1">
                <a:solidFill>
                  <a:schemeClr val="bg1"/>
                </a:solidFill>
              </a:rPr>
              <a:t>Wikipedia</a:t>
            </a:r>
            <a:r>
              <a:rPr lang="cs-CZ" sz="3200" dirty="0">
                <a:solidFill>
                  <a:schemeClr val="bg1"/>
                </a:solidFill>
              </a:rPr>
              <a:t>, </a:t>
            </a:r>
            <a:r>
              <a:rPr lang="cs-CZ" sz="3200" dirty="0" err="1">
                <a:solidFill>
                  <a:schemeClr val="bg1"/>
                </a:solidFill>
              </a:rPr>
              <a:t>the</a:t>
            </a:r>
            <a:r>
              <a:rPr lang="cs-CZ" sz="3200" dirty="0">
                <a:solidFill>
                  <a:schemeClr val="bg1"/>
                </a:solidFill>
              </a:rPr>
              <a:t> free </a:t>
            </a:r>
            <a:r>
              <a:rPr lang="cs-CZ" sz="3200" dirty="0" err="1">
                <a:solidFill>
                  <a:schemeClr val="bg1"/>
                </a:solidFill>
              </a:rPr>
              <a:t>encyclopedia</a:t>
            </a:r>
            <a:r>
              <a:rPr lang="cs-CZ" sz="3200" dirty="0">
                <a:solidFill>
                  <a:schemeClr val="bg1"/>
                </a:solidFill>
              </a:rPr>
              <a:t>. Dostupné z WWW: &lt;http://en.wikipedia.org/wiki/File:Boccaccio01.jpg&gt;</a:t>
            </a:r>
          </a:p>
          <a:p>
            <a:pPr>
              <a:buClrTx/>
              <a:buFont typeface="Wingdings" pitchFamily="2" charset="2"/>
              <a:buChar char="q"/>
            </a:pPr>
            <a:r>
              <a:rPr lang="cs-CZ" sz="3200" dirty="0" smtClean="0">
                <a:solidFill>
                  <a:schemeClr val="bg1"/>
                </a:solidFill>
              </a:rPr>
              <a:t>PRAEFCKE, Andreas. </a:t>
            </a:r>
            <a:r>
              <a:rPr lang="cs-CZ" sz="3200" dirty="0">
                <a:solidFill>
                  <a:schemeClr val="bg1"/>
                </a:solidFill>
              </a:rPr>
              <a:t>Http://en.wikipedia.org [online]. 10:23, 27 </a:t>
            </a:r>
            <a:r>
              <a:rPr lang="cs-CZ" sz="3200" dirty="0" err="1">
                <a:solidFill>
                  <a:schemeClr val="bg1"/>
                </a:solidFill>
              </a:rPr>
              <a:t>giu</a:t>
            </a:r>
            <a:r>
              <a:rPr lang="cs-CZ" sz="3200" dirty="0">
                <a:solidFill>
                  <a:schemeClr val="bg1"/>
                </a:solidFill>
              </a:rPr>
              <a:t> 2005[2011-10-24</a:t>
            </a:r>
            <a:r>
              <a:rPr lang="cs-CZ" sz="3200" dirty="0" smtClean="0">
                <a:solidFill>
                  <a:schemeClr val="bg1"/>
                </a:solidFill>
              </a:rPr>
              <a:t>]</a:t>
            </a:r>
            <a:r>
              <a:rPr lang="it-IT" sz="3200" dirty="0">
                <a:solidFill>
                  <a:schemeClr val="bg1"/>
                </a:solidFill>
              </a:rPr>
              <a:t> File:Andrea del Castagno Giovanni Boccaccio c 1450.jpg</a:t>
            </a:r>
            <a:r>
              <a:rPr lang="cs-CZ" sz="3200" dirty="0" smtClean="0">
                <a:solidFill>
                  <a:schemeClr val="bg1"/>
                </a:solidFill>
              </a:rPr>
              <a:t>. </a:t>
            </a:r>
            <a:r>
              <a:rPr lang="cs-CZ" sz="3200" dirty="0" err="1">
                <a:solidFill>
                  <a:schemeClr val="bg1"/>
                </a:solidFill>
              </a:rPr>
              <a:t>From</a:t>
            </a:r>
            <a:r>
              <a:rPr lang="cs-CZ" sz="3200" dirty="0">
                <a:solidFill>
                  <a:schemeClr val="bg1"/>
                </a:solidFill>
              </a:rPr>
              <a:t> </a:t>
            </a:r>
            <a:r>
              <a:rPr lang="cs-CZ" sz="3200" dirty="0" err="1">
                <a:solidFill>
                  <a:schemeClr val="bg1"/>
                </a:solidFill>
              </a:rPr>
              <a:t>Wikipedia</a:t>
            </a:r>
            <a:r>
              <a:rPr lang="cs-CZ" sz="3200" dirty="0">
                <a:solidFill>
                  <a:schemeClr val="bg1"/>
                </a:solidFill>
              </a:rPr>
              <a:t>, </a:t>
            </a:r>
            <a:r>
              <a:rPr lang="cs-CZ" sz="3200" dirty="0" err="1">
                <a:solidFill>
                  <a:schemeClr val="bg1"/>
                </a:solidFill>
              </a:rPr>
              <a:t>the</a:t>
            </a:r>
            <a:r>
              <a:rPr lang="cs-CZ" sz="3200" dirty="0">
                <a:solidFill>
                  <a:schemeClr val="bg1"/>
                </a:solidFill>
              </a:rPr>
              <a:t> free </a:t>
            </a:r>
            <a:r>
              <a:rPr lang="cs-CZ" sz="3200" dirty="0" err="1">
                <a:solidFill>
                  <a:schemeClr val="bg1"/>
                </a:solidFill>
              </a:rPr>
              <a:t>encyclopedia</a:t>
            </a:r>
            <a:r>
              <a:rPr lang="cs-CZ" sz="3200" dirty="0">
                <a:solidFill>
                  <a:schemeClr val="bg1"/>
                </a:solidFill>
              </a:rPr>
              <a:t>. Dostupné z WWW: &lt;http://it.wikipedia.org/wiki/File:Andrea_del_Castagno_Giovanni_Boccaccio_c_1450.jpg&gt;</a:t>
            </a:r>
          </a:p>
          <a:p>
            <a:pPr>
              <a:buClrTx/>
              <a:buFont typeface="Wingdings" pitchFamily="2" charset="2"/>
              <a:buChar char="q"/>
            </a:pPr>
            <a:r>
              <a:rPr lang="cs-CZ" sz="3200" dirty="0" smtClean="0">
                <a:solidFill>
                  <a:schemeClr val="bg1"/>
                </a:solidFill>
              </a:rPr>
              <a:t>KOEHNE, André. </a:t>
            </a:r>
            <a:r>
              <a:rPr lang="cs-CZ" sz="3200" dirty="0">
                <a:solidFill>
                  <a:schemeClr val="bg1"/>
                </a:solidFill>
              </a:rPr>
              <a:t>Http</a:t>
            </a:r>
            <a:r>
              <a:rPr lang="cs-CZ" sz="3200" dirty="0" smtClean="0">
                <a:solidFill>
                  <a:schemeClr val="bg1"/>
                </a:solidFill>
              </a:rPr>
              <a:t>://it.wikipedia.org</a:t>
            </a:r>
            <a:r>
              <a:rPr lang="cs-CZ" sz="3200" dirty="0">
                <a:solidFill>
                  <a:schemeClr val="bg1"/>
                </a:solidFill>
              </a:rPr>
              <a:t> [online]. 23:58, 7 set 2006[2011-10-24] File:Waterhouse decameron.jpg. </a:t>
            </a:r>
            <a:r>
              <a:rPr lang="cs-CZ" sz="3200" dirty="0" err="1">
                <a:solidFill>
                  <a:schemeClr val="bg1"/>
                </a:solidFill>
              </a:rPr>
              <a:t>From</a:t>
            </a:r>
            <a:r>
              <a:rPr lang="cs-CZ" sz="3200" dirty="0">
                <a:solidFill>
                  <a:schemeClr val="bg1"/>
                </a:solidFill>
              </a:rPr>
              <a:t> </a:t>
            </a:r>
            <a:r>
              <a:rPr lang="cs-CZ" sz="3200" dirty="0" err="1">
                <a:solidFill>
                  <a:schemeClr val="bg1"/>
                </a:solidFill>
              </a:rPr>
              <a:t>Wikipedia</a:t>
            </a:r>
            <a:r>
              <a:rPr lang="cs-CZ" sz="3200" dirty="0">
                <a:solidFill>
                  <a:schemeClr val="bg1"/>
                </a:solidFill>
              </a:rPr>
              <a:t>, </a:t>
            </a:r>
            <a:r>
              <a:rPr lang="cs-CZ" sz="3200" dirty="0" err="1">
                <a:solidFill>
                  <a:schemeClr val="bg1"/>
                </a:solidFill>
              </a:rPr>
              <a:t>the</a:t>
            </a:r>
            <a:r>
              <a:rPr lang="cs-CZ" sz="3200" dirty="0">
                <a:solidFill>
                  <a:schemeClr val="bg1"/>
                </a:solidFill>
              </a:rPr>
              <a:t> free </a:t>
            </a:r>
            <a:r>
              <a:rPr lang="cs-CZ" sz="3200" dirty="0" err="1">
                <a:solidFill>
                  <a:schemeClr val="bg1"/>
                </a:solidFill>
              </a:rPr>
              <a:t>encyclopedia</a:t>
            </a:r>
            <a:r>
              <a:rPr lang="cs-CZ" sz="3200" dirty="0">
                <a:solidFill>
                  <a:schemeClr val="bg1"/>
                </a:solidFill>
              </a:rPr>
              <a:t>. Dostupné z WWW: </a:t>
            </a:r>
            <a:r>
              <a:rPr lang="cs-CZ" sz="3200" dirty="0" smtClean="0">
                <a:solidFill>
                  <a:schemeClr val="bg1"/>
                </a:solidFill>
              </a:rPr>
              <a:t>&lt;http</a:t>
            </a:r>
            <a:r>
              <a:rPr lang="cs-CZ" sz="3200" dirty="0">
                <a:solidFill>
                  <a:schemeClr val="bg1"/>
                </a:solidFill>
              </a:rPr>
              <a:t>://</a:t>
            </a:r>
            <a:r>
              <a:rPr lang="cs-CZ" sz="3200" dirty="0" smtClean="0">
                <a:solidFill>
                  <a:schemeClr val="bg1"/>
                </a:solidFill>
              </a:rPr>
              <a:t>it.wikipedia.org/wiki/</a:t>
            </a:r>
            <a:r>
              <a:rPr lang="cs-CZ" sz="3200" dirty="0" err="1" smtClean="0">
                <a:solidFill>
                  <a:schemeClr val="bg1"/>
                </a:solidFill>
              </a:rPr>
              <a:t>File:Waterhouse_decameron.jpg</a:t>
            </a:r>
            <a:r>
              <a:rPr lang="cs-CZ" sz="3200" dirty="0" smtClean="0">
                <a:solidFill>
                  <a:schemeClr val="bg1"/>
                </a:solidFill>
              </a:rPr>
              <a:t>&gt; </a:t>
            </a:r>
            <a:endParaRPr lang="cs-CZ" sz="3200" dirty="0">
              <a:solidFill>
                <a:schemeClr val="bg1"/>
              </a:solidFill>
            </a:endParaRPr>
          </a:p>
          <a:p>
            <a:pPr>
              <a:buClrTx/>
              <a:buFont typeface="Wingdings" pitchFamily="2" charset="2"/>
              <a:buChar char="q"/>
            </a:pPr>
            <a:endParaRPr lang="cs-CZ" sz="3200" dirty="0" smtClean="0">
              <a:solidFill>
                <a:schemeClr val="bg1"/>
              </a:solidFill>
            </a:endParaRPr>
          </a:p>
          <a:p>
            <a:pPr>
              <a:buClrTx/>
              <a:buFont typeface="Wingdings" pitchFamily="2" charset="2"/>
              <a:buChar char="q"/>
            </a:pPr>
            <a:r>
              <a:rPr lang="cs-CZ" sz="3200" dirty="0" smtClean="0">
                <a:solidFill>
                  <a:schemeClr val="bg1"/>
                </a:solidFill>
              </a:rPr>
              <a:t>FOTOGRAFIE </a:t>
            </a:r>
            <a:r>
              <a:rPr lang="cs-CZ" sz="3200" dirty="0">
                <a:solidFill>
                  <a:schemeClr val="bg1"/>
                </a:solidFill>
              </a:rPr>
              <a:t>JSOU VKLÁDÁNY OPAKOVANĚ</a:t>
            </a:r>
          </a:p>
        </p:txBody>
      </p:sp>
    </p:spTree>
    <p:extLst>
      <p:ext uri="{BB962C8B-B14F-4D97-AF65-F5344CB8AC3E}">
        <p14:creationId xmlns:p14="http://schemas.microsoft.com/office/powerpoint/2010/main" val="3139245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Špendlík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263</TotalTime>
  <Words>463</Words>
  <Application>Microsoft Office PowerPoint</Application>
  <PresentationFormat>Předvádění na obrazovce (4:3)</PresentationFormat>
  <Paragraphs>79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Talent</vt:lpstr>
      <vt:lpstr>Prezentace aplikace PowerPoint</vt:lpstr>
      <vt:lpstr>ANOTACE</vt:lpstr>
      <vt:lpstr>KLÍČOVÁ SLOVA</vt:lpstr>
      <vt:lpstr>Giovanni Boccaccio [džovany bokačo]</vt:lpstr>
      <vt:lpstr>Giovanni Boccaccio</vt:lpstr>
      <vt:lpstr>Zajímavosti o životě</vt:lpstr>
      <vt:lpstr>SPISOVATELSKÁ JMENOVKA</vt:lpstr>
      <vt:lpstr>Prezentace aplikace PowerPoint</vt:lpstr>
      <vt:lpstr>Dekameron</vt:lpstr>
      <vt:lpstr>Prezentace aplikace PowerPoint</vt:lpstr>
      <vt:lpstr>Literární termíny</vt:lpstr>
      <vt:lpstr>CITACE: OBRÁZKY, FOTOGRAFIE, KRESBY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Giovanni Boccaccio [džovany bokačo]</dc:title>
  <dc:creator>EU12</dc:creator>
  <cp:lastModifiedBy>EU12</cp:lastModifiedBy>
  <cp:revision>30</cp:revision>
  <dcterms:created xsi:type="dcterms:W3CDTF">2011-05-27T08:14:52Z</dcterms:created>
  <dcterms:modified xsi:type="dcterms:W3CDTF">2013-10-02T18:32:10Z</dcterms:modified>
</cp:coreProperties>
</file>