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13"/>
  </p:notesMasterIdLst>
  <p:sldIdLst>
    <p:sldId id="271" r:id="rId2"/>
    <p:sldId id="272" r:id="rId3"/>
    <p:sldId id="256" r:id="rId4"/>
    <p:sldId id="265" r:id="rId5"/>
    <p:sldId id="260" r:id="rId6"/>
    <p:sldId id="268" r:id="rId7"/>
    <p:sldId id="269" r:id="rId8"/>
    <p:sldId id="262" r:id="rId9"/>
    <p:sldId id="259" r:id="rId10"/>
    <p:sldId id="263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2" autoAdjust="0"/>
    <p:restoredTop sz="94660"/>
  </p:normalViewPr>
  <p:slideViewPr>
    <p:cSldViewPr>
      <p:cViewPr>
        <p:scale>
          <a:sx n="66" d="100"/>
          <a:sy n="66" d="100"/>
        </p:scale>
        <p:origin x="-648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ZÁKLADNÍ  ŠKOLA KOLÍN V., MNICHOVICKÁ 62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Pedikuloza</a:t>
          </a:r>
          <a:r>
            <a:rPr lang="cs-CZ" sz="2000" dirty="0" smtClean="0"/>
            <a:t> - vši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80F1BE-54C8-45D5-A887-093691A051B8}" type="presOf" srcId="{757F3AB3-0718-4624-B441-E567A8F0AB56}" destId="{333A1088-737F-45CB-B68E-254E46348037}" srcOrd="0" destOrd="0" presId="urn:microsoft.com/office/officeart/2005/8/layout/target3"/>
    <dgm:cxn modelId="{7E36535A-31B8-4059-89D3-537249EBF4AC}" type="presOf" srcId="{D1D4F407-5343-4D3F-B5B9-D407B03CAEB4}" destId="{AED2198E-93D5-4001-81B4-73124B309672}" srcOrd="1" destOrd="0" presId="urn:microsoft.com/office/officeart/2005/8/layout/target3"/>
    <dgm:cxn modelId="{29B4171D-7D01-446F-A9A8-58548FA4621E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0972AF8-5172-4AA1-8081-38EEFBAA9A5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0B906B-AA80-4D3F-9132-A5489754C796}" type="presOf" srcId="{B651F6E3-6281-48DB-9319-2AEAFDAE7572}" destId="{619D679B-A015-4ECF-8348-D1034C574F40}" srcOrd="0" destOrd="0" presId="urn:microsoft.com/office/officeart/2005/8/layout/target3"/>
    <dgm:cxn modelId="{65502838-284D-4595-82A1-3A71B40B0400}" type="presOf" srcId="{D1D4F407-5343-4D3F-B5B9-D407B03CAEB4}" destId="{D005CE8C-CC26-4C3E-AC11-E15060ECD759}" srcOrd="0" destOrd="0" presId="urn:microsoft.com/office/officeart/2005/8/layout/target3"/>
    <dgm:cxn modelId="{3DBCC966-2361-4476-96D2-2F187F88E438}" type="presOf" srcId="{D1B46980-6531-4606-95E6-44980827E919}" destId="{2BE915AB-18AA-4053-B92C-3BFC9ED204BB}" srcOrd="1" destOrd="0" presId="urn:microsoft.com/office/officeart/2005/8/layout/target3"/>
    <dgm:cxn modelId="{FB112044-4B91-4BC1-9E6D-9C45A37EA437}" type="presOf" srcId="{D8197B8C-B260-4A16-BDF4-0947B075E274}" destId="{25B08C86-7E15-44DC-BE7F-FFB55DD49D12}" srcOrd="0" destOrd="0" presId="urn:microsoft.com/office/officeart/2005/8/layout/target3"/>
    <dgm:cxn modelId="{7A912D6D-A00C-4B34-AFDF-1C8249B9A5BB}" type="presOf" srcId="{B651F6E3-6281-48DB-9319-2AEAFDAE7572}" destId="{6BB5E863-4638-4E1D-BFDE-399D028AC4ED}" srcOrd="1" destOrd="0" presId="urn:microsoft.com/office/officeart/2005/8/layout/target3"/>
    <dgm:cxn modelId="{1E25D744-4745-4D86-92F6-30B0B2DFF04B}" type="presParOf" srcId="{333A1088-737F-45CB-B68E-254E46348037}" destId="{F5ABB229-8D3B-4694-996A-96F23CF14429}" srcOrd="0" destOrd="0" presId="urn:microsoft.com/office/officeart/2005/8/layout/target3"/>
    <dgm:cxn modelId="{4F150B2A-1C6D-48EE-A4D5-C71BAD2840E8}" type="presParOf" srcId="{333A1088-737F-45CB-B68E-254E46348037}" destId="{F41139FD-01EE-4571-8B17-4FB00FC51163}" srcOrd="1" destOrd="0" presId="urn:microsoft.com/office/officeart/2005/8/layout/target3"/>
    <dgm:cxn modelId="{814BBAFA-DB97-4495-9793-E63BC78A5F84}" type="presParOf" srcId="{333A1088-737F-45CB-B68E-254E46348037}" destId="{D005CE8C-CC26-4C3E-AC11-E15060ECD759}" srcOrd="2" destOrd="0" presId="urn:microsoft.com/office/officeart/2005/8/layout/target3"/>
    <dgm:cxn modelId="{DADEEB09-0B2A-496D-AF9F-1EDF9FDCF5EB}" type="presParOf" srcId="{333A1088-737F-45CB-B68E-254E46348037}" destId="{2C702D82-9B77-49B7-9568-BB8EB47C3372}" srcOrd="3" destOrd="0" presId="urn:microsoft.com/office/officeart/2005/8/layout/target3"/>
    <dgm:cxn modelId="{319CCF6F-042D-448A-B00B-51FEF216E9DF}" type="presParOf" srcId="{333A1088-737F-45CB-B68E-254E46348037}" destId="{A52A0455-90FF-4808-ABD0-F02540D31D5A}" srcOrd="4" destOrd="0" presId="urn:microsoft.com/office/officeart/2005/8/layout/target3"/>
    <dgm:cxn modelId="{B139F68E-AFB0-4C22-9802-B653B2FE8855}" type="presParOf" srcId="{333A1088-737F-45CB-B68E-254E46348037}" destId="{6140AFEC-043D-4C43-A2F9-D0F5331DF3A3}" srcOrd="5" destOrd="0" presId="urn:microsoft.com/office/officeart/2005/8/layout/target3"/>
    <dgm:cxn modelId="{763ACE36-8CAF-405D-A0C2-886F8CB29CB7}" type="presParOf" srcId="{333A1088-737F-45CB-B68E-254E46348037}" destId="{9358AC05-5D7D-4327-9F80-1AD486AEA664}" srcOrd="6" destOrd="0" presId="urn:microsoft.com/office/officeart/2005/8/layout/target3"/>
    <dgm:cxn modelId="{6F2934E7-86D0-4178-9C94-7B8CA0D448CB}" type="presParOf" srcId="{333A1088-737F-45CB-B68E-254E46348037}" destId="{313FC574-E1CD-4FB4-B054-0B805CE0447D}" srcOrd="7" destOrd="0" presId="urn:microsoft.com/office/officeart/2005/8/layout/target3"/>
    <dgm:cxn modelId="{E591861A-A2BE-41CD-BF9F-9B4AC4E8F3BF}" type="presParOf" srcId="{333A1088-737F-45CB-B68E-254E46348037}" destId="{619D679B-A015-4ECF-8348-D1034C574F40}" srcOrd="8" destOrd="0" presId="urn:microsoft.com/office/officeart/2005/8/layout/target3"/>
    <dgm:cxn modelId="{7B31901B-664E-4D67-9FA9-070BA0F1C46F}" type="presParOf" srcId="{333A1088-737F-45CB-B68E-254E46348037}" destId="{322283A8-4A27-4CDA-BAE3-F381106A9174}" srcOrd="9" destOrd="0" presId="urn:microsoft.com/office/officeart/2005/8/layout/target3"/>
    <dgm:cxn modelId="{9E8CB431-091E-49BA-9141-EB26E13B6BA7}" type="presParOf" srcId="{333A1088-737F-45CB-B68E-254E46348037}" destId="{FFC9F71D-1B4F-4AD9-A4A6-86ADEFC8AF5C}" srcOrd="10" destOrd="0" presId="urn:microsoft.com/office/officeart/2005/8/layout/target3"/>
    <dgm:cxn modelId="{7A3F1392-5C67-4E5C-9E5C-AA984647091B}" type="presParOf" srcId="{333A1088-737F-45CB-B68E-254E46348037}" destId="{25B08C86-7E15-44DC-BE7F-FFB55DD49D12}" srcOrd="11" destOrd="0" presId="urn:microsoft.com/office/officeart/2005/8/layout/target3"/>
    <dgm:cxn modelId="{640C368F-7F71-4A3C-94A7-8C1F070B7AA2}" type="presParOf" srcId="{333A1088-737F-45CB-B68E-254E46348037}" destId="{AED2198E-93D5-4001-81B4-73124B309672}" srcOrd="12" destOrd="0" presId="urn:microsoft.com/office/officeart/2005/8/layout/target3"/>
    <dgm:cxn modelId="{20C4D170-9503-4C43-B88C-E38751B53A72}" type="presParOf" srcId="{333A1088-737F-45CB-B68E-254E46348037}" destId="{2BE915AB-18AA-4053-B92C-3BFC9ED204BB}" srcOrd="13" destOrd="0" presId="urn:microsoft.com/office/officeart/2005/8/layout/target3"/>
    <dgm:cxn modelId="{C931904D-98BE-4149-9405-DFDC11AB26CC}" type="presParOf" srcId="{333A1088-737F-45CB-B68E-254E46348037}" destId="{6BB5E863-4638-4E1D-BFDE-399D028AC4ED}" srcOrd="14" destOrd="0" presId="urn:microsoft.com/office/officeart/2005/8/layout/target3"/>
    <dgm:cxn modelId="{5782343C-501B-4126-839A-71ABFE3DAA29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9413BF-D55F-489F-B88A-DD0802DDA5E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418BBB5-A7B8-40F4-ADFD-A1426CA97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317FE-8886-4248-9775-EFC1D99E9816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006CF-4C3F-41AF-B96C-76EB2F885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39FED-3318-4A93-A290-9C01C2991EB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DA330-EFBB-400C-AA1C-678DEF6DB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D800C-4C7A-443D-A16A-CC29C66CBDA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FC139-65D5-4BAF-A4D5-260B80E73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5B1E0-DD86-46BD-957D-ABAAEB04DBE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FCBC3-1866-4B09-9331-E61717EE59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85037-8E53-43BF-88B3-A3EBCC3A236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21736-41ED-439E-AD33-9D8E66376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A8324-5DA0-4E39-9F01-191705047C3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09540-FDD8-460F-A77E-E954FA935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B54D3-1EBF-4439-983D-233C0472D32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FAF2E-415C-4DE5-AF46-6682ED58B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91FF4-0ED3-46EE-8F10-91581BAFFE1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5337E-E7BF-445D-8780-91EC54FCD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B17BC-D7B3-4F81-B7E1-2E96A1F03FA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B8599-7B21-4D48-91E7-4EBF2E4B0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EACB2-A24D-4202-BBFF-91713486B6B3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99EC0-BA79-4285-9644-1759882CD5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A69F51-1C1E-4718-B8F6-9DB5F324132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A014C-67ED-4E4A-9C50-47CC346B6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2D831358-59E3-42CC-A6E7-BEFA3B46823B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56071AE8-34EA-468F-A0F9-F519FFF3A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28" r:id="rId2"/>
    <p:sldLayoutId id="2147483830" r:id="rId3"/>
    <p:sldLayoutId id="2147483827" r:id="rId4"/>
    <p:sldLayoutId id="2147483826" r:id="rId5"/>
    <p:sldLayoutId id="2147483825" r:id="rId6"/>
    <p:sldLayoutId id="2147483824" r:id="rId7"/>
    <p:sldLayoutId id="2147483823" r:id="rId8"/>
    <p:sldLayoutId id="2147483822" r:id="rId9"/>
    <p:sldLayoutId id="2147483821" r:id="rId10"/>
    <p:sldLayoutId id="2147483820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myz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://cs.wikipedia.org/wiki/Hemimetabol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rev" TargetMode="External"/><Relationship Id="rId5" Type="http://schemas.openxmlformats.org/officeDocument/2006/relationships/hyperlink" Target="http://cs.wikipedia.org/wiki/Parazitismus" TargetMode="External"/><Relationship Id="rId4" Type="http://schemas.openxmlformats.org/officeDocument/2006/relationships/hyperlink" Target="http://cs.wikipedia.org/wiki/Phthirapter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Ohanb%C3%AD&amp;action=edit&amp;redlink=1" TargetMode="External"/><Relationship Id="rId3" Type="http://schemas.openxmlformats.org/officeDocument/2006/relationships/hyperlink" Target="http://cs.wikipedia.org/wiki/Ve%C5%A1_d%C4%9Btsk%C3%A1" TargetMode="External"/><Relationship Id="rId7" Type="http://schemas.openxmlformats.org/officeDocument/2006/relationships/hyperlink" Target="http://cs.wikipedia.org/wiki/Vousy" TargetMode="External"/><Relationship Id="rId2" Type="http://schemas.openxmlformats.org/officeDocument/2006/relationships/hyperlink" Target="http://cs.wikipedia.org/wiki/Ve%C5%A1_%C5%A1atn%C3%AD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Vlas" TargetMode="External"/><Relationship Id="rId5" Type="http://schemas.openxmlformats.org/officeDocument/2006/relationships/hyperlink" Target="http://cs.wikipedia.org/wiki/Skvrnit%C3%BD_tyfus" TargetMode="External"/><Relationship Id="rId4" Type="http://schemas.openxmlformats.org/officeDocument/2006/relationships/hyperlink" Target="http://cs.wikipedia.org/wiki/Ve%C5%A1_mu%C5%88ka" TargetMode="External"/><Relationship Id="rId9" Type="http://schemas.openxmlformats.org/officeDocument/2006/relationships/hyperlink" Target="http://cs.wikipedia.org/wiki/Podpa%C5%BE%C3%A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6630988" y="6256338"/>
            <a:ext cx="151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Září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vhodný jako prezentace pro interaktivní tabuli</a:t>
            </a:r>
          </a:p>
          <a:p>
            <a:r>
              <a:rPr lang="cs-CZ" smtClean="0"/>
              <a:t>Vhodný pro 3. – 5. ročník ZŠ</a:t>
            </a:r>
          </a:p>
          <a:p>
            <a:r>
              <a:rPr lang="cs-CZ" smtClean="0"/>
              <a:t>Slouží jako prevence pedikolozy v období výskytu vší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  <a:solidFill>
            <a:schemeClr val="accent1">
              <a:lumMod val="50000"/>
            </a:schemeClr>
          </a:solidFill>
          <a:ln>
            <a:solidFill>
              <a:schemeClr val="bg2"/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bg2">
              <a:lumMod val="50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VŠI</a:t>
            </a:r>
            <a:endParaRPr lang="cs-CZ" sz="80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67075" y="1052513"/>
            <a:ext cx="2578100" cy="345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4213" y="333375"/>
            <a:ext cx="8002587" cy="126682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Vši (</a:t>
            </a:r>
            <a:r>
              <a:rPr lang="cs-CZ" dirty="0" err="1" smtClean="0"/>
              <a:t>Anoplura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jsou podřád bezkřídlého </a:t>
            </a:r>
            <a:r>
              <a:rPr lang="cs-CZ" dirty="0" err="1">
                <a:solidFill>
                  <a:schemeClr val="tx1">
                    <a:lumMod val="95000"/>
                    <a:lumOff val="5000"/>
                  </a:schemeClr>
                </a:solidFill>
                <a:hlinkClick r:id="rId2" tooltip="Hemimetabolie"/>
              </a:rPr>
              <a:t>hemitabolicky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parazitického řádu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3" tooltip="Hmyz"/>
              </a:rPr>
              <a:t>hmyzu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 tooltip="Phthiraptera"/>
              </a:rPr>
              <a:t>Phthiraptera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Vši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5" tooltip="Parazitismus"/>
              </a:rPr>
              <a:t>parazitují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na těle savců a živí se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  <a:hlinkClick r:id="rId6" tooltip="Krev"/>
              </a:rPr>
              <a:t>krví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svého hostitele. Vši jsou celosvětově rozšířené, je známo asi pět set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druhů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Velikost všech zástupců se pohybuje mezi 0,4–6,5 milimetry.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5013325"/>
            <a:ext cx="238125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1348989">
            <a:off x="598488" y="407988"/>
            <a:ext cx="8185150" cy="5848350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se projevuje přítomnost vší ???</a:t>
            </a:r>
            <a:b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500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Když vši jsou ve vyššíu počtu, tak se začíná dostavovat </a:t>
            </a:r>
            <a:r>
              <a:rPr lang="cs-CZ" sz="2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svědění a pálení pokožky</a:t>
            </a:r>
            <a:br>
              <a:rPr lang="cs-CZ" sz="2000" b="1" u="sng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Nepříjemné pocity způsobuje pohyb, ale zejména bodání a následné </a:t>
            </a:r>
            <a:r>
              <a:rPr lang="cs-CZ" sz="2000" b="1" u="sng" smtClean="0">
                <a:effectLst/>
              </a:rPr>
              <a:t>sání krve</a:t>
            </a:r>
            <a:br>
              <a:rPr lang="cs-CZ" sz="2000" b="1" u="sng" smtClean="0">
                <a:effectLst/>
              </a:rPr>
            </a:br>
            <a: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Neustálé </a:t>
            </a:r>
            <a:r>
              <a:rPr lang="cs-CZ" sz="2000" b="1" u="sng" smtClean="0">
                <a:effectLst/>
              </a:rPr>
              <a:t>svědění nutí ke škrábání</a:t>
            </a:r>
            <a: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, což může vest k porušení pokožky a následnému proniknutí bakterií vyvolávající zánět</a:t>
            </a:r>
            <a:b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8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200" b="1" i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Popis vši</a:t>
            </a:r>
            <a:br>
              <a:rPr lang="cs-CZ" sz="2200" b="1" i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. </a:t>
            </a: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Má hnědou barvu a v porovnání k ostatnímu tělu velký zadeček</a:t>
            </a:r>
            <a:b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Jejich velikost se pohybuje kolem o,5 až 6,5 mm</a:t>
            </a:r>
            <a:b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Viditeln</a:t>
            </a: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á</a:t>
            </a: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by měl</a:t>
            </a: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a</a:t>
            </a:r>
            <a: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být i přilepená vajíčka, tzv. hnidy</a:t>
            </a:r>
            <a:br>
              <a:rPr lang="cs-CZ" sz="2000" smtClean="0">
                <a:solidFill>
                  <a:srgbClr val="77420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/>
            </a:r>
            <a:br>
              <a:rPr lang="cs-CZ" sz="1600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cs-CZ" sz="1600" b="1" smtClean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9080500" y="5589588"/>
            <a:ext cx="46038" cy="1139825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4963" y="5445125"/>
            <a:ext cx="1095375" cy="1143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60350"/>
            <a:ext cx="7931150" cy="1339850"/>
          </a:xfrm>
          <a:solidFill>
            <a:schemeClr val="bg2"/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Zástupci vší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Parazitující na člověku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59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212975"/>
            <a:ext cx="4041775" cy="39131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  <a:hlinkClick r:id="rId2" tooltip="Veš šatní"/>
              </a:rPr>
              <a:t>Veš šatní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(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Pediculus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corporis</a:t>
            </a:r>
            <a:r>
              <a:rPr lang="cs-CZ" sz="1600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hlinkClick r:id="rId3" tooltip="Veš dětská"/>
              </a:rPr>
              <a:t>Veš dětská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(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Pediculus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capitis</a:t>
            </a:r>
            <a:r>
              <a:rPr lang="cs-CZ" sz="1600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i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prstClr val="black">
                    <a:lumMod val="50000"/>
                    <a:lumOff val="50000"/>
                  </a:prstClr>
                </a:solidFill>
                <a:hlinkClick r:id="rId4" tooltip="Veš muňka"/>
              </a:rPr>
              <a:t>Veš muňka</a:t>
            </a:r>
            <a:r>
              <a:rPr lang="cs-CZ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(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Phithirus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1600" i="1" dirty="0" err="1">
                <a:solidFill>
                  <a:prstClr val="black">
                    <a:lumMod val="50000"/>
                    <a:lumOff val="50000"/>
                  </a:prstClr>
                </a:solidFill>
              </a:rPr>
              <a:t>pubis</a:t>
            </a:r>
            <a:r>
              <a:rPr lang="cs-CZ" sz="1600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)</a:t>
            </a:r>
            <a:endParaRPr lang="cs-CZ" sz="16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72013" y="2212975"/>
            <a:ext cx="4041775" cy="3913188"/>
          </a:xfr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Žije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 záhybech </a:t>
            </a: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prádla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Saje lidskou pokožku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Může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přenášet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  <a:hlinkClick r:id="rId5" tooltip="Skvrnitý tyfus"/>
              </a:rPr>
              <a:t>skvrnitý </a:t>
            </a: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5" tooltip="Skvrnitý tyfus"/>
              </a:rPr>
              <a:t>tyfus</a:t>
            </a:r>
            <a:endParaRPr lang="cs-CZ" sz="16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Vyskytuje se ve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  <a:hlinkClick r:id="rId6" tooltip="Vlas"/>
              </a:rPr>
              <a:t>vlasech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  <a:hlinkClick r:id="rId7" tooltip="Vousy"/>
              </a:rPr>
              <a:t>vousech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</a:t>
            </a:r>
            <a:endParaRPr lang="cs-CZ" sz="16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</a:t>
            </a: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epřenáší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žádné nebezpečné onemocnění, </a:t>
            </a:r>
            <a:endParaRPr lang="cs-CZ" sz="16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Saje krev z pokožky hlavy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2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(„filcka“) žije v lidském ochlupení (v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  <a:hlinkClick r:id="rId8" tooltip="Ohanbí (stránka neexistuje)"/>
              </a:rPr>
              <a:t>ohanbí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na prsou, v </a:t>
            </a: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9" tooltip="Podpaží"/>
              </a:rPr>
              <a:t>podpaží</a:t>
            </a: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nikdy </a:t>
            </a:r>
            <a:r>
              <a:rPr lang="cs-CZ" sz="1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se nevyskytuje ve vlasech.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Rozmnožování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Vši mají proměnu nedokonalou 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amice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snášejí vajíčka hruškovitého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tvaru-  </a:t>
            </a:r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hnidy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které vši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lepí na srst svých hostitelů. </a:t>
            </a: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o 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týdnu se z vajíček stanou larvy, které mají tři instary (svléknutí) a potom se z nich stávají dospělci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Celé larvální stadium trvá zpravidla od dvou do tří týdnů.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61225" y="692150"/>
            <a:ext cx="1649413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713" y="115888"/>
            <a:ext cx="5338762" cy="1009650"/>
          </a:xfrm>
          <a:solidFill>
            <a:schemeClr val="bg2"/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/>
              <a:t>Vývin vši</a:t>
            </a:r>
            <a:endParaRPr lang="cs-CZ" b="1" u="sng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 rot="21106096">
            <a:off x="1562100" y="1027113"/>
            <a:ext cx="6086475" cy="56610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8025" y="5157788"/>
            <a:ext cx="7993063" cy="1268412"/>
          </a:xfrm>
          <a:solidFill>
            <a:srgbClr val="FF0000"/>
          </a:solidFill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b="1" u="sng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Přípravky</a:t>
            </a: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jako je např. </a:t>
            </a:r>
            <a:r>
              <a:rPr lang="cs-CZ" sz="2800" b="1" u="sng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Diffusil, Effective</a:t>
            </a: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nebo </a:t>
            </a:r>
            <a:r>
              <a:rPr lang="cs-CZ" sz="2800" b="1" u="sng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Capissan</a:t>
            </a:r>
            <a:r>
              <a:rPr lang="cs-CZ" sz="2800" smtClean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by nám měly pomoci zbavit se vší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7100" y="188913"/>
            <a:ext cx="6299200" cy="7921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dirty="0" smtClean="0">
                <a:solidFill>
                  <a:schemeClr val="accent3"/>
                </a:solidFill>
              </a:rPr>
              <a:t>PREVENCE PROTI VŠÍM</a:t>
            </a:r>
            <a:endParaRPr lang="cs-CZ" sz="4000" b="1" dirty="0">
              <a:solidFill>
                <a:schemeClr val="accent3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96225" y="1978025"/>
            <a:ext cx="803275" cy="301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1852613"/>
            <a:ext cx="673100" cy="252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51050" y="1978025"/>
            <a:ext cx="1306513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2349500"/>
            <a:ext cx="1063625" cy="227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35600" y="2366963"/>
            <a:ext cx="179070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147050" cy="14112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 smtClean="0"/>
              <a:t>Jak nad nimi vyzrát ?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1628775"/>
            <a:ext cx="3960812" cy="581025"/>
          </a:xfrm>
          <a:solidFill>
            <a:schemeClr val="accent3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Horší varianta - vlasy se musí ostříhat</a:t>
            </a:r>
            <a:endParaRPr lang="cs-CZ" sz="1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76825" y="1628775"/>
            <a:ext cx="3684588" cy="64770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Lepší varianta - vši se vyčešou speciálním hřebenem</a:t>
            </a:r>
            <a:endParaRPr lang="cs-CZ" sz="1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556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420938"/>
            <a:ext cx="3970338" cy="37052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/>
          <a:srcRect/>
          <a:stretch>
            <a:fillRect/>
          </a:stretch>
        </p:blipFill>
        <p:spPr>
          <a:xfrm>
            <a:off x="4830763" y="2492375"/>
            <a:ext cx="3486150" cy="3600450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565400"/>
            <a:ext cx="4476750" cy="336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916113"/>
            <a:ext cx="8229600" cy="2520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br>
              <a:rPr lang="cs-CZ" dirty="0" smtClean="0"/>
            </a:br>
            <a:r>
              <a:rPr lang="cs-CZ" dirty="0">
                <a:effectLst/>
              </a:rPr>
              <a:t> </a:t>
            </a:r>
            <a:br>
              <a:rPr lang="cs-CZ" dirty="0">
                <a:effectLst/>
              </a:rPr>
            </a:br>
            <a:r>
              <a:rPr lang="cs-CZ" sz="3600" u="sng" dirty="0">
                <a:effectLst/>
                <a:hlinkClick r:id="rId2"/>
              </a:rPr>
              <a:t>www.office.microsoft.com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420</TotalTime>
  <Words>287</Words>
  <Application>Microsoft Office PowerPoint</Application>
  <PresentationFormat>On-screen Show (4:3)</PresentationFormat>
  <Paragraphs>51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Palatino Linotype</vt:lpstr>
      <vt:lpstr>Arial</vt:lpstr>
      <vt:lpstr>Century Gothic</vt:lpstr>
      <vt:lpstr>Courier New</vt:lpstr>
      <vt:lpstr>Calibri</vt:lpstr>
      <vt:lpstr>Wingdings</vt:lpstr>
      <vt:lpstr>Exekutivní</vt:lpstr>
      <vt:lpstr>Exekutivní</vt:lpstr>
      <vt:lpstr>Snímek 1</vt:lpstr>
      <vt:lpstr>ANOTACE</vt:lpstr>
      <vt:lpstr>Snímek 3</vt:lpstr>
      <vt:lpstr>Vši (Anoplura)</vt:lpstr>
      <vt:lpstr>  Jak se projevuje přítomnost vší ???  Když vši jsou ve vyššíu počtu, tak se začíná dostavovat svědění a pálení pokožky  Nepříjemné pocity způsobuje pohyb, ale zejména bodání a následné sání krve  Neustálé svědění nutí ke škrábání, což může vest k porušení pokožky a následnému proniknutí bakterií vyvolávající zánět  Popis vši . Má hnědou barvu a v porovnání k ostatnímu tělu velký zadeček  Jejich velikost se pohybuje kolem o,5 až 6,5 mm  Viditelná by měla být i přilepená vajíčka, tzv. hnidy  </vt:lpstr>
      <vt:lpstr>Zástupci vší</vt:lpstr>
      <vt:lpstr>Rozmnožování</vt:lpstr>
      <vt:lpstr>Vývin vši</vt:lpstr>
      <vt:lpstr>Přípravky jako je např. Diffusil, Effective nebo Capissan by nám měly pomoci zbavit se vší</vt:lpstr>
      <vt:lpstr>Jak nad nimi vyzrát ?</vt:lpstr>
      <vt:lpstr>Citace:   www.office.microsoft.com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vši</dc:title>
  <dc:creator>Ivana</dc:creator>
  <cp:lastModifiedBy>DUM</cp:lastModifiedBy>
  <cp:revision>34</cp:revision>
  <dcterms:created xsi:type="dcterms:W3CDTF">2013-02-16T15:07:25Z</dcterms:created>
  <dcterms:modified xsi:type="dcterms:W3CDTF">2013-10-02T18:41:42Z</dcterms:modified>
</cp:coreProperties>
</file>