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20" r:id="rId4"/>
    <p:sldMasterId id="2147483732" r:id="rId5"/>
    <p:sldMasterId id="2147483744" r:id="rId6"/>
    <p:sldMasterId id="2147483756" r:id="rId7"/>
    <p:sldMasterId id="2147483768" r:id="rId8"/>
    <p:sldMasterId id="2147483816" r:id="rId9"/>
    <p:sldMasterId id="2147483828" r:id="rId10"/>
    <p:sldMasterId id="2147483840" r:id="rId11"/>
  </p:sldMasterIdLst>
  <p:sldIdLst>
    <p:sldId id="272" r:id="rId12"/>
    <p:sldId id="271" r:id="rId13"/>
    <p:sldId id="257" r:id="rId14"/>
    <p:sldId id="258" r:id="rId15"/>
    <p:sldId id="260" r:id="rId16"/>
    <p:sldId id="261" r:id="rId17"/>
    <p:sldId id="262" r:id="rId18"/>
    <p:sldId id="263" r:id="rId19"/>
    <p:sldId id="264" r:id="rId20"/>
    <p:sldId id="265" r:id="rId21"/>
    <p:sldId id="274" r:id="rId22"/>
    <p:sldId id="273" r:id="rId23"/>
    <p:sldId id="267" r:id="rId24"/>
    <p:sldId id="269" r:id="rId25"/>
    <p:sldId id="27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311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769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126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19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060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407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748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565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5154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853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190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207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1349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6555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9349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2812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4551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221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5104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2167220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0007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8511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5817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0250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4115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3868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5068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9912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276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9929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7965532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01693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88460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78206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84616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0958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61310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35781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10940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12935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44867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352527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53208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63534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84844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25839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6715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083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6348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42509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41240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1004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10026976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0150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7070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21238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33810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69260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09277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60388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56922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31701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14612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50694592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48279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18114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70257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5669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54429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62230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50349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45172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69952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98049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50743784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69856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9834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66617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81941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230897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38874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02717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40195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69817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396584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2826250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322985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14658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14602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412282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98785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8325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04813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21779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95189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910599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0782909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3859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607347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053937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885950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15570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79664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043512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36949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580350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256678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92133677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00018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588452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091142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513705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680788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955052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031234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2436833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412687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279469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1B6FD"/>
              </a:buClr>
              <a:buSzPct val="80000"/>
              <a:buFont typeface="Wingdings 2"/>
              <a:buNone/>
            </a:pPr>
            <a:endParaRPr lang="en-US" sz="32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0026478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664520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115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0096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1120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7949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6676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6942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8340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2521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8905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0199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869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2.10.2013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>
                <a:solidFill>
                  <a:srgbClr val="073E87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073E87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484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rozhlas.cz/ctenarskydenik/dila/_zprava/balady-a-romance--759706" TargetMode="External"/><Relationship Id="rId1" Type="http://schemas.openxmlformats.org/officeDocument/2006/relationships/slideLayout" Target="../slideLayouts/slideLayout3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hyperlink" Target="http://tenkrat.webnode.cz/news/fejetony/" TargetMode="External"/><Relationship Id="rId1" Type="http://schemas.openxmlformats.org/officeDocument/2006/relationships/slideLayout" Target="../slideLayouts/slideLayout5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485979" TargetMode="External"/><Relationship Id="rId1" Type="http://schemas.openxmlformats.org/officeDocument/2006/relationships/slideLayout" Target="../slideLayouts/slideLayout7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4" y="1412776"/>
            <a:ext cx="7848253" cy="517064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algn="ctr"/>
            <a:r>
              <a:rPr lang="cs-CZ" dirty="0">
                <a:solidFill>
                  <a:prstClr val="black"/>
                </a:solidFill>
              </a:rPr>
              <a:t>projekt v rámci vzdělávacího programu</a:t>
            </a:r>
          </a:p>
          <a:p>
            <a:pPr algn="ctr"/>
            <a:r>
              <a:rPr lang="cs-CZ" dirty="0">
                <a:solidFill>
                  <a:prstClr val="black"/>
                </a:solidFill>
              </a:rPr>
              <a:t>VZDĚLÁNÍ PRO KONKURENCESCHOPNOST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algn="ctr"/>
            <a:r>
              <a:rPr lang="cs-CZ" dirty="0">
                <a:solidFill>
                  <a:prstClr val="black"/>
                </a:solidFill>
              </a:rPr>
              <a:t>ŠABLONA ČÍSLO: III/2</a:t>
            </a:r>
          </a:p>
          <a:p>
            <a:pPr algn="ctr"/>
            <a:r>
              <a:rPr lang="cs-CZ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sz="2000" b="1" dirty="0">
                <a:solidFill>
                  <a:prstClr val="black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ROČNÍK: IX.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TÉMA: MÁJOVCI – </a:t>
            </a:r>
            <a:r>
              <a:rPr lang="cs-CZ" sz="2000" b="1" dirty="0" smtClean="0">
                <a:solidFill>
                  <a:prstClr val="black"/>
                </a:solidFill>
              </a:rPr>
              <a:t>JAN NERUDA</a:t>
            </a:r>
            <a:endParaRPr lang="cs-CZ" sz="2000" b="1" dirty="0">
              <a:solidFill>
                <a:prstClr val="black"/>
              </a:solidFill>
            </a:endParaRPr>
          </a:p>
          <a:p>
            <a:r>
              <a:rPr lang="cs-CZ" sz="2000" b="1" dirty="0">
                <a:solidFill>
                  <a:prstClr val="black"/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DATUM VYTVOŘENÍ: </a:t>
            </a:r>
            <a:r>
              <a:rPr lang="cs-CZ" sz="2000" b="1" dirty="0" smtClean="0">
                <a:solidFill>
                  <a:prstClr val="black"/>
                </a:solidFill>
              </a:rPr>
              <a:t>31. </a:t>
            </a:r>
            <a:r>
              <a:rPr lang="cs-CZ" sz="2000" b="1" dirty="0">
                <a:solidFill>
                  <a:prstClr val="black"/>
                </a:solidFill>
              </a:rPr>
              <a:t>10. 2011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VY_32_INOVACE_33_HG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82075"/>
            <a:ext cx="1139825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8823" y="179165"/>
            <a:ext cx="45418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650065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818072" cy="56207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800" dirty="0" smtClean="0"/>
              <a:t>ANOTACE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682168" cy="597666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PREZENTACE VYTVOŘENA JAKO DOPLNĚK K OPAKOVACÍMU UČIVU 9. ROČNÍKU MÁJOVCI – SPISOVATEL JAN NERUDA</a:t>
            </a:r>
          </a:p>
          <a:p>
            <a:r>
              <a:rPr lang="cs-CZ" sz="2400" dirty="0" smtClean="0"/>
              <a:t>V RÁMCI PREZENTACE MAJÍ ŽÁCI MOŽNOST 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/>
              <a:t>SEZNÁMIT SE S ŽIVOTNÍMI OSUDY A TVORBOU JANA NERUDY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/>
              <a:t>SEZNÁMIT SE S PUBLICISTICKÝM  ŽÁNREM FEJETON</a:t>
            </a:r>
          </a:p>
          <a:p>
            <a:pPr marL="82296" indent="0" algn="ctr">
              <a:buNone/>
            </a:pPr>
            <a:r>
              <a:rPr lang="cs-CZ" sz="2400" dirty="0" smtClean="0"/>
              <a:t>DO PREZENTACE JSOU VLOŽENY HYPERTEXTOVÉ ODKAZY</a:t>
            </a:r>
          </a:p>
          <a:p>
            <a:pPr marL="82296" indent="0">
              <a:buNone/>
            </a:pPr>
            <a:r>
              <a:rPr lang="cs-CZ" sz="2400" dirty="0" smtClean="0"/>
              <a:t>Pilotáž: Prezentace pilotována ve třídách 9. ročníku, ale je možné ji využít jako doplněk učiva literární výchovy ve všech ročnících II. stupně ZŠ a víceletá gymnázia. Doporučuji využít v co největší míře hypertextové odkazy, které vás zavedou na stránky Čtenářského deníku </a:t>
            </a:r>
            <a:r>
              <a:rPr lang="cs-CZ" sz="2400" dirty="0"/>
              <a:t>Č</a:t>
            </a:r>
            <a:r>
              <a:rPr lang="cs-CZ" sz="2400" dirty="0" smtClean="0"/>
              <a:t>eského rozhlasu. Žáci se v nich mohou seznámit se všemi oblastmi literární činnosti – poezií (sbírka Balady a romance), prózou (Povídky malostranské) i publicistikou </a:t>
            </a:r>
            <a:r>
              <a:rPr lang="cs-CZ" sz="2400" smtClean="0"/>
              <a:t>(fejeton Kam s ním).  </a:t>
            </a:r>
            <a:endParaRPr lang="cs-CZ" sz="2400" dirty="0" smtClean="0"/>
          </a:p>
          <a:p>
            <a:endParaRPr lang="cs-CZ" sz="2400" dirty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3502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/>
              <a:t>JAN NERUDA</a:t>
            </a:r>
            <a:endParaRPr lang="cs-CZ" sz="4800" b="1" dirty="0"/>
          </a:p>
        </p:txBody>
      </p:sp>
      <p:sp>
        <p:nvSpPr>
          <p:cNvPr id="5" name="Obdélník 4"/>
          <p:cNvSpPr/>
          <p:nvPr/>
        </p:nvSpPr>
        <p:spPr>
          <a:xfrm>
            <a:off x="1115616" y="1700808"/>
            <a:ext cx="4572000" cy="483209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solidFill>
                  <a:prstClr val="white"/>
                </a:solidFill>
              </a:rPr>
              <a:t>Oslnivý tanečník i novinář.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solidFill>
                  <a:prstClr val="white"/>
                </a:solidFill>
              </a:rPr>
              <a:t>Autor fejetonů, kvůli kterým stálo za to koupit si noviny.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solidFill>
                  <a:prstClr val="white"/>
                </a:solidFill>
              </a:rPr>
              <a:t>Starý mládenec proslulý svými láskami.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solidFill>
                  <a:prstClr val="white"/>
                </a:solidFill>
              </a:rPr>
              <a:t>Básník, který už první sbírkou vyvolal skandál.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prstClr val="white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00808"/>
            <a:ext cx="2813298" cy="3769819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0000" endA="300" endPos="90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313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068" y="3781819"/>
            <a:ext cx="3643657" cy="2987799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" name="Obdélník 1"/>
          <p:cNvSpPr/>
          <p:nvPr/>
        </p:nvSpPr>
        <p:spPr>
          <a:xfrm>
            <a:off x="2267744" y="181207"/>
            <a:ext cx="4572000" cy="26776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solidFill>
                  <a:prstClr val="white"/>
                </a:solidFill>
              </a:rPr>
              <a:t>Neruda byl básníkem </a:t>
            </a:r>
            <a:r>
              <a:rPr lang="cs-CZ" sz="2400" b="1" u="sng" dirty="0">
                <a:solidFill>
                  <a:prstClr val="white"/>
                </a:solidFill>
              </a:rPr>
              <a:t>intimním</a:t>
            </a:r>
            <a:r>
              <a:rPr lang="cs-CZ" sz="2400" b="1" dirty="0">
                <a:solidFill>
                  <a:prstClr val="white"/>
                </a:solidFill>
              </a:rPr>
              <a:t> i kritickým ke </a:t>
            </a:r>
            <a:r>
              <a:rPr lang="cs-CZ" sz="2400" b="1" dirty="0" smtClean="0">
                <a:solidFill>
                  <a:prstClr val="white"/>
                </a:solidFill>
              </a:rPr>
              <a:t>společnosti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prstClr val="white"/>
                </a:solidFill>
              </a:rPr>
              <a:t>Byl </a:t>
            </a:r>
            <a:r>
              <a:rPr lang="cs-CZ" sz="2400" b="1" u="sng" dirty="0">
                <a:solidFill>
                  <a:prstClr val="white"/>
                </a:solidFill>
              </a:rPr>
              <a:t>prozaikem</a:t>
            </a:r>
            <a:r>
              <a:rPr lang="cs-CZ" sz="2400" b="1" dirty="0">
                <a:solidFill>
                  <a:prstClr val="white"/>
                </a:solidFill>
              </a:rPr>
              <a:t> sbližujícím literaturu s </a:t>
            </a:r>
            <a:r>
              <a:rPr lang="cs-CZ" sz="2400" b="1" u="sng" dirty="0" smtClean="0">
                <a:solidFill>
                  <a:prstClr val="white"/>
                </a:solidFill>
              </a:rPr>
              <a:t>publicistikou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prstClr val="white"/>
                </a:solidFill>
              </a:rPr>
              <a:t>Tvůrcem </a:t>
            </a:r>
            <a:r>
              <a:rPr lang="cs-CZ" sz="2400" b="1" dirty="0">
                <a:solidFill>
                  <a:prstClr val="white"/>
                </a:solidFill>
              </a:rPr>
              <a:t>českého </a:t>
            </a:r>
            <a:r>
              <a:rPr lang="cs-CZ" sz="2400" b="1" u="sng" dirty="0">
                <a:solidFill>
                  <a:prstClr val="white"/>
                </a:solidFill>
              </a:rPr>
              <a:t>fejetonu</a:t>
            </a:r>
            <a:r>
              <a:rPr lang="cs-CZ" sz="2400" b="1" dirty="0">
                <a:solidFill>
                  <a:prstClr val="white"/>
                </a:solidFill>
              </a:rPr>
              <a:t> a moderní </a:t>
            </a:r>
            <a:r>
              <a:rPr lang="cs-CZ" sz="2400" b="1" u="sng" dirty="0">
                <a:solidFill>
                  <a:prstClr val="white"/>
                </a:solidFill>
              </a:rPr>
              <a:t>povídky</a:t>
            </a:r>
            <a:r>
              <a:rPr lang="cs-CZ" sz="2400" b="1" dirty="0">
                <a:solidFill>
                  <a:prstClr val="white"/>
                </a:solidFill>
              </a:rPr>
              <a:t>.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59578"/>
            <a:ext cx="2594040" cy="3431207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99868"/>
            <a:ext cx="1431032" cy="2146548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162" y="194010"/>
            <a:ext cx="1914899" cy="2552406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47508" y="3089695"/>
            <a:ext cx="553260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VYSVĚTLETE PODTRŽENÉ TERMÍNY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153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ŽIVOTNÍ OSUDY SPISOVATELE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47664" y="1555829"/>
            <a:ext cx="6264695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200" i="1" dirty="0" smtClean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r>
              <a:rPr lang="cs-CZ" sz="2200" i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Jan </a:t>
            </a:r>
            <a:r>
              <a:rPr lang="cs-CZ" sz="2200" i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Neruda se nikdy neoženil, ale své první lásce – </a:t>
            </a:r>
            <a:r>
              <a:rPr lang="cs-CZ" sz="2200" b="1" i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Anně Holinové </a:t>
            </a:r>
            <a:r>
              <a:rPr lang="cs-CZ" sz="2200" i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to pravděpodobně nabídl. Anna Holinová byla jeho celoživotní láska, věnoval jí řadu svých básní, ostatní jí nazývají věčnou Nerudovou nevěstou... Jeho druhou láskou byla </a:t>
            </a:r>
            <a:r>
              <a:rPr lang="cs-CZ" sz="2000" b="1" i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Karolína Světlá</a:t>
            </a:r>
            <a:r>
              <a:rPr lang="cs-CZ" sz="2200" i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, kterou považoval za ideální ženu. Jeho třetí milenkou byla </a:t>
            </a:r>
            <a:r>
              <a:rPr lang="cs-CZ" sz="2200" b="1" i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Terezie Macháčková </a:t>
            </a:r>
            <a:r>
              <a:rPr lang="cs-CZ" sz="2200" i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– zemřela. Jako starý se zamiloval do </a:t>
            </a:r>
            <a:r>
              <a:rPr lang="cs-CZ" sz="2200" b="1" i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Boženy</a:t>
            </a:r>
            <a:r>
              <a:rPr lang="cs-CZ" sz="2200" i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(příjmení je neznámé), která v tu dobu byla velmi mladá.</a:t>
            </a:r>
          </a:p>
          <a:p>
            <a:r>
              <a:rPr lang="cs-CZ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944154" y="5894138"/>
            <a:ext cx="5976664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prstClr val="white"/>
                </a:solidFill>
              </a:rPr>
              <a:t>„Mnohý </a:t>
            </a:r>
            <a:r>
              <a:rPr lang="cs-CZ" sz="2400" b="1" i="1" dirty="0">
                <a:solidFill>
                  <a:prstClr val="white"/>
                </a:solidFill>
              </a:rPr>
              <a:t>muž se často zakouká do ženy </a:t>
            </a:r>
            <a:endParaRPr lang="cs-CZ" sz="2400" b="1" i="1" dirty="0" smtClean="0">
              <a:solidFill>
                <a:prstClr val="white"/>
              </a:solidFill>
            </a:endParaRPr>
          </a:p>
          <a:p>
            <a:r>
              <a:rPr lang="cs-CZ" sz="2400" b="1" i="1" dirty="0" smtClean="0">
                <a:solidFill>
                  <a:prstClr val="white"/>
                </a:solidFill>
              </a:rPr>
              <a:t>a </a:t>
            </a:r>
            <a:r>
              <a:rPr lang="cs-CZ" sz="2400" b="1" i="1" dirty="0">
                <a:solidFill>
                  <a:prstClr val="white"/>
                </a:solidFill>
              </a:rPr>
              <a:t>přece do ní obyčejně </a:t>
            </a:r>
            <a:r>
              <a:rPr lang="cs-CZ" sz="2400" b="1" i="1" dirty="0" smtClean="0">
                <a:solidFill>
                  <a:prstClr val="white"/>
                </a:solidFill>
              </a:rPr>
              <a:t>nevidí.“</a:t>
            </a:r>
            <a:endParaRPr lang="cs-CZ" sz="24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622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23153"/>
            <a:ext cx="3096344" cy="4123768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4" name="TextovéPole 3"/>
          <p:cNvSpPr txBox="1"/>
          <p:nvPr/>
        </p:nvSpPr>
        <p:spPr>
          <a:xfrm>
            <a:off x="5762128" y="1196752"/>
            <a:ext cx="2592288" cy="193899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Hrob Jana </a:t>
            </a:r>
            <a:r>
              <a:rPr lang="cs-CZ" sz="4000" b="1" dirty="0"/>
              <a:t>N</a:t>
            </a:r>
            <a:r>
              <a:rPr lang="cs-CZ" sz="4000" b="1" dirty="0" smtClean="0"/>
              <a:t>erudy</a:t>
            </a:r>
            <a:endParaRPr lang="cs-CZ" sz="4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97152"/>
            <a:ext cx="3040988" cy="170802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695996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NERUDA BÁSNÍK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6093296"/>
            <a:ext cx="770485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UKÁZKA K POSLECHU – </a:t>
            </a:r>
            <a:r>
              <a:rPr lang="cs-CZ" sz="2000" dirty="0">
                <a:solidFill>
                  <a:prstClr val="black"/>
                </a:solidFill>
                <a:hlinkClick r:id="rId2"/>
              </a:rPr>
              <a:t>BÁSNICKÁ</a:t>
            </a:r>
            <a:r>
              <a:rPr lang="cs-CZ" sz="2000" dirty="0">
                <a:solidFill>
                  <a:prstClr val="black"/>
                </a:solidFill>
              </a:rPr>
              <a:t> SBÍRKA  BALADY A ROMANCE</a:t>
            </a:r>
          </a:p>
        </p:txBody>
      </p:sp>
      <p:pic>
        <p:nvPicPr>
          <p:cNvPr id="2052" name="Picture 4" descr="C:\Users\EU12\AppData\Local\Microsoft\Windows\Temporary Internet Files\Content.IE5\2Q3A7NWE\MP900401196[1].jp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36417"/>
            <a:ext cx="4261500" cy="340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006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4756064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NERUDA NOVINÁŘ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331640" y="1708633"/>
            <a:ext cx="5112568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Neruda je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tvůrcem fejetonu. 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Jako novinář byl oblíben a zvláště jeho fejetony (často podepisované trojúhelníkem) patřily ve své době k nejčtenějším.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20071" y="5046921"/>
            <a:ext cx="2880320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white"/>
                </a:solidFill>
                <a:hlinkClick r:id="rId2"/>
              </a:rPr>
              <a:t>Fejeton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>
                <a:solidFill>
                  <a:schemeClr val="tx2">
                    <a:lumMod val="10000"/>
                  </a:schemeClr>
                </a:solidFill>
              </a:rPr>
              <a:t>Kam s ním?</a:t>
            </a:r>
          </a:p>
        </p:txBody>
      </p:sp>
      <p:pic>
        <p:nvPicPr>
          <p:cNvPr id="1026" name="Picture 2" descr="C:\Users\EU12\AppData\Local\Microsoft\Windows\Temporary Internet Files\Content.IE5\2Q3A7NWE\MC900192383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229" y="3165906"/>
            <a:ext cx="3905771" cy="322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033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60648"/>
            <a:ext cx="2704344" cy="77841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FEJETON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47664" y="1268760"/>
            <a:ext cx="5641599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u="sng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literárně publicistický </a:t>
            </a: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útvar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krátký </a:t>
            </a:r>
            <a:r>
              <a:rPr lang="cs-CZ" sz="2400" u="sng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subjektivní</a:t>
            </a: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 komentář  </a:t>
            </a:r>
            <a:endParaRPr lang="cs-CZ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zaměřený na aktuální společenské nebo kulturní téma</a:t>
            </a: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JAZYKOVÉ PROSTŘEDKY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apsán je lehkým zábavným slohem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častá je </a:t>
            </a:r>
            <a:r>
              <a:rPr lang="cs-CZ" sz="2400" u="sng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nadsázka</a:t>
            </a: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, humorné postřehy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typický humor obsahuje i užívání prostředků jazykové hry a hry se slovy či užití knižních tvarů.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měl by obsahovat novou, nečekanou </a:t>
            </a:r>
            <a:r>
              <a:rPr lang="cs-CZ" sz="2400" u="sng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pointu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vést čtenáře k zamyšlení nad tématem</a:t>
            </a:r>
            <a:endParaRPr lang="cs-CZ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4" name="Picture 2" descr="C:\Users\EU12\AppData\Local\Microsoft\Windows\Temporary Internet Files\Content.IE5\M1TMZU76\MP900178998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038" y="260648"/>
            <a:ext cx="182420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067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NERUDA PROZAIK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484785"/>
            <a:ext cx="532859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POVÍDKY MALOSTRANSKÉ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Pro jejich </a:t>
            </a:r>
            <a:r>
              <a:rPr lang="cs-CZ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pestrost je nazýval </a:t>
            </a:r>
            <a:r>
              <a:rPr lang="cs-CZ" sz="2400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obrázky, studiemi, žerty či drobnými klepy</a:t>
            </a:r>
            <a:r>
              <a:rPr lang="cs-CZ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. </a:t>
            </a:r>
            <a:endParaRPr lang="cs-CZ" sz="2400" dirty="0" smtClean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Dvanáct</a:t>
            </a: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Povídek malostranských však reprezentuje prestižní žánr umělecké literatury. </a:t>
            </a:r>
            <a:endParaRPr lang="cs-CZ" sz="2400" dirty="0" smtClean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Povídky </a:t>
            </a:r>
            <a:r>
              <a:rPr lang="cs-CZ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malostranské představují důmyslně komponovaný </a:t>
            </a:r>
            <a:r>
              <a:rPr lang="cs-CZ" sz="2400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celek</a:t>
            </a:r>
            <a:r>
              <a:rPr lang="cs-CZ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. </a:t>
            </a:r>
            <a:endParaRPr lang="cs-CZ" sz="2400" dirty="0" smtClean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endParaRPr lang="cs-CZ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Týden v tichém domě</a:t>
            </a: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Přivedla žebráka na mizinu</a:t>
            </a: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Hastrman</a:t>
            </a: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Večerní šplechty</a:t>
            </a:r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C:\Users\EU12\AppData\Local\Microsoft\Windows\Temporary Internet Files\Content.IE5\M1TMZU76\MP900438643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00808"/>
            <a:ext cx="2552944" cy="170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U12\AppData\Local\Microsoft\Windows\Temporary Internet Files\Content.IE5\2Q3A7NWE\MP900407139[1].jp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257" y="3861048"/>
            <a:ext cx="1966813" cy="245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147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DŮM U DVOU SLUNCŮ, KDE NERUDA VYRŮSTAL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28800"/>
            <a:ext cx="4873724" cy="4873724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49619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0"/>
            <a:ext cx="7498080" cy="90872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SPISOVATELSKÁ JMENOVKA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90080" cy="5400600"/>
          </a:xfrm>
        </p:spPr>
        <p:txBody>
          <a:bodyPr>
            <a:normAutofit fontScale="92500" lnSpcReduction="10000"/>
          </a:bodyPr>
          <a:lstStyle/>
          <a:p>
            <a:pPr marL="82296" indent="0" algn="ctr">
              <a:buNone/>
            </a:pPr>
            <a:r>
              <a:rPr lang="cs-CZ" sz="4300" b="1" dirty="0" smtClean="0">
                <a:solidFill>
                  <a:schemeClr val="tx2">
                    <a:lumMod val="50000"/>
                  </a:schemeClr>
                </a:solidFill>
              </a:rPr>
              <a:t>Jan Neruda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Český spisovatel 19. století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Hlavní představitel májovců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Spojen s Malou Stranou</a:t>
            </a:r>
          </a:p>
          <a:p>
            <a:pPr>
              <a:buFont typeface="Wingdings" pitchFamily="2" charset="2"/>
              <a:buChar char="§"/>
            </a:pPr>
            <a:r>
              <a:rPr lang="cs-CZ" b="1" u="sng" dirty="0">
                <a:solidFill>
                  <a:schemeClr val="tx2">
                    <a:lumMod val="50000"/>
                  </a:schemeClr>
                </a:solidFill>
              </a:rPr>
              <a:t>Novinář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fejetonista (krátká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vtipná stať, zamyšlení na aktuální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téma)</a:t>
            </a:r>
          </a:p>
          <a:p>
            <a:pPr marL="82296" indent="0">
              <a:buNone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Kam s ním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 nejznámější fejeton</a:t>
            </a:r>
          </a:p>
          <a:p>
            <a:pPr>
              <a:buFont typeface="Wingdings" pitchFamily="2" charset="2"/>
              <a:buChar char="§"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Prozaik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Povídky malostranské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(12 propojených povídek)</a:t>
            </a:r>
          </a:p>
          <a:p>
            <a:pPr>
              <a:buFont typeface="Wingdings" pitchFamily="2" charset="2"/>
              <a:buChar char="§"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Básník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Písně kosmické</a:t>
            </a:r>
          </a:p>
          <a:p>
            <a:pPr marL="82296" indent="0">
              <a:buNone/>
            </a:pPr>
            <a:r>
              <a:rPr lang="cs-CZ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          Balady a romance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5373216"/>
            <a:ext cx="216024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ZAPIŠTE SI DO SEŠITU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71900" y="6488668"/>
            <a:ext cx="568863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UKÁZKA</a:t>
            </a:r>
            <a:r>
              <a:rPr lang="cs-CZ" dirty="0" smtClean="0"/>
              <a:t> K POSLECHU – POVÍDKY MALOSTRANSKÉ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169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612" y="233472"/>
            <a:ext cx="3851194" cy="6058126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2849036" y="5517232"/>
            <a:ext cx="3168352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white"/>
                </a:solidFill>
              </a:rPr>
              <a:t>Rukopis básně Srpen ze sbírky </a:t>
            </a:r>
            <a:endParaRPr lang="cs-CZ" sz="2400" b="1" dirty="0" smtClean="0">
              <a:solidFill>
                <a:prstClr val="white"/>
              </a:solidFill>
            </a:endParaRPr>
          </a:p>
          <a:p>
            <a:pPr algn="ctr"/>
            <a:r>
              <a:rPr lang="cs-CZ" sz="2400" b="1" dirty="0" smtClean="0">
                <a:solidFill>
                  <a:prstClr val="white"/>
                </a:solidFill>
              </a:rPr>
              <a:t>Prosté </a:t>
            </a:r>
            <a:r>
              <a:rPr lang="cs-CZ" sz="2400" b="1" dirty="0">
                <a:solidFill>
                  <a:prstClr val="white"/>
                </a:solidFill>
              </a:rPr>
              <a:t>motivy</a:t>
            </a:r>
          </a:p>
        </p:txBody>
      </p:sp>
      <p:sp>
        <p:nvSpPr>
          <p:cNvPr id="2" name="Obdélník 1"/>
          <p:cNvSpPr/>
          <p:nvPr/>
        </p:nvSpPr>
        <p:spPr>
          <a:xfrm>
            <a:off x="1403648" y="332656"/>
            <a:ext cx="3168352" cy="480131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Srpen Jan Neruda Teprve srpen s oblohy záře a teplo jen srší,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přece již </a:t>
            </a:r>
            <a:r>
              <a:rPr lang="cs-CZ" dirty="0" smtClean="0"/>
              <a:t>z </a:t>
            </a:r>
            <a:r>
              <a:rPr lang="cs-CZ" dirty="0" err="1"/>
              <a:t>agátu</a:t>
            </a:r>
            <a:r>
              <a:rPr lang="cs-CZ" dirty="0"/>
              <a:t> před domem vše listí jak v podzimní prší. </a:t>
            </a:r>
            <a:endParaRPr lang="cs-CZ" dirty="0" smtClean="0"/>
          </a:p>
          <a:p>
            <a:r>
              <a:rPr lang="cs-CZ" dirty="0" smtClean="0"/>
              <a:t>Sotvaže </a:t>
            </a:r>
            <a:r>
              <a:rPr lang="cs-CZ" dirty="0"/>
              <a:t>větérek zavěje a sotvaže větev se skloní, </a:t>
            </a:r>
            <a:endParaRPr lang="cs-CZ" dirty="0" smtClean="0"/>
          </a:p>
          <a:p>
            <a:r>
              <a:rPr lang="cs-CZ" dirty="0" smtClean="0"/>
              <a:t>již </a:t>
            </a:r>
            <a:r>
              <a:rPr lang="cs-CZ" dirty="0"/>
              <a:t>ku zemi </a:t>
            </a:r>
            <a:r>
              <a:rPr lang="cs-CZ" dirty="0" smtClean="0"/>
              <a:t>zežloutlé </a:t>
            </a:r>
            <a:r>
              <a:rPr lang="cs-CZ" dirty="0"/>
              <a:t>listí to jak zlacený deštík se roní. Zamyšlen dívám se oknem ven a chvěju se , </a:t>
            </a:r>
            <a:endParaRPr lang="cs-CZ" dirty="0" smtClean="0"/>
          </a:p>
          <a:p>
            <a:r>
              <a:rPr lang="cs-CZ" dirty="0" smtClean="0"/>
              <a:t>podoben </a:t>
            </a:r>
            <a:r>
              <a:rPr lang="cs-CZ" dirty="0"/>
              <a:t>věchu – musí to přece být pěkné jen, když člověku prchnou dny </a:t>
            </a:r>
            <a:endParaRPr lang="cs-CZ" dirty="0" smtClean="0"/>
          </a:p>
          <a:p>
            <a:r>
              <a:rPr lang="cs-CZ" dirty="0" smtClean="0"/>
              <a:t>poslední </a:t>
            </a:r>
            <a:r>
              <a:rPr lang="cs-CZ" dirty="0"/>
              <a:t>tak v plničké záři, tak v spěchu!</a:t>
            </a:r>
          </a:p>
        </p:txBody>
      </p:sp>
    </p:spTree>
    <p:extLst>
      <p:ext uri="{BB962C8B-B14F-4D97-AF65-F5344CB8AC3E}">
        <p14:creationId xmlns:p14="http://schemas.microsoft.com/office/powerpoint/2010/main" val="197572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LITERÁRNÍ 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1475656" y="1524000"/>
            <a:ext cx="7416824" cy="5217368"/>
          </a:xfrm>
        </p:spPr>
        <p:txBody>
          <a:bodyPr>
            <a:normAutofit fontScale="92500" lnSpcReduction="10000"/>
          </a:bodyPr>
          <a:lstStyle/>
          <a:p>
            <a:r>
              <a:rPr lang="cs-CZ" sz="3500" dirty="0">
                <a:solidFill>
                  <a:schemeClr val="tx2">
                    <a:lumMod val="50000"/>
                  </a:schemeClr>
                </a:solidFill>
              </a:rPr>
              <a:t>Básník</a:t>
            </a:r>
          </a:p>
          <a:p>
            <a:r>
              <a:rPr lang="cs-CZ" sz="3500" dirty="0" smtClean="0">
                <a:solidFill>
                  <a:schemeClr val="tx2">
                    <a:lumMod val="50000"/>
                  </a:schemeClr>
                </a:solidFill>
              </a:rPr>
              <a:t>Prozaik</a:t>
            </a:r>
          </a:p>
          <a:p>
            <a:r>
              <a:rPr lang="cs-CZ" sz="3500" dirty="0" smtClean="0">
                <a:solidFill>
                  <a:schemeClr val="tx2">
                    <a:lumMod val="50000"/>
                  </a:schemeClr>
                </a:solidFill>
              </a:rPr>
              <a:t>Publicista</a:t>
            </a:r>
            <a:endParaRPr lang="cs-CZ" sz="35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3500" dirty="0" smtClean="0">
                <a:solidFill>
                  <a:schemeClr val="tx2">
                    <a:lumMod val="50000"/>
                  </a:schemeClr>
                </a:solidFill>
              </a:rPr>
              <a:t>Májovci</a:t>
            </a:r>
            <a:endParaRPr lang="cs-CZ" sz="35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3500" dirty="0">
                <a:solidFill>
                  <a:schemeClr val="tx2">
                    <a:lumMod val="50000"/>
                  </a:schemeClr>
                </a:solidFill>
              </a:rPr>
              <a:t>Román</a:t>
            </a:r>
          </a:p>
          <a:p>
            <a:r>
              <a:rPr lang="cs-CZ" sz="3500" dirty="0">
                <a:solidFill>
                  <a:schemeClr val="tx2">
                    <a:lumMod val="50000"/>
                  </a:schemeClr>
                </a:solidFill>
              </a:rPr>
              <a:t>Novela</a:t>
            </a:r>
          </a:p>
          <a:p>
            <a:r>
              <a:rPr lang="cs-CZ" sz="3500" dirty="0" smtClean="0">
                <a:solidFill>
                  <a:schemeClr val="tx2">
                    <a:lumMod val="50000"/>
                  </a:schemeClr>
                </a:solidFill>
              </a:rPr>
              <a:t>Žánr</a:t>
            </a:r>
          </a:p>
          <a:p>
            <a:r>
              <a:rPr lang="cs-CZ" sz="3500" dirty="0" smtClean="0">
                <a:solidFill>
                  <a:schemeClr val="tx2">
                    <a:lumMod val="50000"/>
                  </a:schemeClr>
                </a:solidFill>
              </a:rPr>
              <a:t>Fejeton</a:t>
            </a:r>
          </a:p>
          <a:p>
            <a:r>
              <a:rPr lang="cs-CZ" sz="3500" dirty="0" smtClean="0">
                <a:solidFill>
                  <a:schemeClr val="tx2">
                    <a:lumMod val="50000"/>
                  </a:schemeClr>
                </a:solidFill>
              </a:rPr>
              <a:t>Nadsázka</a:t>
            </a:r>
          </a:p>
          <a:p>
            <a:r>
              <a:rPr lang="cs-CZ" sz="3500" dirty="0" smtClean="0">
                <a:solidFill>
                  <a:schemeClr val="tx2">
                    <a:lumMod val="50000"/>
                  </a:schemeClr>
                </a:solidFill>
              </a:rPr>
              <a:t>Pointa</a:t>
            </a:r>
            <a:endParaRPr lang="cs-CZ" sz="3500" dirty="0">
              <a:solidFill>
                <a:schemeClr val="tx2">
                  <a:lumMod val="50000"/>
                </a:schemeClr>
              </a:solidFill>
            </a:endParaRP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818072" cy="620688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dirty="0"/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4704"/>
            <a:ext cx="7858120" cy="590465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 fontScale="47500" lnSpcReduction="20000"/>
          </a:bodyPr>
          <a:lstStyle/>
          <a:p>
            <a:r>
              <a:rPr lang="cs-CZ" sz="3400" b="1" dirty="0"/>
              <a:t>VILÍMEK, Jan, vložil uživatel  </a:t>
            </a:r>
            <a:r>
              <a:rPr lang="cs-CZ" sz="3400" b="1" dirty="0" err="1"/>
              <a:t>Jedudedek</a:t>
            </a:r>
            <a:r>
              <a:rPr lang="cs-CZ" sz="3400" b="1" dirty="0"/>
              <a:t>. Http://cz.wikipedia.org [online]. 15. 1. 2009, 12:16. [</a:t>
            </a:r>
            <a:r>
              <a:rPr lang="cs-CZ" sz="3400" b="1" dirty="0" smtClean="0"/>
              <a:t>2011-10-31] </a:t>
            </a:r>
            <a:r>
              <a:rPr lang="cs-CZ" sz="3400" b="1" dirty="0" err="1"/>
              <a:t>Soubor:Jan</a:t>
            </a:r>
            <a:r>
              <a:rPr lang="cs-CZ" sz="3400" b="1" dirty="0"/>
              <a:t> Vilímek - Jan Neruda.jpg. </a:t>
            </a:r>
            <a:r>
              <a:rPr lang="cs-CZ" sz="3400" b="1" dirty="0" err="1"/>
              <a:t>From</a:t>
            </a:r>
            <a:r>
              <a:rPr lang="cs-CZ" sz="3400" b="1" dirty="0"/>
              <a:t> </a:t>
            </a:r>
            <a:r>
              <a:rPr lang="cs-CZ" sz="3400" b="1" dirty="0" err="1"/>
              <a:t>Wikipedia</a:t>
            </a:r>
            <a:r>
              <a:rPr lang="cs-CZ" sz="3400" b="1" dirty="0"/>
              <a:t>, </a:t>
            </a:r>
            <a:r>
              <a:rPr lang="cs-CZ" sz="3400" b="1" dirty="0" err="1"/>
              <a:t>the</a:t>
            </a:r>
            <a:r>
              <a:rPr lang="cs-CZ" sz="3400" b="1" dirty="0"/>
              <a:t> free </a:t>
            </a:r>
            <a:r>
              <a:rPr lang="cs-CZ" sz="3400" b="1" dirty="0" err="1"/>
              <a:t>encyclopedia</a:t>
            </a:r>
            <a:r>
              <a:rPr lang="cs-CZ" sz="3400" b="1" dirty="0"/>
              <a:t>. Dostupné z WWW: &lt;http://cs.wikipedia.org/wiki/Soubor:Jan_Vil%C3%ADmek_-_Jan_Neruda.jpg&gt;</a:t>
            </a:r>
          </a:p>
          <a:p>
            <a:r>
              <a:rPr lang="cs-CZ" sz="3400" b="1" dirty="0" smtClean="0"/>
              <a:t>Volné </a:t>
            </a:r>
            <a:r>
              <a:rPr lang="cs-CZ" sz="3400" b="1" dirty="0" err="1" smtClean="0"/>
              <a:t>dílo,vložil</a:t>
            </a:r>
            <a:r>
              <a:rPr lang="cs-CZ" sz="3400" b="1" dirty="0" smtClean="0"/>
              <a:t> </a:t>
            </a:r>
            <a:r>
              <a:rPr lang="cs-CZ" sz="3400" b="1" dirty="0"/>
              <a:t>uživatel </a:t>
            </a:r>
            <a:r>
              <a:rPr lang="cs-CZ" sz="3400" b="1" dirty="0" smtClean="0"/>
              <a:t>Karel K. </a:t>
            </a:r>
            <a:r>
              <a:rPr lang="cs-CZ" sz="3400" b="1" dirty="0"/>
              <a:t>Http://cz.wikipedia.org [online]. 1. 3. 2010, 14:51. [2011-10-31] </a:t>
            </a:r>
            <a:r>
              <a:rPr lang="cs-CZ" sz="3400" b="1" dirty="0" err="1"/>
              <a:t>Soubor:Jan</a:t>
            </a:r>
            <a:r>
              <a:rPr lang="cs-CZ" sz="3400" b="1" dirty="0"/>
              <a:t> Neruda.jpg. </a:t>
            </a:r>
            <a:r>
              <a:rPr lang="cs-CZ" sz="3400" b="1" dirty="0" err="1"/>
              <a:t>From</a:t>
            </a:r>
            <a:r>
              <a:rPr lang="cs-CZ" sz="3400" b="1" dirty="0"/>
              <a:t> </a:t>
            </a:r>
            <a:r>
              <a:rPr lang="cs-CZ" sz="3400" b="1" dirty="0" err="1"/>
              <a:t>Wikipedia</a:t>
            </a:r>
            <a:r>
              <a:rPr lang="cs-CZ" sz="3400" b="1" dirty="0"/>
              <a:t>, </a:t>
            </a:r>
            <a:r>
              <a:rPr lang="cs-CZ" sz="3400" b="1" dirty="0" err="1"/>
              <a:t>the</a:t>
            </a:r>
            <a:r>
              <a:rPr lang="cs-CZ" sz="3400" b="1" dirty="0"/>
              <a:t> free </a:t>
            </a:r>
            <a:r>
              <a:rPr lang="cs-CZ" sz="3400" b="1" dirty="0" err="1"/>
              <a:t>encyclopedia</a:t>
            </a:r>
            <a:r>
              <a:rPr lang="cs-CZ" sz="3400" b="1" dirty="0"/>
              <a:t>. Dostupné z WWW: </a:t>
            </a:r>
            <a:r>
              <a:rPr lang="cs-CZ" sz="3400" b="1" dirty="0" smtClean="0"/>
              <a:t>&lt;http</a:t>
            </a:r>
            <a:r>
              <a:rPr lang="cs-CZ" sz="3400" b="1" dirty="0"/>
              <a:t>://</a:t>
            </a:r>
            <a:r>
              <a:rPr lang="cs-CZ" sz="3400" b="1" dirty="0" smtClean="0"/>
              <a:t>cs.wikipedia.org/wiki/</a:t>
            </a:r>
            <a:r>
              <a:rPr lang="cs-CZ" sz="3400" b="1" dirty="0" err="1" smtClean="0"/>
              <a:t>Soubor:Jan_Neruda.jpg</a:t>
            </a:r>
            <a:r>
              <a:rPr lang="cs-CZ" sz="3400" b="1" dirty="0" smtClean="0"/>
              <a:t>&gt;</a:t>
            </a:r>
          </a:p>
          <a:p>
            <a:r>
              <a:rPr lang="cs-CZ" sz="3400" b="1" dirty="0" smtClean="0"/>
              <a:t>Vložil </a:t>
            </a:r>
            <a:r>
              <a:rPr lang="cs-CZ" sz="3400" b="1" dirty="0"/>
              <a:t>uživatel </a:t>
            </a:r>
            <a:r>
              <a:rPr lang="cs-CZ" sz="3400" b="1" dirty="0" err="1"/>
              <a:t>Miaow</a:t>
            </a:r>
            <a:r>
              <a:rPr lang="cs-CZ" sz="3400" b="1" dirty="0"/>
              <a:t> </a:t>
            </a:r>
            <a:r>
              <a:rPr lang="cs-CZ" sz="3400" b="1" dirty="0" err="1"/>
              <a:t>Miaow</a:t>
            </a:r>
            <a:r>
              <a:rPr lang="cs-CZ" sz="3400" b="1" dirty="0"/>
              <a:t>. Http://cz.wikipedia.org [online]. 28. 10. 2005, 20:42. [</a:t>
            </a:r>
            <a:r>
              <a:rPr lang="cs-CZ" sz="3400" b="1" dirty="0" smtClean="0"/>
              <a:t>2011-10-31]</a:t>
            </a:r>
            <a:r>
              <a:rPr lang="cs-CZ" sz="3400" dirty="0" smtClean="0"/>
              <a:t> </a:t>
            </a:r>
            <a:r>
              <a:rPr lang="cs-CZ" sz="3400" b="1" dirty="0" err="1" smtClean="0"/>
              <a:t>Soubor:Jan</a:t>
            </a:r>
            <a:r>
              <a:rPr lang="cs-CZ" sz="3400" b="1" dirty="0" smtClean="0"/>
              <a:t> </a:t>
            </a:r>
            <a:r>
              <a:rPr lang="cs-CZ" sz="3400" b="1" dirty="0"/>
              <a:t>Neruda </a:t>
            </a:r>
            <a:r>
              <a:rPr lang="cs-CZ" sz="3400" b="1" dirty="0" err="1"/>
              <a:t>grave</a:t>
            </a:r>
            <a:r>
              <a:rPr lang="cs-CZ" sz="3400" b="1" dirty="0"/>
              <a:t> </a:t>
            </a:r>
            <a:r>
              <a:rPr lang="cs-CZ" sz="3400" b="1" dirty="0" err="1"/>
              <a:t>Vysehrad</a:t>
            </a:r>
            <a:r>
              <a:rPr lang="cs-CZ" sz="3400" b="1" dirty="0"/>
              <a:t> </a:t>
            </a:r>
            <a:r>
              <a:rPr lang="cs-CZ" sz="3400" b="1" dirty="0" err="1"/>
              <a:t>Cemetery</a:t>
            </a:r>
            <a:r>
              <a:rPr lang="cs-CZ" sz="3400" b="1" dirty="0"/>
              <a:t> Prague CZ </a:t>
            </a:r>
            <a:r>
              <a:rPr lang="cs-CZ" sz="3400" b="1" dirty="0" smtClean="0"/>
              <a:t>807.jpg. </a:t>
            </a:r>
            <a:r>
              <a:rPr lang="cs-CZ" sz="3400" b="1" dirty="0" err="1"/>
              <a:t>From</a:t>
            </a:r>
            <a:r>
              <a:rPr lang="cs-CZ" sz="3400" b="1" dirty="0"/>
              <a:t> </a:t>
            </a:r>
            <a:r>
              <a:rPr lang="cs-CZ" sz="3400" b="1" dirty="0" err="1"/>
              <a:t>Wikipedia</a:t>
            </a:r>
            <a:r>
              <a:rPr lang="cs-CZ" sz="3400" b="1" dirty="0"/>
              <a:t>, </a:t>
            </a:r>
            <a:r>
              <a:rPr lang="cs-CZ" sz="3400" b="1" dirty="0" err="1"/>
              <a:t>the</a:t>
            </a:r>
            <a:r>
              <a:rPr lang="cs-CZ" sz="3400" b="1" dirty="0"/>
              <a:t> free </a:t>
            </a:r>
            <a:r>
              <a:rPr lang="cs-CZ" sz="3400" b="1" dirty="0" err="1"/>
              <a:t>encyclopedia</a:t>
            </a:r>
            <a:r>
              <a:rPr lang="cs-CZ" sz="3400" b="1" dirty="0"/>
              <a:t>. Dostupné z WWW: &lt;http://cs.wikipedia.org/wiki/Soubor:Jan_Neruda_grave_Vysehrad_Cemetery_Prague_CZ_807.jpg&gt;</a:t>
            </a:r>
          </a:p>
          <a:p>
            <a:r>
              <a:rPr lang="cs-CZ" sz="3400" b="1" dirty="0" smtClean="0"/>
              <a:t>BAŤHA. Matěj, vložil </a:t>
            </a:r>
            <a:r>
              <a:rPr lang="cs-CZ" sz="3400" b="1" dirty="0"/>
              <a:t>uživatel </a:t>
            </a:r>
            <a:r>
              <a:rPr lang="cs-CZ" sz="3400" b="1" dirty="0" err="1" smtClean="0"/>
              <a:t>Jedudedek</a:t>
            </a:r>
            <a:r>
              <a:rPr lang="cs-CZ" sz="3400" b="1" dirty="0" smtClean="0"/>
              <a:t>. </a:t>
            </a:r>
            <a:r>
              <a:rPr lang="cs-CZ" sz="3400" b="1" dirty="0"/>
              <a:t>Http://cz.wikipedia.org [online]. 13. 6. 2008, 14:54. [2011-10-31] </a:t>
            </a:r>
            <a:r>
              <a:rPr lang="cs-CZ" sz="3400" b="1" dirty="0" err="1"/>
              <a:t>Soubor:Praha</a:t>
            </a:r>
            <a:r>
              <a:rPr lang="cs-CZ" sz="3400" b="1" dirty="0"/>
              <a:t>, Mala Strana - Nerudova 47, U dvou </a:t>
            </a:r>
            <a:r>
              <a:rPr lang="cs-CZ" sz="3400" b="1" dirty="0" err="1"/>
              <a:t>sluncu</a:t>
            </a:r>
            <a:r>
              <a:rPr lang="cs-CZ" sz="3400" b="1" dirty="0"/>
              <a:t> (</a:t>
            </a:r>
            <a:r>
              <a:rPr lang="cs-CZ" sz="3400" b="1" dirty="0" err="1"/>
              <a:t>domovni</a:t>
            </a:r>
            <a:r>
              <a:rPr lang="cs-CZ" sz="3400" b="1" dirty="0"/>
              <a:t> </a:t>
            </a:r>
            <a:r>
              <a:rPr lang="cs-CZ" sz="3400" b="1" dirty="0" err="1"/>
              <a:t>znameni</a:t>
            </a:r>
            <a:r>
              <a:rPr lang="cs-CZ" sz="3400" b="1" dirty="0"/>
              <a:t>).</a:t>
            </a:r>
            <a:r>
              <a:rPr lang="cs-CZ" sz="3400" b="1" dirty="0" err="1"/>
              <a:t>jpg</a:t>
            </a:r>
            <a:r>
              <a:rPr lang="cs-CZ" sz="3400" b="1" dirty="0"/>
              <a:t>. </a:t>
            </a:r>
            <a:r>
              <a:rPr lang="cs-CZ" sz="3400" b="1" dirty="0" err="1"/>
              <a:t>From</a:t>
            </a:r>
            <a:r>
              <a:rPr lang="cs-CZ" sz="3400" b="1" dirty="0"/>
              <a:t> </a:t>
            </a:r>
            <a:r>
              <a:rPr lang="cs-CZ" sz="3400" b="1" dirty="0" err="1"/>
              <a:t>Wikipedia</a:t>
            </a:r>
            <a:r>
              <a:rPr lang="cs-CZ" sz="3400" b="1" dirty="0"/>
              <a:t>, </a:t>
            </a:r>
            <a:r>
              <a:rPr lang="cs-CZ" sz="3400" b="1" dirty="0" err="1"/>
              <a:t>the</a:t>
            </a:r>
            <a:r>
              <a:rPr lang="cs-CZ" sz="3400" b="1" dirty="0"/>
              <a:t> free </a:t>
            </a:r>
            <a:r>
              <a:rPr lang="cs-CZ" sz="3400" b="1" dirty="0" err="1"/>
              <a:t>encyclopedia</a:t>
            </a:r>
            <a:r>
              <a:rPr lang="cs-CZ" sz="3400" b="1" dirty="0"/>
              <a:t>. Dostupné z WWW: &lt;http://cs.wikipedia.org/wiki/Soubor:Praha,_Mala_Strana_-_Nerudova_47,_U_dvou_sluncu_(</a:t>
            </a:r>
            <a:r>
              <a:rPr lang="cs-CZ" sz="3400" b="1" dirty="0" err="1"/>
              <a:t>domovni_znameni</a:t>
            </a:r>
            <a:r>
              <a:rPr lang="cs-CZ" sz="3400" b="1" dirty="0"/>
              <a:t>).</a:t>
            </a:r>
            <a:r>
              <a:rPr lang="cs-CZ" sz="3400" b="1" dirty="0" err="1"/>
              <a:t>jpg</a:t>
            </a:r>
            <a:r>
              <a:rPr lang="cs-CZ" sz="3400" b="1" dirty="0"/>
              <a:t>&gt;</a:t>
            </a:r>
          </a:p>
          <a:p>
            <a:r>
              <a:rPr lang="cs-CZ" sz="3400" b="1" dirty="0"/>
              <a:t>Volné </a:t>
            </a:r>
            <a:r>
              <a:rPr lang="cs-CZ" sz="3400" b="1" dirty="0" err="1"/>
              <a:t>dílo,vložil</a:t>
            </a:r>
            <a:r>
              <a:rPr lang="cs-CZ" sz="3400" b="1" dirty="0"/>
              <a:t> uživatel </a:t>
            </a:r>
            <a:r>
              <a:rPr lang="cs-CZ" sz="3400" b="1" dirty="0" err="1"/>
              <a:t>Sevela.p</a:t>
            </a:r>
            <a:r>
              <a:rPr lang="cs-CZ" sz="3400" b="1" dirty="0"/>
              <a:t>. Http://cz.wikipedia.org [online]. 16. 3. 2008, 19:09. [2011-10-31] </a:t>
            </a:r>
            <a:r>
              <a:rPr lang="cs-CZ" sz="3400" b="1" dirty="0" err="1"/>
              <a:t>Soubor:Nerudův</a:t>
            </a:r>
            <a:r>
              <a:rPr lang="cs-CZ" sz="3400" b="1" dirty="0"/>
              <a:t> rukopis Srpen.jpg. </a:t>
            </a:r>
            <a:r>
              <a:rPr lang="cs-CZ" sz="3400" b="1" dirty="0" err="1"/>
              <a:t>From</a:t>
            </a:r>
            <a:r>
              <a:rPr lang="cs-CZ" sz="3400" b="1" dirty="0"/>
              <a:t> </a:t>
            </a:r>
            <a:r>
              <a:rPr lang="cs-CZ" sz="3400" b="1" dirty="0" err="1"/>
              <a:t>Wikipedia</a:t>
            </a:r>
            <a:r>
              <a:rPr lang="cs-CZ" sz="3400" b="1" dirty="0"/>
              <a:t>, </a:t>
            </a:r>
            <a:r>
              <a:rPr lang="cs-CZ" sz="3400" b="1" dirty="0" err="1"/>
              <a:t>the</a:t>
            </a:r>
            <a:r>
              <a:rPr lang="cs-CZ" sz="3400" b="1" dirty="0"/>
              <a:t> free </a:t>
            </a:r>
            <a:r>
              <a:rPr lang="cs-CZ" sz="3400" b="1" dirty="0" err="1"/>
              <a:t>encyclopedia</a:t>
            </a:r>
            <a:r>
              <a:rPr lang="cs-CZ" sz="3400" b="1" dirty="0"/>
              <a:t>. Dostupné z WWW: &lt;http://cs.wikipedia.org/wiki/Soubor:Nerud%C5%AFv_rukopis_Srpen.jpg&gt;</a:t>
            </a:r>
          </a:p>
          <a:p>
            <a:r>
              <a:rPr lang="cs-CZ" sz="3400" b="1" dirty="0"/>
              <a:t>Ostatní obrázky a fotografie – kliparty </a:t>
            </a:r>
            <a:r>
              <a:rPr lang="cs-CZ" sz="3400" b="1" dirty="0" err="1"/>
              <a:t>office</a:t>
            </a:r>
            <a:r>
              <a:rPr lang="cs-CZ" sz="3400" b="1" dirty="0"/>
              <a:t>- www.office.com</a:t>
            </a:r>
          </a:p>
          <a:p>
            <a:r>
              <a:rPr lang="cs-CZ" sz="3400" b="1" dirty="0"/>
              <a:t>FOTOGRAFIE JSOU VKLÁDÁNY OPAKOVANĚ</a:t>
            </a:r>
          </a:p>
          <a:p>
            <a:pPr marL="82296" indent="0">
              <a:buNone/>
            </a:pPr>
            <a:endParaRPr lang="cs-CZ" sz="3400" b="1" dirty="0" smtClean="0"/>
          </a:p>
          <a:p>
            <a:endParaRPr lang="cs-CZ" sz="34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37504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5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6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7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8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9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13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14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5_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674</Words>
  <Application>Microsoft Office PowerPoint</Application>
  <PresentationFormat>Předvádění na obrazovce (4:3)</PresentationFormat>
  <Paragraphs>121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11</vt:i4>
      </vt:variant>
      <vt:variant>
        <vt:lpstr>Nadpisy snímků</vt:lpstr>
      </vt:variant>
      <vt:variant>
        <vt:i4>15</vt:i4>
      </vt:variant>
    </vt:vector>
  </HeadingPairs>
  <TitlesOfParts>
    <vt:vector size="26" baseType="lpstr">
      <vt:lpstr>Slunovrat</vt:lpstr>
      <vt:lpstr>1_Slunovrat</vt:lpstr>
      <vt:lpstr>3_Slunovrat</vt:lpstr>
      <vt:lpstr>5_Slunovrat</vt:lpstr>
      <vt:lpstr>6_Slunovrat</vt:lpstr>
      <vt:lpstr>7_Slunovrat</vt:lpstr>
      <vt:lpstr>8_Slunovrat</vt:lpstr>
      <vt:lpstr>9_Slunovrat</vt:lpstr>
      <vt:lpstr>13_Slunovrat</vt:lpstr>
      <vt:lpstr>14_Slunovrat</vt:lpstr>
      <vt:lpstr>15_Slunovrat</vt:lpstr>
      <vt:lpstr>Prezentace aplikace PowerPoint</vt:lpstr>
      <vt:lpstr>ANOTACE</vt:lpstr>
      <vt:lpstr>JAN NERUDA</vt:lpstr>
      <vt:lpstr>Prezentace aplikace PowerPoint</vt:lpstr>
      <vt:lpstr>ŽIVOTNÍ OSUDY SPISOVATELE</vt:lpstr>
      <vt:lpstr>Prezentace aplikace PowerPoint</vt:lpstr>
      <vt:lpstr>NERUDA BÁSNÍK</vt:lpstr>
      <vt:lpstr>NERUDA NOVINÁŘ</vt:lpstr>
      <vt:lpstr>FEJETON</vt:lpstr>
      <vt:lpstr>NERUDA PROZAIK</vt:lpstr>
      <vt:lpstr> DŮM U DVOU SLUNCŮ, KDE NERUDA VYRŮSTAL </vt:lpstr>
      <vt:lpstr>SPISOVATELSKÁ JMENOVKA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EU12</cp:lastModifiedBy>
  <cp:revision>18</cp:revision>
  <dcterms:created xsi:type="dcterms:W3CDTF">2011-10-31T18:24:34Z</dcterms:created>
  <dcterms:modified xsi:type="dcterms:W3CDTF">2013-10-02T18:35:44Z</dcterms:modified>
</cp:coreProperties>
</file>