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5" r:id="rId4"/>
    <p:sldId id="268" r:id="rId5"/>
    <p:sldId id="261" r:id="rId6"/>
    <p:sldId id="265" r:id="rId7"/>
    <p:sldId id="266" r:id="rId8"/>
    <p:sldId id="267" r:id="rId9"/>
    <p:sldId id="277" r:id="rId10"/>
    <p:sldId id="269" r:id="rId11"/>
    <p:sldId id="271" r:id="rId12"/>
    <p:sldId id="270" r:id="rId13"/>
    <p:sldId id="272" r:id="rId14"/>
    <p:sldId id="273" r:id="rId15"/>
    <p:sldId id="274" r:id="rId16"/>
    <p:sldId id="259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633CDA4-8E23-491C-BB3A-769A51E5F6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69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47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325141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765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606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05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494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761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301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546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6243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dila/_zprava/radosti-zivota-frantisek-gellner--759707" TargetMode="External"/><Relationship Id="rId2" Type="http://schemas.openxmlformats.org/officeDocument/2006/relationships/hyperlink" Target="http://www.rozhlas.cz/ctenarskydenik/dila/_zprava/krysar--58558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PROJEKT </a:t>
            </a:r>
            <a:r>
              <a:rPr lang="cs-CZ" sz="2000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POEZIE 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15. 11. 2011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VY_32_INOVACE_48_HG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1687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116632"/>
            <a:ext cx="8396038" cy="79208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ANOTACE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Baveuse" pitchFamily="2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4928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PREZENTACE VYTVOŘENA JAKO DOPLNĚK K UČIVU </a:t>
            </a:r>
          </a:p>
          <a:p>
            <a:pPr marL="64008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9. ROČNÍKU  - ČESKÁ POEZIE  20. STOLETÍ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MAJÍ ŽÁCI MOŽNOST</a:t>
            </a:r>
          </a:p>
          <a:p>
            <a:pPr marL="578358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PRACOVAT S LITERÁRNÍMI TERMÍNY V OBLASTI POEZIE</a:t>
            </a:r>
          </a:p>
          <a:p>
            <a:pPr marL="578358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VYHLEDÁVAT INFORMACE V TEXTU</a:t>
            </a:r>
          </a:p>
          <a:p>
            <a:pPr marL="578358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SEZNÁMIT SE S AUTORY A UKÁZKAMI Z JEJICH DĚL</a:t>
            </a:r>
          </a:p>
          <a:p>
            <a:pPr marL="64008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Pilotáž: prezentace pilotována ve třídách 9. ročníku. Žáci pracují s textem v doplňkové učebnici literární výchovy a postupně vyhledávají informace v textu, tvoří zápis a seznamují se s ukázkami. Prezentace představuje jednoduchý způsob, jak provést žáky světem české poezie 20. století tak, aby získali alespoň stručný přehled a v praxi si procvičili základní literární pojmy související s tímto tématem.  Prezentaci je možno dle potřeby rozdělit do několika hodin a doplnit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audioukázkami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468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KLÍČOVÁ SLOVA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844824"/>
            <a:ext cx="7924800" cy="47811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POEZIE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RÝM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PERSONIFIKACE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POINTOVÁNÍ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PARALELISMUS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KONTRAST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OPAKOVÁNÍ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PŘIROVNÁNÍ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HYPERBOLA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76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ČESKÁ POEZIE 20. STOLETÍ</a:t>
            </a:r>
            <a:endParaRPr lang="cs-CZ" sz="4400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11560" y="1844824"/>
            <a:ext cx="7200800" cy="4824536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Clr>
                <a:schemeClr val="bg2">
                  <a:lumMod val="75000"/>
                </a:schemeClr>
              </a:buClr>
            </a:pPr>
            <a:endParaRPr lang="cs-CZ" sz="2400" b="1" dirty="0" smtClean="0">
              <a:solidFill>
                <a:schemeClr val="bg2"/>
              </a:solidFill>
            </a:endParaRP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cs-CZ" sz="3200" b="1" dirty="0" smtClean="0">
                <a:solidFill>
                  <a:schemeClr val="bg2"/>
                </a:solidFill>
              </a:rPr>
              <a:t>CELOROČNÍ PROJEKT 9. ROČNÍKU </a:t>
            </a: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/>
                </a:solidFill>
              </a:rPr>
              <a:t>DĚLEN NA 2 ČÁSTI: </a:t>
            </a: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/>
                </a:solidFill>
              </a:rPr>
              <a:t>1. ZÁŘÍ / ŘÍJEN </a:t>
            </a:r>
          </a:p>
          <a:p>
            <a:pPr marL="512064" indent="-4572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Nové umělecké směry</a:t>
            </a:r>
          </a:p>
          <a:p>
            <a:pPr marL="512064" indent="-4572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Generace Anarchistických buřičů</a:t>
            </a:r>
          </a:p>
          <a:p>
            <a:pPr marL="512064" indent="-4572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Proletářská poezie</a:t>
            </a:r>
          </a:p>
          <a:p>
            <a:pPr>
              <a:buClr>
                <a:schemeClr val="bg2">
                  <a:lumMod val="75000"/>
                </a:schemeClr>
              </a:buClr>
            </a:pPr>
            <a:endParaRPr lang="cs-CZ" sz="2400" b="1" dirty="0" smtClean="0">
              <a:solidFill>
                <a:schemeClr val="bg2"/>
              </a:solidFill>
            </a:endParaRP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/>
                </a:solidFill>
              </a:rPr>
              <a:t>2. DUBEN/KVĚTEN</a:t>
            </a:r>
          </a:p>
          <a:p>
            <a:pPr marL="397764" indent="-3429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Poetismus</a:t>
            </a:r>
          </a:p>
          <a:p>
            <a:pPr marL="397764" indent="-3429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Poezie po 2. světové válce</a:t>
            </a:r>
          </a:p>
          <a:p>
            <a:pPr marL="397764" indent="-342900">
              <a:buClr>
                <a:schemeClr val="bg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/>
                </a:solidFill>
              </a:rPr>
              <a:t>Současní autoři</a:t>
            </a:r>
          </a:p>
        </p:txBody>
      </p:sp>
    </p:spTree>
    <p:extLst>
      <p:ext uri="{BB962C8B-B14F-4D97-AF65-F5344CB8AC3E}">
        <p14:creationId xmlns:p14="http://schemas.microsoft.com/office/powerpoint/2010/main" val="299836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35280" cy="139903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b="1" dirty="0" smtClean="0"/>
              <a:t>Pracujte s učebnicí </a:t>
            </a:r>
            <a:br>
              <a:rPr lang="cs-CZ" sz="3200" b="1" dirty="0" smtClean="0"/>
            </a:br>
            <a:r>
              <a:rPr lang="cs-CZ" sz="3200" b="1" dirty="0" smtClean="0"/>
              <a:t>„Literární výchova pro 2. stupeň základní školy“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03889" y="2780928"/>
            <a:ext cx="8856984" cy="37064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endParaRPr lang="cs-CZ" sz="2600" dirty="0" smtClean="0"/>
          </a:p>
          <a:p>
            <a:pPr marL="64008" indent="0">
              <a:buNone/>
            </a:pPr>
            <a:r>
              <a:rPr lang="cs-CZ" sz="2900" b="1" dirty="0" smtClean="0"/>
              <a:t>ČESKÁ </a:t>
            </a:r>
            <a:r>
              <a:rPr lang="cs-CZ" sz="2900" b="1" dirty="0"/>
              <a:t>POEZIE 20. STOLETÍ  /od 90. let 19. století/                 </a:t>
            </a:r>
            <a:r>
              <a:rPr lang="cs-CZ" sz="2900" b="1" dirty="0" smtClean="0"/>
              <a:t> </a:t>
            </a:r>
            <a:r>
              <a:rPr lang="cs-CZ" sz="2900" b="1" dirty="0" smtClean="0">
                <a:solidFill>
                  <a:srgbClr val="0070C0"/>
                </a:solidFill>
              </a:rPr>
              <a:t>LV </a:t>
            </a:r>
            <a:r>
              <a:rPr lang="cs-CZ" sz="2900" b="1" dirty="0">
                <a:solidFill>
                  <a:srgbClr val="0070C0"/>
                </a:solidFill>
              </a:rPr>
              <a:t>str. 104</a:t>
            </a:r>
          </a:p>
          <a:p>
            <a:pPr marL="64008" indent="0">
              <a:buNone/>
            </a:pPr>
            <a:endParaRPr lang="cs-CZ" sz="2600" dirty="0"/>
          </a:p>
          <a:p>
            <a:pPr marL="64008" indent="0">
              <a:buNone/>
            </a:pPr>
            <a:r>
              <a:rPr lang="cs-CZ" sz="3400" b="1" dirty="0">
                <a:solidFill>
                  <a:srgbClr val="FF0000"/>
                </a:solidFill>
              </a:rPr>
              <a:t>A</a:t>
            </a:r>
            <a:r>
              <a:rPr lang="cs-CZ" sz="2600" b="1" dirty="0">
                <a:solidFill>
                  <a:srgbClr val="0070C0"/>
                </a:solidFill>
              </a:rPr>
              <a:t> </a:t>
            </a:r>
            <a:r>
              <a:rPr lang="cs-CZ" sz="2900" b="1" dirty="0">
                <a:solidFill>
                  <a:srgbClr val="0070C0"/>
                </a:solidFill>
              </a:rPr>
              <a:t>90. léta – nové umělecké proudy </a:t>
            </a:r>
            <a:r>
              <a:rPr lang="cs-CZ" sz="2600" dirty="0"/>
              <a:t>(........................,...........................,........................)</a:t>
            </a:r>
          </a:p>
          <a:p>
            <a:pPr marL="64008" indent="0">
              <a:buNone/>
            </a:pPr>
            <a:r>
              <a:rPr lang="cs-CZ" sz="2600" dirty="0"/>
              <a:t>                =   literární moderna ( programové prohlášení ..........................................)</a:t>
            </a:r>
          </a:p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Antonín </a:t>
            </a:r>
            <a:r>
              <a:rPr lang="cs-CZ" sz="2600" b="1" dirty="0"/>
              <a:t>Sova </a:t>
            </a:r>
            <a:r>
              <a:rPr lang="cs-CZ" sz="2600" dirty="0"/>
              <a:t>– sb. Z mého kraje – b. Rybníky                              </a:t>
            </a:r>
            <a:r>
              <a:rPr lang="cs-CZ" sz="2900" b="1" dirty="0" smtClean="0">
                <a:solidFill>
                  <a:srgbClr val="0070C0"/>
                </a:solidFill>
              </a:rPr>
              <a:t>LV </a:t>
            </a:r>
            <a:r>
              <a:rPr lang="cs-CZ" sz="2900" b="1" dirty="0">
                <a:solidFill>
                  <a:srgbClr val="0070C0"/>
                </a:solidFill>
              </a:rPr>
              <a:t>str. 104</a:t>
            </a:r>
          </a:p>
          <a:p>
            <a:pPr marL="64008" indent="0">
              <a:buNone/>
            </a:pPr>
            <a:r>
              <a:rPr lang="cs-CZ" sz="2600" dirty="0"/>
              <a:t>1. Urči druh rýmu této básně:....................................................</a:t>
            </a:r>
          </a:p>
          <a:p>
            <a:pPr marL="64008" indent="0">
              <a:buNone/>
            </a:pPr>
            <a:r>
              <a:rPr lang="cs-CZ" sz="2600" dirty="0"/>
              <a:t>2. Najdi příklad užití personifikace:.................................................................................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2600" dirty="0"/>
              <a:t>3. Dej básni jiný příhodný název</a:t>
            </a:r>
            <a:r>
              <a:rPr lang="cs-CZ" sz="2600" dirty="0" smtClean="0"/>
              <a:t>:.................................................................................................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132856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8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35280" cy="139903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PRO KONTROLU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03889" y="2780928"/>
            <a:ext cx="8856984" cy="37064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endParaRPr lang="cs-CZ" sz="2600" dirty="0" smtClean="0"/>
          </a:p>
          <a:p>
            <a:pPr marL="64008" indent="0">
              <a:buNone/>
            </a:pPr>
            <a:r>
              <a:rPr lang="cs-CZ" sz="2900" b="1" dirty="0" smtClean="0"/>
              <a:t>ČESKÁ </a:t>
            </a:r>
            <a:r>
              <a:rPr lang="cs-CZ" sz="2900" b="1" dirty="0"/>
              <a:t>POEZIE 20. STOLETÍ  /od 90. let 19. století/                 </a:t>
            </a:r>
            <a:r>
              <a:rPr lang="cs-CZ" sz="2900" b="1" dirty="0" smtClean="0"/>
              <a:t> </a:t>
            </a:r>
            <a:r>
              <a:rPr lang="cs-CZ" sz="2900" b="1" dirty="0" smtClean="0">
                <a:solidFill>
                  <a:srgbClr val="0070C0"/>
                </a:solidFill>
              </a:rPr>
              <a:t>LV </a:t>
            </a:r>
            <a:r>
              <a:rPr lang="cs-CZ" sz="2900" b="1" dirty="0">
                <a:solidFill>
                  <a:srgbClr val="0070C0"/>
                </a:solidFill>
              </a:rPr>
              <a:t>str. 104</a:t>
            </a:r>
          </a:p>
          <a:p>
            <a:pPr marL="64008" indent="0">
              <a:buNone/>
            </a:pPr>
            <a:endParaRPr lang="cs-CZ" sz="2600" dirty="0"/>
          </a:p>
          <a:p>
            <a:pPr marL="64008" indent="0">
              <a:buNone/>
            </a:pPr>
            <a:r>
              <a:rPr lang="cs-CZ" sz="3400" b="1" dirty="0">
                <a:solidFill>
                  <a:srgbClr val="FF0000"/>
                </a:solidFill>
              </a:rPr>
              <a:t>A</a:t>
            </a:r>
            <a:r>
              <a:rPr lang="cs-CZ" sz="2600" b="1" dirty="0">
                <a:solidFill>
                  <a:srgbClr val="0070C0"/>
                </a:solidFill>
              </a:rPr>
              <a:t> </a:t>
            </a:r>
            <a:r>
              <a:rPr lang="cs-CZ" sz="2900" b="1" dirty="0">
                <a:solidFill>
                  <a:srgbClr val="0070C0"/>
                </a:solidFill>
              </a:rPr>
              <a:t>90. léta – nové umělecké proudy </a:t>
            </a:r>
            <a:endParaRPr lang="cs-CZ" sz="2900" b="1" dirty="0" smtClean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600" dirty="0" smtClean="0"/>
              <a:t>                                           </a:t>
            </a:r>
            <a:r>
              <a:rPr lang="cs-CZ" sz="2600" b="1" dirty="0" smtClean="0">
                <a:solidFill>
                  <a:schemeClr val="accent6"/>
                </a:solidFill>
              </a:rPr>
              <a:t>(impresionismus, symbolismus, dekadence)</a:t>
            </a:r>
            <a:endParaRPr lang="cs-CZ" sz="2600" b="1" dirty="0">
              <a:solidFill>
                <a:schemeClr val="accent6"/>
              </a:solidFill>
            </a:endParaRPr>
          </a:p>
          <a:p>
            <a:pPr marL="64008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</a:t>
            </a:r>
            <a:r>
              <a:rPr lang="cs-CZ" sz="2600" dirty="0"/>
              <a:t>=   literární moderna </a:t>
            </a:r>
            <a:endParaRPr lang="cs-CZ" sz="2600" dirty="0" smtClean="0"/>
          </a:p>
          <a:p>
            <a:pPr marL="64008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( </a:t>
            </a:r>
            <a:r>
              <a:rPr lang="cs-CZ" sz="2600" dirty="0"/>
              <a:t>programové prohlášení </a:t>
            </a:r>
            <a:r>
              <a:rPr lang="cs-CZ" sz="2600" dirty="0" smtClean="0"/>
              <a:t>: </a:t>
            </a:r>
            <a:r>
              <a:rPr lang="cs-CZ" sz="2600" b="1" dirty="0" smtClean="0">
                <a:solidFill>
                  <a:schemeClr val="accent6"/>
                </a:solidFill>
              </a:rPr>
              <a:t>Manifest české moderny</a:t>
            </a:r>
            <a:r>
              <a:rPr lang="cs-CZ" sz="2600" dirty="0" smtClean="0"/>
              <a:t>)</a:t>
            </a:r>
            <a:endParaRPr lang="cs-CZ" sz="2600" dirty="0"/>
          </a:p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Antonín </a:t>
            </a:r>
            <a:r>
              <a:rPr lang="cs-CZ" sz="2600" b="1" dirty="0"/>
              <a:t>Sova </a:t>
            </a:r>
            <a:r>
              <a:rPr lang="cs-CZ" sz="2600" dirty="0"/>
              <a:t>– sb. Z mého kraje – b. Rybníky                              </a:t>
            </a:r>
            <a:r>
              <a:rPr lang="cs-CZ" sz="2900" b="1" dirty="0" smtClean="0">
                <a:solidFill>
                  <a:srgbClr val="0070C0"/>
                </a:solidFill>
              </a:rPr>
              <a:t>LV </a:t>
            </a:r>
            <a:r>
              <a:rPr lang="cs-CZ" sz="2900" b="1" dirty="0">
                <a:solidFill>
                  <a:srgbClr val="0070C0"/>
                </a:solidFill>
              </a:rPr>
              <a:t>str. </a:t>
            </a:r>
            <a:r>
              <a:rPr lang="cs-CZ" sz="2900" b="1" dirty="0" smtClean="0">
                <a:solidFill>
                  <a:srgbClr val="0070C0"/>
                </a:solidFill>
              </a:rPr>
              <a:t>104</a:t>
            </a:r>
          </a:p>
          <a:p>
            <a:pPr marL="64008" indent="0"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1. </a:t>
            </a:r>
            <a:r>
              <a:rPr lang="cs-CZ" sz="2600" dirty="0" smtClean="0"/>
              <a:t>Urči </a:t>
            </a:r>
            <a:r>
              <a:rPr lang="cs-CZ" sz="2600" dirty="0"/>
              <a:t>druh rýmu této </a:t>
            </a:r>
            <a:r>
              <a:rPr lang="cs-CZ" sz="2600" dirty="0" smtClean="0"/>
              <a:t>básně:   </a:t>
            </a:r>
            <a:r>
              <a:rPr lang="cs-CZ" sz="2600" b="1" dirty="0" smtClean="0">
                <a:solidFill>
                  <a:schemeClr val="accent6"/>
                </a:solidFill>
              </a:rPr>
              <a:t>střídavý</a:t>
            </a:r>
          </a:p>
          <a:p>
            <a:pPr marL="64008" indent="0">
              <a:buNone/>
            </a:pPr>
            <a:r>
              <a:rPr lang="cs-CZ" sz="2600" dirty="0" smtClean="0"/>
              <a:t>2</a:t>
            </a:r>
            <a:r>
              <a:rPr lang="cs-CZ" sz="2600" dirty="0"/>
              <a:t>. Najdi příklad užití </a:t>
            </a:r>
            <a:r>
              <a:rPr lang="cs-CZ" sz="2600" dirty="0" smtClean="0"/>
              <a:t>personifikace:  </a:t>
            </a:r>
            <a:r>
              <a:rPr lang="cs-CZ" sz="2600" b="1" dirty="0" smtClean="0">
                <a:solidFill>
                  <a:schemeClr val="accent6"/>
                </a:solidFill>
              </a:rPr>
              <a:t>chlad dýchá, stesk vzdychá</a:t>
            </a:r>
          </a:p>
          <a:p>
            <a:pPr marL="64008" indent="0">
              <a:buNone/>
            </a:pPr>
            <a:r>
              <a:rPr lang="cs-CZ" sz="2600" dirty="0" smtClean="0"/>
              <a:t>3</a:t>
            </a:r>
            <a:r>
              <a:rPr lang="cs-CZ" sz="2600" dirty="0"/>
              <a:t>. Dej básni jiný příhodný </a:t>
            </a:r>
            <a:r>
              <a:rPr lang="cs-CZ" sz="2600" dirty="0" smtClean="0"/>
              <a:t>název:  </a:t>
            </a:r>
            <a:r>
              <a:rPr lang="cs-CZ" sz="2600" b="1" dirty="0" smtClean="0">
                <a:solidFill>
                  <a:schemeClr val="accent6"/>
                </a:solidFill>
              </a:rPr>
              <a:t>Podzim, Stesk…..</a:t>
            </a:r>
            <a:endParaRPr lang="cs-CZ" sz="26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132856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PRACOVNÍ LIST  </a:t>
            </a:r>
            <a:r>
              <a:rPr lang="cs-CZ" sz="2000" b="1" dirty="0">
                <a:solidFill>
                  <a:srgbClr val="FF0000"/>
                </a:solidFill>
              </a:rPr>
              <a:t>- ČÁST A</a:t>
            </a:r>
          </a:p>
        </p:txBody>
      </p:sp>
    </p:spTree>
    <p:extLst>
      <p:ext uri="{BB962C8B-B14F-4D97-AF65-F5344CB8AC3E}">
        <p14:creationId xmlns:p14="http://schemas.microsoft.com/office/powerpoint/2010/main" val="168888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400" b="1" dirty="0"/>
              <a:t>Pracujte s učebnicí </a:t>
            </a:r>
            <a:br>
              <a:rPr lang="cs-CZ" sz="2400" b="1" dirty="0"/>
            </a:br>
            <a:r>
              <a:rPr lang="cs-CZ" sz="2400" b="1" dirty="0"/>
              <a:t>„Literární výchova pro 2. stupeň základní školy“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1445" y="1844824"/>
            <a:ext cx="8856984" cy="48965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64008" indent="0">
              <a:buNone/>
            </a:pPr>
            <a:endParaRPr lang="cs-CZ" sz="2800" b="1" dirty="0" smtClean="0"/>
          </a:p>
          <a:p>
            <a:pPr marL="64008" indent="0">
              <a:buNone/>
            </a:pPr>
            <a:r>
              <a:rPr lang="cs-CZ" sz="51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3300" b="1" dirty="0">
                <a:solidFill>
                  <a:srgbClr val="0070C0"/>
                </a:solidFill>
              </a:rPr>
              <a:t>Přelom 19. a 20. století – generace </a:t>
            </a:r>
            <a:r>
              <a:rPr lang="cs-CZ" sz="3300" b="1" u="sng" dirty="0">
                <a:solidFill>
                  <a:srgbClr val="0070C0"/>
                </a:solidFill>
              </a:rPr>
              <a:t>anarchistických buřičů</a:t>
            </a:r>
            <a:r>
              <a:rPr lang="cs-CZ" sz="3300" b="1" dirty="0">
                <a:solidFill>
                  <a:srgbClr val="0070C0"/>
                </a:solidFill>
              </a:rPr>
              <a:t> </a:t>
            </a:r>
            <a:r>
              <a:rPr lang="cs-CZ" sz="3300" dirty="0"/>
              <a:t>( bojovali proti  </a:t>
            </a:r>
            <a:r>
              <a:rPr lang="cs-CZ" sz="3300" dirty="0" smtClean="0"/>
              <a:t>..................................................................................................................)</a:t>
            </a:r>
          </a:p>
          <a:p>
            <a:pPr marL="64008" indent="0">
              <a:buNone/>
            </a:pPr>
            <a:r>
              <a:rPr lang="cs-CZ" sz="3300" dirty="0" smtClean="0"/>
              <a:t>Vedli </a:t>
            </a:r>
            <a:r>
              <a:rPr lang="cs-CZ" sz="3300" dirty="0"/>
              <a:t>bohémský způsob života – vysvětli synonymem</a:t>
            </a:r>
            <a:r>
              <a:rPr lang="cs-CZ" sz="3300" dirty="0" smtClean="0"/>
              <a:t>..........................</a:t>
            </a:r>
            <a:r>
              <a:rPr lang="cs-CZ" sz="3300" b="1" dirty="0" smtClean="0">
                <a:solidFill>
                  <a:srgbClr val="0070C0"/>
                </a:solidFill>
              </a:rPr>
              <a:t>LV </a:t>
            </a:r>
            <a:r>
              <a:rPr lang="cs-CZ" sz="3300" b="1" dirty="0">
                <a:solidFill>
                  <a:srgbClr val="0070C0"/>
                </a:solidFill>
              </a:rPr>
              <a:t>str. 105</a:t>
            </a:r>
            <a:endParaRPr lang="cs-CZ" sz="33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300" b="1" dirty="0"/>
              <a:t>Viktor Dyk</a:t>
            </a:r>
            <a:r>
              <a:rPr lang="cs-CZ" sz="3300" dirty="0"/>
              <a:t> – ve vězení vznikla b. Země mluví / pracuj s přehledem </a:t>
            </a:r>
            <a:r>
              <a:rPr lang="cs-CZ" sz="3300" dirty="0" smtClean="0">
                <a:solidFill>
                  <a:srgbClr val="0070C0"/>
                </a:solidFill>
              </a:rPr>
              <a:t>/</a:t>
            </a:r>
            <a:r>
              <a:rPr lang="cs-CZ" sz="3300" b="1" dirty="0" smtClean="0">
                <a:solidFill>
                  <a:srgbClr val="0070C0"/>
                </a:solidFill>
              </a:rPr>
              <a:t>LV </a:t>
            </a:r>
            <a:r>
              <a:rPr lang="cs-CZ" sz="3300" b="1" dirty="0">
                <a:solidFill>
                  <a:srgbClr val="0070C0"/>
                </a:solidFill>
              </a:rPr>
              <a:t>str. </a:t>
            </a:r>
            <a:r>
              <a:rPr lang="cs-CZ" sz="3300" b="1" dirty="0" smtClean="0">
                <a:solidFill>
                  <a:srgbClr val="0070C0"/>
                </a:solidFill>
              </a:rPr>
              <a:t>107</a:t>
            </a:r>
            <a:r>
              <a:rPr lang="cs-CZ" sz="3300" dirty="0" smtClean="0"/>
              <a:t> </a:t>
            </a:r>
          </a:p>
          <a:p>
            <a:pPr marL="64008" indent="0">
              <a:buNone/>
            </a:pPr>
            <a:r>
              <a:rPr lang="cs-CZ" sz="3300" dirty="0" smtClean="0"/>
              <a:t>1</a:t>
            </a:r>
            <a:r>
              <a:rPr lang="cs-CZ" sz="3300" dirty="0"/>
              <a:t>. Najdi KONTRAST ...........................................................................................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3300" dirty="0"/>
              <a:t>2. PARALELISMUS.............................................................................................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3300" dirty="0"/>
              <a:t>3. OPAKOVÁNÍ....................................................................................................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3300" dirty="0"/>
              <a:t>4. POINTOVÁNÍ...................................................................................................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sz="3300" b="1" dirty="0"/>
              <a:t>Fráňa Šrámek</a:t>
            </a:r>
            <a:r>
              <a:rPr lang="cs-CZ" sz="3300" dirty="0"/>
              <a:t> – sbírky:.....................................................................</a:t>
            </a:r>
            <a:r>
              <a:rPr lang="cs-CZ" sz="3300" b="1" dirty="0"/>
              <a:t> </a:t>
            </a:r>
            <a:r>
              <a:rPr lang="cs-CZ" sz="3300" b="1" dirty="0">
                <a:solidFill>
                  <a:srgbClr val="0070C0"/>
                </a:solidFill>
              </a:rPr>
              <a:t>LV str. 105 - 106</a:t>
            </a:r>
            <a:endParaRPr lang="cs-CZ" sz="33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300" dirty="0"/>
              <a:t>                            román...................................................</a:t>
            </a:r>
          </a:p>
          <a:p>
            <a:pPr marL="64008" indent="0">
              <a:buNone/>
            </a:pPr>
            <a:r>
              <a:rPr lang="cs-CZ" sz="3300" dirty="0"/>
              <a:t>                           </a:t>
            </a:r>
            <a:r>
              <a:rPr lang="cs-CZ" sz="3300" dirty="0" smtClean="0"/>
              <a:t> drama</a:t>
            </a:r>
            <a:r>
              <a:rPr lang="cs-CZ" sz="3300" dirty="0"/>
              <a:t>......................................................................................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sz="3300" b="1" dirty="0"/>
              <a:t>František </a:t>
            </a:r>
            <a:r>
              <a:rPr lang="cs-CZ" sz="3300" b="1" dirty="0" err="1" smtClean="0"/>
              <a:t>Gellner</a:t>
            </a:r>
            <a:r>
              <a:rPr lang="cs-CZ" sz="3300" dirty="0"/>
              <a:t>:                                                                                    </a:t>
            </a:r>
            <a:r>
              <a:rPr lang="cs-CZ" sz="3300" b="1" dirty="0">
                <a:solidFill>
                  <a:srgbClr val="0070C0"/>
                </a:solidFill>
              </a:rPr>
              <a:t>LV str. 106</a:t>
            </a:r>
            <a:endParaRPr lang="cs-CZ" sz="33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300" dirty="0"/>
              <a:t>básník /sbírky ......................................, ................................../</a:t>
            </a:r>
          </a:p>
          <a:p>
            <a:pPr marL="64008" indent="0">
              <a:buNone/>
            </a:pPr>
            <a:r>
              <a:rPr lang="cs-CZ" sz="3300" dirty="0"/>
              <a:t>prozaik, karikaturista / vysvětli................................................................................../</a:t>
            </a:r>
          </a:p>
          <a:p>
            <a:pPr marL="64008" indent="0">
              <a:buNone/>
            </a:pPr>
            <a:r>
              <a:rPr lang="cs-CZ" sz="3300" dirty="0"/>
              <a:t>Vysvětli termíny: IRONIE.........................................................................................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3300" dirty="0"/>
              <a:t>                            CYNISMUS...................................................................................</a:t>
            </a:r>
            <a:endParaRPr lang="cs-CZ" sz="33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90904" y="113212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B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88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PRO KONTROLU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016" y="1844824"/>
            <a:ext cx="8856984" cy="501317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64008" indent="0">
              <a:buNone/>
            </a:pPr>
            <a:endParaRPr lang="cs-CZ" sz="2800" b="1" dirty="0" smtClean="0"/>
          </a:p>
          <a:p>
            <a:pPr marL="64008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3300" b="1" dirty="0">
                <a:solidFill>
                  <a:srgbClr val="0070C0"/>
                </a:solidFill>
              </a:rPr>
              <a:t>Přelom 19. a 20. století – generace </a:t>
            </a:r>
            <a:r>
              <a:rPr lang="cs-CZ" sz="3300" b="1" u="sng" dirty="0">
                <a:solidFill>
                  <a:srgbClr val="0070C0"/>
                </a:solidFill>
              </a:rPr>
              <a:t>anarchistických buřičů</a:t>
            </a:r>
            <a:r>
              <a:rPr lang="cs-CZ" sz="3300" b="1" dirty="0">
                <a:solidFill>
                  <a:srgbClr val="0070C0"/>
                </a:solidFill>
              </a:rPr>
              <a:t> </a:t>
            </a:r>
            <a:r>
              <a:rPr lang="cs-CZ" sz="3300" dirty="0"/>
              <a:t>( bojovali proti  </a:t>
            </a:r>
            <a:r>
              <a:rPr lang="cs-CZ" sz="3300" b="1" dirty="0" smtClean="0">
                <a:solidFill>
                  <a:schemeClr val="accent6"/>
                </a:solidFill>
              </a:rPr>
              <a:t>vykořisťování, omezování svobody, národnostnímu útlaku, armádě, válce</a:t>
            </a:r>
            <a:r>
              <a:rPr lang="cs-CZ" sz="3300" dirty="0" smtClean="0"/>
              <a:t>)</a:t>
            </a:r>
          </a:p>
          <a:p>
            <a:pPr marL="64008" indent="0">
              <a:buNone/>
            </a:pPr>
            <a:r>
              <a:rPr lang="cs-CZ" sz="3300" dirty="0" smtClean="0"/>
              <a:t>Vedli </a:t>
            </a:r>
            <a:r>
              <a:rPr lang="cs-CZ" sz="3300" dirty="0"/>
              <a:t>bohémský způsob života – vysvětli </a:t>
            </a:r>
            <a:r>
              <a:rPr lang="cs-CZ" sz="3300" dirty="0" smtClean="0"/>
              <a:t>synonymem</a:t>
            </a:r>
            <a:r>
              <a:rPr lang="cs-CZ" sz="3300" dirty="0"/>
              <a:t> </a:t>
            </a:r>
            <a:r>
              <a:rPr lang="cs-CZ" sz="3300" dirty="0" smtClean="0"/>
              <a:t>–</a:t>
            </a:r>
            <a:r>
              <a:rPr lang="cs-CZ" sz="3300" b="1" dirty="0" smtClean="0">
                <a:solidFill>
                  <a:schemeClr val="accent6"/>
                </a:solidFill>
              </a:rPr>
              <a:t> nevázaný     </a:t>
            </a:r>
            <a:r>
              <a:rPr lang="cs-CZ" sz="3300" b="1" dirty="0" smtClean="0">
                <a:solidFill>
                  <a:srgbClr val="0070C0"/>
                </a:solidFill>
              </a:rPr>
              <a:t>LV </a:t>
            </a:r>
            <a:r>
              <a:rPr lang="cs-CZ" sz="3300" b="1" dirty="0">
                <a:solidFill>
                  <a:srgbClr val="0070C0"/>
                </a:solidFill>
              </a:rPr>
              <a:t>str. 105</a:t>
            </a:r>
            <a:endParaRPr lang="cs-CZ" sz="33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300" b="1" dirty="0"/>
              <a:t>Viktor </a:t>
            </a:r>
            <a:r>
              <a:rPr lang="cs-CZ" sz="3300" b="1" dirty="0">
                <a:hlinkClick r:id="rId2"/>
              </a:rPr>
              <a:t>Dyk</a:t>
            </a:r>
            <a:r>
              <a:rPr lang="cs-CZ" sz="3300" dirty="0"/>
              <a:t> </a:t>
            </a:r>
            <a:r>
              <a:rPr lang="cs-CZ" sz="3300" dirty="0" smtClean="0"/>
              <a:t>–ve </a:t>
            </a:r>
            <a:r>
              <a:rPr lang="cs-CZ" sz="3300" dirty="0"/>
              <a:t>vězení vznikla b. Země mluví ,</a:t>
            </a:r>
            <a:r>
              <a:rPr lang="cs-CZ" sz="3300" dirty="0" smtClean="0"/>
              <a:t>pracuj </a:t>
            </a:r>
            <a:r>
              <a:rPr lang="cs-CZ" sz="3300" dirty="0"/>
              <a:t>s </a:t>
            </a:r>
            <a:r>
              <a:rPr lang="cs-CZ" sz="3300" dirty="0" smtClean="0"/>
              <a:t>přehledem</a:t>
            </a:r>
            <a:r>
              <a:rPr lang="cs-CZ" sz="3300" dirty="0" smtClean="0">
                <a:solidFill>
                  <a:schemeClr val="bg1"/>
                </a:solidFill>
              </a:rPr>
              <a:t> </a:t>
            </a:r>
            <a:r>
              <a:rPr lang="cs-CZ" sz="3300" b="1" dirty="0" smtClean="0">
                <a:solidFill>
                  <a:srgbClr val="0070C0"/>
                </a:solidFill>
              </a:rPr>
              <a:t>LV </a:t>
            </a:r>
            <a:r>
              <a:rPr lang="cs-CZ" sz="3300" b="1" dirty="0">
                <a:solidFill>
                  <a:srgbClr val="0070C0"/>
                </a:solidFill>
              </a:rPr>
              <a:t>str. </a:t>
            </a:r>
            <a:r>
              <a:rPr lang="cs-CZ" sz="3300" b="1" dirty="0" smtClean="0">
                <a:solidFill>
                  <a:srgbClr val="0070C0"/>
                </a:solidFill>
              </a:rPr>
              <a:t>107</a:t>
            </a:r>
            <a:r>
              <a:rPr lang="cs-CZ" sz="3300" dirty="0" smtClean="0"/>
              <a:t> 1</a:t>
            </a:r>
            <a:r>
              <a:rPr lang="cs-CZ" sz="3300" dirty="0"/>
              <a:t>. Najdi </a:t>
            </a:r>
            <a:r>
              <a:rPr lang="cs-CZ" sz="3300" dirty="0" smtClean="0"/>
              <a:t>KONTRAST – </a:t>
            </a:r>
            <a:r>
              <a:rPr lang="cs-CZ" sz="3300" b="1" dirty="0" smtClean="0">
                <a:solidFill>
                  <a:schemeClr val="accent6"/>
                </a:solidFill>
              </a:rPr>
              <a:t>nezahynu x zahyneš </a:t>
            </a:r>
          </a:p>
          <a:p>
            <a:pPr marL="64008" indent="0">
              <a:buNone/>
            </a:pPr>
            <a:r>
              <a:rPr lang="cs-CZ" sz="3300" dirty="0" smtClean="0"/>
              <a:t>2</a:t>
            </a:r>
            <a:r>
              <a:rPr lang="cs-CZ" sz="3300" dirty="0"/>
              <a:t>. </a:t>
            </a:r>
            <a:r>
              <a:rPr lang="cs-CZ" sz="3300" dirty="0" smtClean="0"/>
              <a:t>PARALELISMUS – </a:t>
            </a:r>
            <a:r>
              <a:rPr lang="cs-CZ" sz="3300" b="1" dirty="0" smtClean="0">
                <a:solidFill>
                  <a:schemeClr val="accent6"/>
                </a:solidFill>
              </a:rPr>
              <a:t>tvrdá matka + matka tvrdá, Opustíš – </a:t>
            </a:r>
            <a:r>
              <a:rPr lang="cs-CZ" sz="3300" b="1" dirty="0" err="1" smtClean="0">
                <a:solidFill>
                  <a:schemeClr val="accent6"/>
                </a:solidFill>
              </a:rPr>
              <a:t>li</a:t>
            </a:r>
            <a:r>
              <a:rPr lang="cs-CZ" sz="3300" b="1" dirty="0" smtClean="0">
                <a:solidFill>
                  <a:schemeClr val="accent6"/>
                </a:solidFill>
              </a:rPr>
              <a:t> mne</a:t>
            </a:r>
            <a:r>
              <a:rPr lang="cs-CZ" sz="3300" dirty="0" smtClean="0"/>
              <a:t>….</a:t>
            </a:r>
          </a:p>
          <a:p>
            <a:pPr marL="64008" indent="0">
              <a:buNone/>
            </a:pPr>
            <a:r>
              <a:rPr lang="cs-CZ" sz="3300" dirty="0" smtClean="0"/>
              <a:t>3</a:t>
            </a:r>
            <a:r>
              <a:rPr lang="cs-CZ" sz="3300" dirty="0"/>
              <a:t>. </a:t>
            </a:r>
            <a:r>
              <a:rPr lang="cs-CZ" sz="3300" dirty="0" smtClean="0"/>
              <a:t>OPAKOVÁNÍ – </a:t>
            </a:r>
            <a:r>
              <a:rPr lang="cs-CZ" sz="3300" b="1" dirty="0" smtClean="0">
                <a:solidFill>
                  <a:schemeClr val="accent6"/>
                </a:solidFill>
              </a:rPr>
              <a:t>haj si mne, braň si mne…..</a:t>
            </a:r>
          </a:p>
          <a:p>
            <a:pPr marL="64008" indent="0">
              <a:buNone/>
            </a:pPr>
            <a:r>
              <a:rPr lang="cs-CZ" sz="3300" dirty="0" smtClean="0"/>
              <a:t>4</a:t>
            </a:r>
            <a:r>
              <a:rPr lang="cs-CZ" sz="3300" dirty="0"/>
              <a:t>. </a:t>
            </a:r>
            <a:r>
              <a:rPr lang="cs-CZ" sz="3300" dirty="0" smtClean="0"/>
              <a:t>POINTOVÁNÍ – </a:t>
            </a:r>
            <a:r>
              <a:rPr lang="cs-CZ" sz="3300" b="1" dirty="0" smtClean="0">
                <a:solidFill>
                  <a:schemeClr val="accent6"/>
                </a:solidFill>
              </a:rPr>
              <a:t>Opustíš – </a:t>
            </a:r>
            <a:r>
              <a:rPr lang="cs-CZ" sz="3300" b="1" dirty="0" err="1" smtClean="0">
                <a:solidFill>
                  <a:schemeClr val="accent6"/>
                </a:solidFill>
              </a:rPr>
              <a:t>li</a:t>
            </a:r>
            <a:r>
              <a:rPr lang="cs-CZ" sz="3300" b="1" dirty="0" smtClean="0">
                <a:solidFill>
                  <a:schemeClr val="accent6"/>
                </a:solidFill>
              </a:rPr>
              <a:t> mne…..závěr</a:t>
            </a:r>
          </a:p>
          <a:p>
            <a:pPr>
              <a:buFont typeface="Wingdings" pitchFamily="2" charset="2"/>
              <a:buChar char="v"/>
            </a:pPr>
            <a:r>
              <a:rPr lang="cs-CZ" sz="3300" b="1" dirty="0" smtClean="0"/>
              <a:t>Fráňa </a:t>
            </a:r>
            <a:r>
              <a:rPr lang="cs-CZ" sz="3300" b="1" dirty="0"/>
              <a:t>Šrámek</a:t>
            </a:r>
            <a:r>
              <a:rPr lang="cs-CZ" sz="3300" dirty="0"/>
              <a:t> – </a:t>
            </a:r>
            <a:r>
              <a:rPr lang="cs-CZ" sz="3300" dirty="0" smtClean="0"/>
              <a:t>sbírky: </a:t>
            </a:r>
            <a:r>
              <a:rPr lang="cs-CZ" sz="3300" b="1" dirty="0" smtClean="0">
                <a:solidFill>
                  <a:schemeClr val="accent6"/>
                </a:solidFill>
              </a:rPr>
              <a:t>Života bído, přec tě mám rád, Modrý a rudý, Splav</a:t>
            </a:r>
          </a:p>
          <a:p>
            <a:pPr marL="64008" indent="0">
              <a:buNone/>
            </a:pPr>
            <a:r>
              <a:rPr lang="cs-CZ" sz="3300" b="1" dirty="0">
                <a:solidFill>
                  <a:srgbClr val="0070C0"/>
                </a:solidFill>
              </a:rPr>
              <a:t> </a:t>
            </a:r>
            <a:r>
              <a:rPr lang="cs-CZ" sz="3300" b="1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LV </a:t>
            </a:r>
            <a:r>
              <a:rPr lang="cs-CZ" sz="3300" b="1" dirty="0">
                <a:solidFill>
                  <a:srgbClr val="0070C0"/>
                </a:solidFill>
              </a:rPr>
              <a:t>str. 105 - 106</a:t>
            </a:r>
            <a:endParaRPr lang="cs-CZ" sz="33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300" dirty="0"/>
              <a:t>                            </a:t>
            </a:r>
            <a:r>
              <a:rPr lang="cs-CZ" sz="3300" dirty="0" smtClean="0"/>
              <a:t>román</a:t>
            </a:r>
            <a:r>
              <a:rPr lang="cs-CZ" sz="3300" dirty="0"/>
              <a:t> </a:t>
            </a:r>
            <a:r>
              <a:rPr lang="cs-CZ" sz="3300" b="1" dirty="0" smtClean="0">
                <a:solidFill>
                  <a:schemeClr val="accent6"/>
                </a:solidFill>
              </a:rPr>
              <a:t>Stříbrný vítr </a:t>
            </a:r>
          </a:p>
          <a:p>
            <a:pPr marL="64008" indent="0">
              <a:buNone/>
            </a:pPr>
            <a:r>
              <a:rPr lang="cs-CZ" sz="3300" b="1" dirty="0">
                <a:solidFill>
                  <a:schemeClr val="accent6"/>
                </a:solidFill>
              </a:rPr>
              <a:t> </a:t>
            </a:r>
            <a:r>
              <a:rPr lang="cs-CZ" sz="3300" b="1" dirty="0" smtClean="0">
                <a:solidFill>
                  <a:schemeClr val="accent6"/>
                </a:solidFill>
              </a:rPr>
              <a:t>                          </a:t>
            </a:r>
            <a:r>
              <a:rPr lang="cs-CZ" sz="3300" dirty="0" smtClean="0"/>
              <a:t>drama </a:t>
            </a:r>
            <a:r>
              <a:rPr lang="cs-CZ" sz="3300" b="1" dirty="0" smtClean="0">
                <a:solidFill>
                  <a:schemeClr val="accent6"/>
                </a:solidFill>
              </a:rPr>
              <a:t>Měsíc nad řekou</a:t>
            </a:r>
          </a:p>
          <a:p>
            <a:pPr>
              <a:buFont typeface="Wingdings" pitchFamily="2" charset="2"/>
              <a:buChar char="v"/>
            </a:pPr>
            <a:r>
              <a:rPr lang="cs-CZ" sz="3300" b="1" dirty="0" smtClean="0"/>
              <a:t>František </a:t>
            </a:r>
            <a:r>
              <a:rPr lang="cs-CZ" sz="3300" b="1" dirty="0" err="1" smtClean="0"/>
              <a:t>Gellner</a:t>
            </a:r>
            <a:r>
              <a:rPr lang="cs-CZ" sz="3300" dirty="0"/>
              <a:t>:                                                                           </a:t>
            </a:r>
            <a:r>
              <a:rPr lang="cs-CZ" sz="3300" dirty="0" smtClean="0"/>
              <a:t>   </a:t>
            </a:r>
            <a:r>
              <a:rPr lang="cs-CZ" sz="3300" b="1" dirty="0">
                <a:solidFill>
                  <a:srgbClr val="0070C0"/>
                </a:solidFill>
              </a:rPr>
              <a:t>LV str. 106</a:t>
            </a:r>
            <a:endParaRPr lang="cs-CZ" sz="33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300" dirty="0"/>
              <a:t>básník /</a:t>
            </a:r>
            <a:r>
              <a:rPr lang="cs-CZ" sz="3300" dirty="0" smtClean="0"/>
              <a:t>sbírky </a:t>
            </a:r>
            <a:r>
              <a:rPr lang="cs-CZ" sz="3300" b="1" dirty="0" smtClean="0">
                <a:solidFill>
                  <a:schemeClr val="accent6"/>
                </a:solidFill>
              </a:rPr>
              <a:t>Po nás ať přijde potopa, </a:t>
            </a:r>
            <a:r>
              <a:rPr lang="cs-CZ" sz="3300" b="1" dirty="0" smtClean="0">
                <a:solidFill>
                  <a:schemeClr val="accent6"/>
                </a:solidFill>
                <a:hlinkClick r:id="rId3"/>
              </a:rPr>
              <a:t>Radosti</a:t>
            </a:r>
            <a:r>
              <a:rPr lang="cs-CZ" sz="3300" b="1" dirty="0" smtClean="0">
                <a:solidFill>
                  <a:schemeClr val="accent6"/>
                </a:solidFill>
              </a:rPr>
              <a:t> života </a:t>
            </a:r>
            <a:r>
              <a:rPr lang="cs-CZ" sz="3300" dirty="0" smtClean="0"/>
              <a:t>/</a:t>
            </a:r>
            <a:endParaRPr lang="cs-CZ" sz="3300" dirty="0"/>
          </a:p>
          <a:p>
            <a:pPr marL="64008" indent="0">
              <a:buNone/>
            </a:pPr>
            <a:r>
              <a:rPr lang="cs-CZ" sz="3300" dirty="0"/>
              <a:t>prozaik, karikaturista / </a:t>
            </a:r>
            <a:r>
              <a:rPr lang="cs-CZ" sz="3300" dirty="0" smtClean="0"/>
              <a:t>vysvětli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300" b="1" dirty="0" smtClean="0">
                <a:solidFill>
                  <a:schemeClr val="accent6"/>
                </a:solidFill>
              </a:rPr>
              <a:t>přehnané  zvýraznění  rysů obličeje </a:t>
            </a:r>
            <a:r>
              <a:rPr lang="cs-CZ" sz="3300" dirty="0" smtClean="0"/>
              <a:t>/</a:t>
            </a:r>
            <a:endParaRPr lang="cs-CZ" sz="3300" dirty="0"/>
          </a:p>
          <a:p>
            <a:pPr marL="64008" indent="0">
              <a:buNone/>
            </a:pPr>
            <a:r>
              <a:rPr lang="cs-CZ" sz="3300" dirty="0"/>
              <a:t>Vysvětli termíny: </a:t>
            </a:r>
            <a:r>
              <a:rPr lang="cs-CZ" sz="3300" dirty="0" smtClean="0"/>
              <a:t>IRONIE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300" b="1" dirty="0" smtClean="0">
                <a:solidFill>
                  <a:schemeClr val="accent6"/>
                </a:solidFill>
              </a:rPr>
              <a:t>záměrné zesměšňování, zveličování, nadsázka                            </a:t>
            </a:r>
            <a:r>
              <a:rPr lang="cs-CZ" sz="3300" dirty="0" smtClean="0"/>
              <a:t>CYNISMUS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300" b="1" dirty="0" smtClean="0">
                <a:solidFill>
                  <a:schemeClr val="accent6"/>
                </a:solidFill>
              </a:rPr>
              <a:t>znevažování základních lidských hodnot – život, láska, smrt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90904" y="1262902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>
                <a:solidFill>
                  <a:srgbClr val="FF0000"/>
                </a:solidFill>
              </a:rPr>
              <a:t>- ČÁST </a:t>
            </a:r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4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636" y="1556792"/>
            <a:ext cx="3511110" cy="469174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2627784" y="5786869"/>
            <a:ext cx="1969854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VIKTOR DYK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3968" y="836712"/>
            <a:ext cx="2592288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FRÁŇA ŠRÁMEK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69" y="836712"/>
            <a:ext cx="3364165" cy="3801506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68603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400" b="1" dirty="0"/>
              <a:t>Pracujte s učebnicí </a:t>
            </a:r>
            <a:br>
              <a:rPr lang="cs-CZ" sz="2400" b="1" dirty="0"/>
            </a:br>
            <a:r>
              <a:rPr lang="cs-CZ" sz="2400" b="1" dirty="0"/>
              <a:t>„Literární výchova pro 2. stupeň základní školy“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2636912"/>
            <a:ext cx="8928992" cy="338437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Petr </a:t>
            </a:r>
            <a:r>
              <a:rPr lang="cs-CZ" sz="2800" b="1" dirty="0"/>
              <a:t>Bezruč</a:t>
            </a:r>
            <a:r>
              <a:rPr lang="cs-CZ" sz="2800" dirty="0"/>
              <a:t> – mluvčí utlačovaného slezského lidu – sb. Slezské písně     </a:t>
            </a:r>
            <a:r>
              <a:rPr lang="cs-CZ" sz="2800" dirty="0" smtClean="0"/>
              <a:t>                             </a:t>
            </a:r>
          </a:p>
          <a:p>
            <a:pPr marL="64008" indent="0">
              <a:buNone/>
            </a:pPr>
            <a:r>
              <a:rPr lang="cs-CZ" sz="2800" dirty="0" smtClean="0"/>
              <a:t>b</a:t>
            </a:r>
            <a:r>
              <a:rPr lang="cs-CZ" sz="2800" dirty="0"/>
              <a:t>. Ostrava / poslech/  najdi HYPERBOLU ...............................................................</a:t>
            </a:r>
          </a:p>
          <a:p>
            <a:pPr marL="64008" indent="0">
              <a:buNone/>
            </a:pPr>
            <a:r>
              <a:rPr lang="cs-CZ" sz="2800" dirty="0"/>
              <a:t>                                                                   </a:t>
            </a:r>
            <a:r>
              <a:rPr lang="cs-CZ" sz="2800" dirty="0" smtClean="0">
                <a:solidFill>
                  <a:schemeClr val="bg1"/>
                </a:solidFill>
              </a:rPr>
              <a:t>...............................................................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       </a:t>
            </a:r>
            <a:r>
              <a:rPr lang="cs-CZ" sz="2800" b="1" dirty="0">
                <a:solidFill>
                  <a:srgbClr val="0070C0"/>
                </a:solidFill>
              </a:rPr>
              <a:t>LV str. </a:t>
            </a:r>
            <a:r>
              <a:rPr lang="cs-CZ" sz="2800" b="1" dirty="0" smtClean="0">
                <a:solidFill>
                  <a:srgbClr val="0070C0"/>
                </a:solidFill>
              </a:rPr>
              <a:t>108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b="1" dirty="0"/>
              <a:t> </a:t>
            </a:r>
            <a:r>
              <a:rPr lang="cs-CZ" sz="2800" dirty="0" smtClean="0"/>
              <a:t>Prezentace</a:t>
            </a:r>
          </a:p>
          <a:p>
            <a:pPr marL="64008" indent="0">
              <a:buNone/>
            </a:pPr>
            <a:endParaRPr lang="cs-CZ" sz="2800" dirty="0"/>
          </a:p>
          <a:p>
            <a:pPr marL="64008" indent="0">
              <a:buNone/>
            </a:pPr>
            <a:r>
              <a:rPr lang="cs-CZ" sz="3400" b="1" dirty="0">
                <a:solidFill>
                  <a:srgbClr val="FF0000"/>
                </a:solidFill>
              </a:rPr>
              <a:t>C</a:t>
            </a:r>
            <a:r>
              <a:rPr lang="cs-CZ" sz="2800" dirty="0"/>
              <a:t> 20. léta  20. století - </a:t>
            </a:r>
            <a:r>
              <a:rPr lang="cs-CZ" sz="2800" b="1" u="sng" dirty="0">
                <a:solidFill>
                  <a:srgbClr val="0070C0"/>
                </a:solidFill>
              </a:rPr>
              <a:t>proletářská poezie</a:t>
            </a: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dirty="0"/>
              <a:t>/sny o revoluci, </a:t>
            </a:r>
            <a:r>
              <a:rPr lang="cs-CZ" sz="2800" dirty="0" err="1"/>
              <a:t>kt</a:t>
            </a:r>
            <a:r>
              <a:rPr lang="cs-CZ" sz="2800" dirty="0"/>
              <a:t>. změní svět/ </a:t>
            </a:r>
            <a:r>
              <a:rPr lang="cs-CZ" sz="2800" dirty="0" smtClean="0"/>
              <a:t>                                                  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110</a:t>
            </a:r>
            <a:r>
              <a:rPr lang="cs-CZ" sz="2800" dirty="0">
                <a:solidFill>
                  <a:srgbClr val="0070C0"/>
                </a:solidFill>
              </a:rPr>
              <a:t>                                                              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>
                <a:solidFill>
                  <a:schemeClr val="bg1"/>
                </a:solidFill>
              </a:rPr>
              <a:t>Jiří Wolker</a:t>
            </a:r>
            <a:r>
              <a:rPr lang="cs-CZ" sz="2800" dirty="0">
                <a:solidFill>
                  <a:schemeClr val="bg1"/>
                </a:solidFill>
              </a:rPr>
              <a:t> - prezentace</a:t>
            </a:r>
          </a:p>
          <a:p>
            <a:pPr marL="64008" indent="0">
              <a:buNone/>
            </a:pPr>
            <a:endParaRPr lang="cs-CZ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68644" y="1567935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>
                <a:solidFill>
                  <a:srgbClr val="FF0000"/>
                </a:solidFill>
              </a:rPr>
              <a:t>- ČÁST </a:t>
            </a:r>
            <a:r>
              <a:rPr lang="cs-CZ" sz="2000" b="1" dirty="0" smtClean="0">
                <a:solidFill>
                  <a:srgbClr val="FF0000"/>
                </a:solidFill>
              </a:rPr>
              <a:t>B,C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56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115212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800" b="1" dirty="0" smtClean="0"/>
              <a:t>PRO KONTROLU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2636912"/>
            <a:ext cx="8928992" cy="338437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Petr </a:t>
            </a:r>
            <a:r>
              <a:rPr lang="cs-CZ" sz="2800" b="1" dirty="0"/>
              <a:t>Bezruč</a:t>
            </a:r>
            <a:r>
              <a:rPr lang="cs-CZ" sz="2800" dirty="0"/>
              <a:t> – mluvčí utlačovaného slezského lidu – sb. Slezské písně     </a:t>
            </a:r>
            <a:r>
              <a:rPr lang="cs-CZ" sz="2800" dirty="0" smtClean="0"/>
              <a:t>                             </a:t>
            </a:r>
          </a:p>
          <a:p>
            <a:pPr marL="64008" indent="0">
              <a:buNone/>
            </a:pPr>
            <a:r>
              <a:rPr lang="cs-CZ" sz="2800" dirty="0" smtClean="0"/>
              <a:t>b</a:t>
            </a:r>
            <a:r>
              <a:rPr lang="cs-CZ" sz="2800" dirty="0"/>
              <a:t>. Ostrava / poslech/  najdi HYPERBOLU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b="1" dirty="0" smtClean="0">
                <a:solidFill>
                  <a:schemeClr val="accent6"/>
                </a:solidFill>
              </a:rPr>
              <a:t>Sto roků v šachtě žil…..</a:t>
            </a:r>
          </a:p>
          <a:p>
            <a:pPr marL="64008" indent="0">
              <a:buNone/>
            </a:pPr>
            <a:r>
              <a:rPr lang="cs-CZ" sz="2800" b="1" dirty="0" smtClean="0">
                <a:solidFill>
                  <a:schemeClr val="accent6"/>
                </a:solidFill>
              </a:rPr>
              <a:t>Sto roků kopal jsem uhlí                     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</a:t>
            </a:r>
            <a:r>
              <a:rPr lang="cs-CZ" sz="2800" b="1" dirty="0" smtClean="0">
                <a:solidFill>
                  <a:srgbClr val="0070C0"/>
                </a:solidFill>
              </a:rPr>
              <a:t>108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b="1" dirty="0"/>
              <a:t> </a:t>
            </a:r>
            <a:r>
              <a:rPr lang="cs-CZ" sz="2800" dirty="0" smtClean="0"/>
              <a:t>Prezentace</a:t>
            </a:r>
          </a:p>
          <a:p>
            <a:pPr marL="64008" indent="0">
              <a:buNone/>
            </a:pPr>
            <a:endParaRPr lang="cs-CZ" sz="2800" dirty="0"/>
          </a:p>
          <a:p>
            <a:pPr marL="64008" indent="0">
              <a:buNone/>
            </a:pPr>
            <a:r>
              <a:rPr lang="cs-CZ" sz="3400" b="1" dirty="0">
                <a:solidFill>
                  <a:srgbClr val="FF0000"/>
                </a:solidFill>
              </a:rPr>
              <a:t>C</a:t>
            </a:r>
            <a:r>
              <a:rPr lang="cs-CZ" sz="2800" dirty="0"/>
              <a:t> 20. léta  20. století - </a:t>
            </a:r>
            <a:r>
              <a:rPr lang="cs-CZ" sz="2800" b="1" u="sng" dirty="0">
                <a:solidFill>
                  <a:srgbClr val="0070C0"/>
                </a:solidFill>
              </a:rPr>
              <a:t>proletářská poezie</a:t>
            </a: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dirty="0"/>
              <a:t>/sny o revoluci, </a:t>
            </a:r>
            <a:r>
              <a:rPr lang="cs-CZ" sz="2800" dirty="0" err="1"/>
              <a:t>kt</a:t>
            </a:r>
            <a:r>
              <a:rPr lang="cs-CZ" sz="2800" dirty="0"/>
              <a:t>. změní svět/ </a:t>
            </a:r>
            <a:r>
              <a:rPr lang="cs-CZ" sz="2800" dirty="0" smtClean="0"/>
              <a:t>                                                  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110</a:t>
            </a:r>
            <a:r>
              <a:rPr lang="cs-CZ" sz="2800" dirty="0">
                <a:solidFill>
                  <a:srgbClr val="0070C0"/>
                </a:solidFill>
              </a:rPr>
              <a:t>                                                              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>
                <a:solidFill>
                  <a:schemeClr val="bg1"/>
                </a:solidFill>
              </a:rPr>
              <a:t>Jiří Wolker</a:t>
            </a:r>
            <a:r>
              <a:rPr lang="cs-CZ" sz="2800" dirty="0">
                <a:solidFill>
                  <a:schemeClr val="bg1"/>
                </a:solidFill>
              </a:rPr>
              <a:t> - prezentace</a:t>
            </a:r>
          </a:p>
          <a:p>
            <a:pPr marL="64008" indent="0">
              <a:buNone/>
            </a:pPr>
            <a:endParaRPr lang="cs-CZ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68644" y="164567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>
                <a:solidFill>
                  <a:srgbClr val="FF0000"/>
                </a:solidFill>
              </a:rPr>
              <a:t>- ČÁST </a:t>
            </a:r>
            <a:r>
              <a:rPr lang="cs-CZ" sz="2000" b="1" dirty="0" smtClean="0">
                <a:solidFill>
                  <a:srgbClr val="FF0000"/>
                </a:solidFill>
              </a:rPr>
              <a:t>B,C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26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400" b="1" dirty="0"/>
              <a:t>Pracujte s učebnicí </a:t>
            </a:r>
            <a:br>
              <a:rPr lang="cs-CZ" sz="2400" b="1" dirty="0"/>
            </a:br>
            <a:r>
              <a:rPr lang="cs-CZ" sz="2400" b="1" dirty="0"/>
              <a:t>„Literární výchova pro 2. stupeň základní školy“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1445" y="1844824"/>
            <a:ext cx="8856984" cy="48965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endParaRPr lang="cs-CZ" sz="3100" b="1" dirty="0" smtClean="0">
              <a:solidFill>
                <a:srgbClr val="FF0000"/>
              </a:solidFill>
            </a:endParaRPr>
          </a:p>
          <a:p>
            <a:pPr marL="64008" indent="0">
              <a:buNone/>
            </a:pPr>
            <a:r>
              <a:rPr lang="cs-CZ" sz="3100" b="1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 </a:t>
            </a:r>
            <a:r>
              <a:rPr lang="cs-CZ" sz="2800" dirty="0"/>
              <a:t>30. léta 20. století  - </a:t>
            </a:r>
            <a:r>
              <a:rPr lang="cs-CZ" sz="3100" b="1" u="sng" dirty="0">
                <a:solidFill>
                  <a:srgbClr val="0070C0"/>
                </a:solidFill>
              </a:rPr>
              <a:t>poetismus</a:t>
            </a:r>
            <a:r>
              <a:rPr lang="cs-CZ" sz="3100" b="1" dirty="0">
                <a:solidFill>
                  <a:srgbClr val="0070C0"/>
                </a:solidFill>
              </a:rPr>
              <a:t> </a:t>
            </a:r>
            <a:endParaRPr lang="cs-CZ" sz="3100" b="1" dirty="0" smtClean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 smtClean="0"/>
              <a:t>/ </a:t>
            </a:r>
            <a:r>
              <a:rPr lang="cs-CZ" sz="2800" dirty="0"/>
              <a:t>snažili se </a:t>
            </a:r>
            <a:r>
              <a:rPr lang="cs-CZ" sz="2800" dirty="0" smtClean="0"/>
              <a:t>............................................/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111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Jaroslav Seifert</a:t>
            </a:r>
            <a:r>
              <a:rPr lang="cs-CZ" sz="2800" dirty="0"/>
              <a:t>  - prezentace	</a:t>
            </a:r>
            <a:r>
              <a:rPr lang="cs-CZ" sz="2800" dirty="0" smtClean="0"/>
              <a:t>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112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Vítězslav Nezval</a:t>
            </a:r>
            <a:r>
              <a:rPr lang="cs-CZ" sz="2800" dirty="0"/>
              <a:t> – prezentace	</a:t>
            </a:r>
            <a:r>
              <a:rPr lang="cs-CZ" sz="2800" dirty="0" smtClean="0"/>
              <a:t>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114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František Halas</a:t>
            </a:r>
            <a:r>
              <a:rPr lang="cs-CZ" sz="2800" dirty="0"/>
              <a:t>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– </a:t>
            </a:r>
            <a:r>
              <a:rPr lang="cs-CZ" sz="2800" dirty="0"/>
              <a:t>dramatické verše sb. ...................................	</a:t>
            </a:r>
            <a:r>
              <a:rPr lang="cs-CZ" sz="2800" dirty="0" smtClean="0"/>
              <a:t>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121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v období války : cyklus................................................,....................</a:t>
            </a:r>
          </a:p>
          <a:p>
            <a:pPr marL="64008" indent="0">
              <a:buNone/>
            </a:pPr>
            <a:r>
              <a:rPr lang="cs-CZ" sz="2800" dirty="0"/>
              <a:t>b. Verše – najdi KONTRAST.........................................................................................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Vladimír Holan</a:t>
            </a:r>
            <a:r>
              <a:rPr lang="cs-CZ" sz="2800" dirty="0"/>
              <a:t>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-  </a:t>
            </a:r>
            <a:r>
              <a:rPr lang="cs-CZ" sz="2800" dirty="0"/>
              <a:t>složitá, filozofická poezie, sb. </a:t>
            </a:r>
            <a:r>
              <a:rPr lang="cs-CZ" sz="2800" dirty="0" smtClean="0"/>
              <a:t>.......................................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122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/>
              <a:t>vysvětli pojem </a:t>
            </a:r>
            <a:r>
              <a:rPr lang="cs-CZ" sz="2800" dirty="0" smtClean="0"/>
              <a:t>VOLNÝVERŠ....................................................................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0904" y="113212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D</a:t>
            </a:r>
          </a:p>
        </p:txBody>
      </p:sp>
    </p:spTree>
    <p:extLst>
      <p:ext uri="{BB962C8B-B14F-4D97-AF65-F5344CB8AC3E}">
        <p14:creationId xmlns:p14="http://schemas.microsoft.com/office/powerpoint/2010/main" val="10832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b="1" dirty="0" smtClean="0"/>
              <a:t>PRO KONTROLU</a:t>
            </a:r>
            <a:endParaRPr lang="cs-CZ" sz="4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1445" y="1844824"/>
            <a:ext cx="8856984" cy="48965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endParaRPr lang="cs-CZ" sz="3100" b="1" dirty="0" smtClean="0">
              <a:solidFill>
                <a:srgbClr val="FF0000"/>
              </a:solidFill>
            </a:endParaRPr>
          </a:p>
          <a:p>
            <a:pPr marL="64008" indent="0">
              <a:buNone/>
            </a:pPr>
            <a:r>
              <a:rPr lang="cs-CZ" sz="3100" b="1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 </a:t>
            </a:r>
            <a:r>
              <a:rPr lang="cs-CZ" sz="2800" dirty="0"/>
              <a:t>30. léta 20. století  - </a:t>
            </a:r>
            <a:r>
              <a:rPr lang="cs-CZ" sz="3100" b="1" u="sng" dirty="0">
                <a:solidFill>
                  <a:srgbClr val="0070C0"/>
                </a:solidFill>
              </a:rPr>
              <a:t>poetismus</a:t>
            </a:r>
            <a:r>
              <a:rPr lang="cs-CZ" sz="3100" b="1" dirty="0">
                <a:solidFill>
                  <a:srgbClr val="0070C0"/>
                </a:solidFill>
              </a:rPr>
              <a:t> </a:t>
            </a:r>
            <a:endParaRPr lang="cs-CZ" sz="3100" b="1" dirty="0" smtClean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 smtClean="0"/>
              <a:t>snažili </a:t>
            </a:r>
            <a:r>
              <a:rPr lang="cs-CZ" sz="2800" dirty="0"/>
              <a:t>se </a:t>
            </a:r>
            <a:r>
              <a:rPr lang="cs-CZ" sz="2800" dirty="0" smtClean="0"/>
              <a:t>z</a:t>
            </a:r>
            <a:r>
              <a:rPr lang="cs-CZ" sz="2800" b="1" dirty="0" smtClean="0">
                <a:solidFill>
                  <a:schemeClr val="accent6"/>
                </a:solidFill>
              </a:rPr>
              <a:t>achytit vše krásné, překvapivé, okouzlující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111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Jaroslav Seifert</a:t>
            </a:r>
            <a:r>
              <a:rPr lang="cs-CZ" sz="2800" dirty="0"/>
              <a:t>  - prezentace	</a:t>
            </a:r>
            <a:r>
              <a:rPr lang="cs-CZ" sz="2800" dirty="0" smtClean="0"/>
              <a:t>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112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Vítězslav Nezval</a:t>
            </a:r>
            <a:r>
              <a:rPr lang="cs-CZ" sz="2800" dirty="0"/>
              <a:t> – prezentace	</a:t>
            </a:r>
            <a:r>
              <a:rPr lang="cs-CZ" sz="2800" dirty="0" smtClean="0"/>
              <a:t>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114</a:t>
            </a:r>
            <a:endParaRPr lang="cs-CZ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František Halas</a:t>
            </a:r>
            <a:r>
              <a:rPr lang="cs-CZ" sz="2800" dirty="0"/>
              <a:t>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– </a:t>
            </a:r>
            <a:r>
              <a:rPr lang="cs-CZ" sz="2800" dirty="0"/>
              <a:t>dramatické verše sb. </a:t>
            </a:r>
            <a:r>
              <a:rPr lang="cs-CZ" sz="2800" b="1" dirty="0" smtClean="0">
                <a:solidFill>
                  <a:schemeClr val="accent6"/>
                </a:solidFill>
              </a:rPr>
              <a:t>Kohout plaší smrt</a:t>
            </a:r>
            <a:r>
              <a:rPr lang="cs-CZ" sz="2800" dirty="0"/>
              <a:t>	</a:t>
            </a:r>
            <a:r>
              <a:rPr lang="cs-CZ" sz="2800" dirty="0" smtClean="0"/>
              <a:t>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121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v období války : </a:t>
            </a:r>
            <a:r>
              <a:rPr lang="cs-CZ" sz="2800" dirty="0" smtClean="0"/>
              <a:t>cyklus </a:t>
            </a:r>
            <a:r>
              <a:rPr lang="cs-CZ" sz="2800" b="1" dirty="0" smtClean="0">
                <a:solidFill>
                  <a:schemeClr val="accent6"/>
                </a:solidFill>
              </a:rPr>
              <a:t>Naše paní Božena Němcová</a:t>
            </a:r>
            <a:endParaRPr lang="cs-CZ" sz="2800" b="1" dirty="0">
              <a:solidFill>
                <a:schemeClr val="accent6"/>
              </a:solidFill>
            </a:endParaRPr>
          </a:p>
          <a:p>
            <a:pPr marL="64008" indent="0">
              <a:buNone/>
            </a:pPr>
            <a:r>
              <a:rPr lang="cs-CZ" sz="2800" dirty="0"/>
              <a:t>b. Verše – najdi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KONTRAST – </a:t>
            </a:r>
            <a:r>
              <a:rPr lang="cs-CZ" sz="2800" b="1" dirty="0" smtClean="0">
                <a:solidFill>
                  <a:schemeClr val="accent6"/>
                </a:solidFill>
              </a:rPr>
              <a:t>vidění x slepý, slyšení x hluchý</a:t>
            </a:r>
            <a:endParaRPr lang="cs-CZ" sz="2800" b="1" dirty="0">
              <a:solidFill>
                <a:schemeClr val="accent6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Vladimír Holan</a:t>
            </a:r>
            <a:r>
              <a:rPr lang="cs-CZ" sz="2800" dirty="0"/>
              <a:t>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-  </a:t>
            </a:r>
            <a:r>
              <a:rPr lang="cs-CZ" sz="2800" dirty="0"/>
              <a:t>složitá, filozofická poezie, sb. </a:t>
            </a:r>
            <a:r>
              <a:rPr lang="cs-CZ" sz="2800" b="1" dirty="0" smtClean="0">
                <a:solidFill>
                  <a:schemeClr val="accent6"/>
                </a:solidFill>
              </a:rPr>
              <a:t>Noc s Hamletem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LV </a:t>
            </a:r>
            <a:r>
              <a:rPr lang="cs-CZ" sz="2800" b="1" dirty="0">
                <a:solidFill>
                  <a:srgbClr val="0070C0"/>
                </a:solidFill>
              </a:rPr>
              <a:t>str. 122</a:t>
            </a:r>
            <a:endParaRPr lang="cs-CZ" sz="28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2800" dirty="0"/>
              <a:t>vysvětli pojem </a:t>
            </a:r>
            <a:r>
              <a:rPr lang="cs-CZ" sz="2800" dirty="0" smtClean="0"/>
              <a:t>VOLNÝVERŠ – </a:t>
            </a:r>
            <a:r>
              <a:rPr lang="cs-CZ" sz="2800" b="1" dirty="0" smtClean="0">
                <a:solidFill>
                  <a:schemeClr val="accent6"/>
                </a:solidFill>
              </a:rPr>
              <a:t>nerýmuje se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0904" y="113212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D</a:t>
            </a:r>
          </a:p>
        </p:txBody>
      </p:sp>
    </p:spTree>
    <p:extLst>
      <p:ext uri="{BB962C8B-B14F-4D97-AF65-F5344CB8AC3E}">
        <p14:creationId xmlns:p14="http://schemas.microsoft.com/office/powerpoint/2010/main" val="319122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400" b="1" dirty="0"/>
              <a:t>Pracujte s učebnicí </a:t>
            </a:r>
            <a:br>
              <a:rPr lang="cs-CZ" sz="2400" b="1" dirty="0"/>
            </a:br>
            <a:r>
              <a:rPr lang="cs-CZ" sz="2400" b="1" dirty="0"/>
              <a:t>„Literární výchova pro 2. stupeň základní školy“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1445" y="1700808"/>
            <a:ext cx="8856984" cy="504056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64008"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E </a:t>
            </a:r>
            <a:r>
              <a:rPr lang="cs-CZ" sz="3600" b="1" dirty="0">
                <a:solidFill>
                  <a:srgbClr val="0070C0"/>
                </a:solidFill>
              </a:rPr>
              <a:t>od začátku 2. světové války do současnosti </a:t>
            </a:r>
            <a:endParaRPr lang="cs-CZ" sz="3600" b="1" dirty="0" smtClean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 smtClean="0"/>
              <a:t>/ </a:t>
            </a:r>
            <a:r>
              <a:rPr lang="cs-CZ" sz="3200" dirty="0"/>
              <a:t>najdi informace o...../       </a:t>
            </a:r>
            <a:r>
              <a:rPr lang="cs-CZ" sz="3200" dirty="0" smtClean="0"/>
              <a:t>                                                                    </a:t>
            </a:r>
            <a:r>
              <a:rPr lang="cs-CZ" sz="3200" b="1" dirty="0">
                <a:solidFill>
                  <a:srgbClr val="0070C0"/>
                </a:solidFill>
              </a:rPr>
              <a:t>LV str. 128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a/ reakce spis. na válku:.................................................................................................</a:t>
            </a:r>
          </a:p>
          <a:p>
            <a:pPr marL="64008" indent="0">
              <a:buNone/>
            </a:pPr>
            <a:r>
              <a:rPr lang="cs-CZ" sz="3200" dirty="0"/>
              <a:t>b/ </a:t>
            </a:r>
            <a:r>
              <a:rPr lang="cs-CZ" sz="3200" dirty="0" err="1"/>
              <a:t>char</a:t>
            </a:r>
            <a:r>
              <a:rPr lang="cs-CZ" sz="3200" dirty="0"/>
              <a:t>. SOCIALISTICKÝ REALISMUS:..................................................... </a:t>
            </a:r>
            <a:r>
              <a:rPr lang="cs-CZ" sz="3200" b="1" dirty="0">
                <a:solidFill>
                  <a:srgbClr val="0070C0"/>
                </a:solidFill>
              </a:rPr>
              <a:t>LV str. 133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 smtClean="0"/>
              <a:t>.......................................................................................................................................</a:t>
            </a:r>
            <a:endParaRPr lang="cs-CZ" sz="3200" dirty="0"/>
          </a:p>
          <a:p>
            <a:pPr marL="64008" indent="0">
              <a:buNone/>
            </a:pPr>
            <a:r>
              <a:rPr lang="cs-CZ" sz="3200" dirty="0"/>
              <a:t>c/ vysvětli rozdíl mezi SAMIZDATEM a EXIVOU LIT.:...............................  </a:t>
            </a:r>
            <a:r>
              <a:rPr lang="cs-CZ" sz="3200" b="1" dirty="0">
                <a:solidFill>
                  <a:srgbClr val="0070C0"/>
                </a:solidFill>
              </a:rPr>
              <a:t>LV str. 145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.......................................................................................................................................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Josef Kainar</a:t>
            </a:r>
            <a:r>
              <a:rPr lang="cs-CZ" sz="3200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František Hrubín</a:t>
            </a:r>
            <a:r>
              <a:rPr lang="cs-CZ" sz="3200" dirty="0"/>
              <a:t> – miloval jižní Čechy – sb. Můj zpěv – b. Rybník Hejtman/poslech/</a:t>
            </a:r>
          </a:p>
          <a:p>
            <a:pPr marL="64008" indent="0">
              <a:buNone/>
            </a:pPr>
            <a:r>
              <a:rPr lang="cs-CZ" sz="3200" dirty="0"/>
              <a:t>najdi v básni PŘIROVNÁNÍ:.....................................................................</a:t>
            </a:r>
            <a:r>
              <a:rPr lang="cs-CZ" sz="3200" b="1" dirty="0"/>
              <a:t>   </a:t>
            </a:r>
            <a:r>
              <a:rPr lang="cs-CZ" sz="3200" b="1" dirty="0">
                <a:solidFill>
                  <a:srgbClr val="0070C0"/>
                </a:solidFill>
              </a:rPr>
              <a:t>LV str. 141</a:t>
            </a:r>
            <a:endParaRPr lang="cs-CZ" sz="32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Jan Skácel                                                                                            </a:t>
            </a:r>
            <a:r>
              <a:rPr lang="cs-CZ" sz="3200" b="1" dirty="0" smtClean="0"/>
              <a:t> </a:t>
            </a:r>
            <a:r>
              <a:rPr lang="cs-CZ" sz="3200" b="1" dirty="0">
                <a:solidFill>
                  <a:srgbClr val="0070C0"/>
                </a:solidFill>
              </a:rPr>
              <a:t>LV str. 142</a:t>
            </a:r>
            <a:endParaRPr lang="cs-CZ" sz="32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Jiří Žáček</a:t>
            </a:r>
            <a:r>
              <a:rPr lang="cs-CZ" sz="3200" dirty="0"/>
              <a:t> prezentace	    </a:t>
            </a:r>
            <a:r>
              <a:rPr lang="cs-CZ" sz="3200" dirty="0" smtClean="0"/>
              <a:t>         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148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PÍSNIČKÁŘI: vypiš </a:t>
            </a:r>
            <a:r>
              <a:rPr lang="cs-CZ" sz="3200" b="1" dirty="0"/>
              <a:t>Karel Kryl</a:t>
            </a:r>
            <a:r>
              <a:rPr lang="cs-CZ" sz="3200" dirty="0"/>
              <a:t> – prezentace,.........................................     </a:t>
            </a:r>
            <a:r>
              <a:rPr lang="cs-CZ" sz="3200" b="1" dirty="0">
                <a:solidFill>
                  <a:srgbClr val="0070C0"/>
                </a:solidFill>
              </a:rPr>
              <a:t>LV str. 143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.......................................................................................................................................</a:t>
            </a:r>
            <a:endParaRPr lang="cs-CZ" sz="31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0904" y="113212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E</a:t>
            </a:r>
          </a:p>
        </p:txBody>
      </p:sp>
    </p:spTree>
    <p:extLst>
      <p:ext uri="{BB962C8B-B14F-4D97-AF65-F5344CB8AC3E}">
        <p14:creationId xmlns:p14="http://schemas.microsoft.com/office/powerpoint/2010/main" val="168596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35280" cy="85725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b="1" dirty="0" smtClean="0"/>
              <a:t>PRO KONTROLU</a:t>
            </a:r>
            <a:endParaRPr lang="cs-CZ" sz="4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1445" y="1700808"/>
            <a:ext cx="8856984" cy="504056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64008"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E </a:t>
            </a:r>
            <a:r>
              <a:rPr lang="cs-CZ" sz="3600" b="1" dirty="0">
                <a:solidFill>
                  <a:srgbClr val="0070C0"/>
                </a:solidFill>
              </a:rPr>
              <a:t>od začátku 2. světové války do současnosti </a:t>
            </a:r>
            <a:endParaRPr lang="cs-CZ" sz="3600" b="1" dirty="0" smtClean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 smtClean="0"/>
              <a:t>/ </a:t>
            </a:r>
            <a:r>
              <a:rPr lang="cs-CZ" sz="3200" dirty="0"/>
              <a:t>najdi informace o...../       </a:t>
            </a:r>
            <a:r>
              <a:rPr lang="cs-CZ" sz="3200" dirty="0" smtClean="0"/>
              <a:t>                                                                     </a:t>
            </a:r>
            <a:r>
              <a:rPr lang="cs-CZ" sz="3200" b="1" dirty="0">
                <a:solidFill>
                  <a:srgbClr val="0070C0"/>
                </a:solidFill>
              </a:rPr>
              <a:t>LV str. 128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a/ reakce spis. na </a:t>
            </a:r>
            <a:r>
              <a:rPr lang="cs-CZ" sz="3200" dirty="0" smtClean="0"/>
              <a:t>válku: </a:t>
            </a:r>
            <a:r>
              <a:rPr lang="cs-CZ" sz="3200" b="1" dirty="0" smtClean="0">
                <a:solidFill>
                  <a:schemeClr val="accent6"/>
                </a:solidFill>
              </a:rPr>
              <a:t>orientovali se na  témata obrana domova, významné osobnosti, národní hrdost</a:t>
            </a:r>
          </a:p>
          <a:p>
            <a:pPr marL="64008" indent="0">
              <a:buNone/>
            </a:pPr>
            <a:r>
              <a:rPr lang="cs-CZ" sz="3200" dirty="0" smtClean="0"/>
              <a:t>b</a:t>
            </a:r>
            <a:r>
              <a:rPr lang="cs-CZ" sz="3200" dirty="0"/>
              <a:t>/ </a:t>
            </a:r>
            <a:r>
              <a:rPr lang="cs-CZ" sz="3200" dirty="0" err="1"/>
              <a:t>char</a:t>
            </a:r>
            <a:r>
              <a:rPr lang="cs-CZ" sz="3200" dirty="0"/>
              <a:t>. SOCIALISTICKÝ </a:t>
            </a:r>
            <a:r>
              <a:rPr lang="cs-CZ" sz="3200" dirty="0" smtClean="0"/>
              <a:t>REALISMUS:  </a:t>
            </a:r>
            <a:r>
              <a:rPr lang="cs-CZ" sz="3200" b="1" dirty="0" smtClean="0">
                <a:solidFill>
                  <a:schemeClr val="accent6"/>
                </a:solidFill>
              </a:rPr>
              <a:t>obdiv k Sovětskému svazu, komunistické ideály, budování socialismu, prostředí továren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133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 smtClean="0"/>
              <a:t>c</a:t>
            </a:r>
            <a:r>
              <a:rPr lang="cs-CZ" sz="3200" dirty="0"/>
              <a:t>/ vysvětli rozdíl mezi SAMIZDATEM a EXIVOU LIT</a:t>
            </a:r>
            <a:r>
              <a:rPr lang="cs-CZ" sz="3200" dirty="0" smtClean="0"/>
              <a:t>.: </a:t>
            </a:r>
            <a:r>
              <a:rPr lang="cs-CZ" sz="3200" b="1" dirty="0" smtClean="0">
                <a:solidFill>
                  <a:schemeClr val="accent6"/>
                </a:solidFill>
              </a:rPr>
              <a:t>díla vydávaná vlastními prostředky autorů x literatura vydávaná v zahraničí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145</a:t>
            </a:r>
            <a:endParaRPr lang="cs-CZ" sz="32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 smtClean="0"/>
              <a:t>Josef </a:t>
            </a:r>
            <a:r>
              <a:rPr lang="cs-CZ" sz="3200" b="1" dirty="0"/>
              <a:t>Kainar</a:t>
            </a:r>
            <a:r>
              <a:rPr lang="cs-CZ" sz="3200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František Hrubín</a:t>
            </a:r>
            <a:r>
              <a:rPr lang="cs-CZ" sz="3200" dirty="0"/>
              <a:t> – miloval jižní Čechy – sb. Můj zpěv – b. Rybník Hejtman/poslech/</a:t>
            </a:r>
          </a:p>
          <a:p>
            <a:pPr marL="64008" indent="0">
              <a:buNone/>
            </a:pPr>
            <a:r>
              <a:rPr lang="cs-CZ" sz="3200" dirty="0"/>
              <a:t>najdi v básni </a:t>
            </a:r>
            <a:r>
              <a:rPr lang="cs-CZ" sz="3200" dirty="0" smtClean="0"/>
              <a:t>PŘIROVNÁNÍ:                        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141</a:t>
            </a:r>
            <a:endParaRPr lang="cs-CZ" sz="32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Jan Skácel                                             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142</a:t>
            </a:r>
            <a:endParaRPr lang="cs-CZ" sz="32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/>
              <a:t>Jiří Žáček</a:t>
            </a:r>
            <a:r>
              <a:rPr lang="cs-CZ" sz="3200" dirty="0"/>
              <a:t> prezentace	    </a:t>
            </a:r>
            <a:r>
              <a:rPr lang="cs-CZ" sz="3200" dirty="0" smtClean="0"/>
              <a:t>         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148</a:t>
            </a:r>
            <a:endParaRPr lang="cs-CZ" sz="3200" dirty="0">
              <a:solidFill>
                <a:srgbClr val="0070C0"/>
              </a:solidFill>
            </a:endParaRPr>
          </a:p>
          <a:p>
            <a:pPr marL="64008" indent="0">
              <a:buNone/>
            </a:pPr>
            <a:r>
              <a:rPr lang="cs-CZ" sz="3200" dirty="0"/>
              <a:t>PÍSNIČKÁŘI: vypiš </a:t>
            </a:r>
            <a:r>
              <a:rPr lang="cs-CZ" sz="3200" b="1" dirty="0"/>
              <a:t>Karel Kryl</a:t>
            </a:r>
            <a:r>
              <a:rPr lang="cs-CZ" sz="3200" dirty="0"/>
              <a:t> – </a:t>
            </a:r>
            <a:r>
              <a:rPr lang="cs-CZ" sz="3200" dirty="0" smtClean="0"/>
              <a:t>prezentace</a:t>
            </a:r>
            <a:r>
              <a:rPr lang="cs-CZ" sz="3200" dirty="0" smtClean="0">
                <a:solidFill>
                  <a:srgbClr val="0070C0"/>
                </a:solidFill>
              </a:rPr>
              <a:t>,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LV </a:t>
            </a:r>
            <a:r>
              <a:rPr lang="cs-CZ" sz="3200" b="1" dirty="0">
                <a:solidFill>
                  <a:srgbClr val="0070C0"/>
                </a:solidFill>
              </a:rPr>
              <a:t>str. </a:t>
            </a:r>
            <a:r>
              <a:rPr lang="cs-CZ" sz="3200" b="1" dirty="0" smtClean="0">
                <a:solidFill>
                  <a:srgbClr val="0070C0"/>
                </a:solidFill>
              </a:rPr>
              <a:t>143</a:t>
            </a:r>
          </a:p>
          <a:p>
            <a:pPr marL="64008" indent="0">
              <a:buNone/>
            </a:pPr>
            <a:r>
              <a:rPr lang="cs-CZ" sz="3200" b="1" dirty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</a:rPr>
              <a:t>        </a:t>
            </a:r>
            <a:r>
              <a:rPr lang="cs-CZ" sz="3200" b="1" dirty="0" smtClean="0">
                <a:solidFill>
                  <a:schemeClr val="accent6"/>
                </a:solidFill>
              </a:rPr>
              <a:t>Jaroslav </a:t>
            </a:r>
            <a:r>
              <a:rPr lang="cs-CZ" sz="3200" b="1" dirty="0" err="1" smtClean="0">
                <a:solidFill>
                  <a:schemeClr val="accent6"/>
                </a:solidFill>
              </a:rPr>
              <a:t>Hutka</a:t>
            </a:r>
            <a:r>
              <a:rPr lang="cs-CZ" sz="3200" b="1" dirty="0" smtClean="0">
                <a:solidFill>
                  <a:schemeClr val="accent6"/>
                </a:solidFill>
              </a:rPr>
              <a:t>, Jaromír Nohavica, Jiří Dědeček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0904" y="1132120"/>
            <a:ext cx="604867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FFFF"/>
                </a:solidFill>
              </a:rPr>
              <a:t>PRACOVNÍ LIST  </a:t>
            </a:r>
            <a:r>
              <a:rPr lang="cs-CZ" sz="2000" b="1" dirty="0" smtClean="0">
                <a:solidFill>
                  <a:srgbClr val="FF0000"/>
                </a:solidFill>
              </a:rPr>
              <a:t>- ČÁST E</a:t>
            </a:r>
          </a:p>
        </p:txBody>
      </p:sp>
    </p:spTree>
    <p:extLst>
      <p:ext uri="{BB962C8B-B14F-4D97-AF65-F5344CB8AC3E}">
        <p14:creationId xmlns:p14="http://schemas.microsoft.com/office/powerpoint/2010/main" val="140292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LITERÁRNÍ TERMÍNY</a:t>
            </a:r>
            <a:endParaRPr lang="cs-CZ" sz="4800" dirty="0">
              <a:solidFill>
                <a:schemeClr val="bg2">
                  <a:lumMod val="75000"/>
                </a:schemeClr>
              </a:solidFill>
              <a:latin typeface="Baveuse" pitchFamily="2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600200"/>
            <a:ext cx="7924800" cy="47811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POEZIE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RÝM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PERSONIFIKACE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POINTOVÁNÍ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PARALELISMUS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KONTRAST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OPAKOVÁNÍ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PŘIROVNÁNÍ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HYPERBOLA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44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116632"/>
            <a:ext cx="8324030" cy="64807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dirty="0">
              <a:solidFill>
                <a:schemeClr val="tx2">
                  <a:lumMod val="25000"/>
                </a:schemeClr>
              </a:solidFill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94928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Soukal, Josef: Literární výchova pro 2. stupeň základních škol a odpovídající ročníky víceletých gymnázií, 2., upravené a rozšířené vydání, Praha, SPN, 2009.</a:t>
            </a:r>
          </a:p>
          <a:p>
            <a:pPr marL="0" indent="0">
              <a:buNone/>
            </a:pPr>
            <a:r>
              <a:rPr lang="cs-CZ" sz="3200" dirty="0" smtClean="0"/>
              <a:t>     ISBN 978-80-7235-438-2. Strany 104 – 143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Autor neznámý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  <a:r>
              <a:rPr lang="cs-CZ" sz="3200" dirty="0">
                <a:solidFill>
                  <a:schemeClr val="bg1"/>
                </a:solidFill>
              </a:rPr>
              <a:t>Http://cz.wikipedia.org [online]. 5. 1. 2007, 22:12.  [cit. 2011-11-15 ] </a:t>
            </a:r>
            <a:r>
              <a:rPr lang="cs-CZ" sz="3200" dirty="0" err="1">
                <a:solidFill>
                  <a:schemeClr val="bg1"/>
                </a:solidFill>
              </a:rPr>
              <a:t>Soubor:Viktor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Dyk.jpg. </a:t>
            </a:r>
            <a:r>
              <a:rPr lang="cs-CZ" sz="3200" dirty="0">
                <a:solidFill>
                  <a:schemeClr val="bg1"/>
                </a:solidFill>
              </a:rPr>
              <a:t>Dostupné z WWW</a:t>
            </a:r>
            <a:r>
              <a:rPr lang="cs-CZ" sz="3200" dirty="0" smtClean="0">
                <a:solidFill>
                  <a:schemeClr val="bg1"/>
                </a:solidFill>
              </a:rPr>
              <a:t>:</a:t>
            </a:r>
            <a:r>
              <a:rPr lang="cs-CZ" sz="3200" dirty="0">
                <a:solidFill>
                  <a:schemeClr val="bg1"/>
                </a:solidFill>
              </a:rPr>
              <a:t>&lt;http://cs.wikipedia.org/wiki/</a:t>
            </a:r>
            <a:r>
              <a:rPr lang="cs-CZ" sz="3200" dirty="0" err="1">
                <a:solidFill>
                  <a:schemeClr val="bg1"/>
                </a:solidFill>
              </a:rPr>
              <a:t>Soubor:Viktor_Dyk.jpg</a:t>
            </a:r>
            <a:r>
              <a:rPr lang="cs-CZ" sz="3200" dirty="0" smtClean="0">
                <a:solidFill>
                  <a:schemeClr val="bg1"/>
                </a:solidFill>
              </a:rPr>
              <a:t>&gt;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Autor neznámý</a:t>
            </a:r>
            <a:r>
              <a:rPr lang="cs-CZ" sz="3200" dirty="0">
                <a:solidFill>
                  <a:schemeClr val="bg1"/>
                </a:solidFill>
              </a:rPr>
              <a:t>. Http://cz.wikipedia.org [online]. 8. 1. 2010, 07:11.  [cit. 2011-11-15 </a:t>
            </a:r>
            <a:r>
              <a:rPr lang="cs-CZ" sz="3200" dirty="0" smtClean="0">
                <a:solidFill>
                  <a:schemeClr val="bg1"/>
                </a:solidFill>
              </a:rPr>
              <a:t>]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Soubor:Frana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Sramek</a:t>
            </a:r>
            <a:r>
              <a:rPr lang="cs-CZ" sz="3200" dirty="0">
                <a:solidFill>
                  <a:schemeClr val="bg1"/>
                </a:solidFill>
              </a:rPr>
              <a:t> 1926.jpg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  <a:r>
              <a:rPr lang="cs-CZ" sz="3200" dirty="0">
                <a:solidFill>
                  <a:schemeClr val="bg1"/>
                </a:solidFill>
              </a:rPr>
              <a:t>Dostupné z WWW: http://cs.wikipedia.org/wiki/Soubor:Frana_Sramek_1926.jpg</a:t>
            </a:r>
            <a:r>
              <a:rPr lang="cs-CZ" sz="3200" dirty="0" smtClean="0">
                <a:solidFill>
                  <a:schemeClr val="bg1"/>
                </a:solidFill>
              </a:rPr>
              <a:t>&gt;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285750" indent="-285750"/>
            <a:endParaRPr lang="cs-CZ" sz="3200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37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933</Words>
  <Application>Microsoft Office PowerPoint</Application>
  <PresentationFormat>Předvádění na obrazovce (4:3)</PresentationFormat>
  <Paragraphs>242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ANOTACE</vt:lpstr>
      <vt:lpstr>KLÍČOVÁ SLOVA</vt:lpstr>
      <vt:lpstr>ČESKÁ POEZIE 20. STOLETÍ</vt:lpstr>
      <vt:lpstr>Pracujte s učebnicí  „Literární výchova pro 2. stupeň základní školy“</vt:lpstr>
      <vt:lpstr>PRO KONTROLU</vt:lpstr>
      <vt:lpstr>Pracujte s učebnicí  „Literární výchova pro 2. stupeň základní školy“</vt:lpstr>
      <vt:lpstr>PRO KONTROLU</vt:lpstr>
      <vt:lpstr>Prezentace aplikace PowerPoint</vt:lpstr>
      <vt:lpstr>Pracujte s učebnicí  „Literární výchova pro 2. stupeň základní školy“</vt:lpstr>
      <vt:lpstr>PRO KONTROLU</vt:lpstr>
      <vt:lpstr>Pracujte s učebnicí  „Literární výchova pro 2. stupeň základní školy“</vt:lpstr>
      <vt:lpstr>PRO KONTROLU</vt:lpstr>
      <vt:lpstr>Pracujte s učebnicí  „Literární výchova pro 2. stupeň základní školy“</vt:lpstr>
      <vt:lpstr>PRO KONTROLU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H Koláčková</cp:lastModifiedBy>
  <cp:revision>25</cp:revision>
  <dcterms:created xsi:type="dcterms:W3CDTF">2011-11-13T19:03:29Z</dcterms:created>
  <dcterms:modified xsi:type="dcterms:W3CDTF">2012-05-25T09:08:33Z</dcterms:modified>
</cp:coreProperties>
</file>