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66" r:id="rId3"/>
    <p:sldId id="279" r:id="rId4"/>
    <p:sldId id="256" r:id="rId5"/>
    <p:sldId id="262" r:id="rId6"/>
    <p:sldId id="257" r:id="rId7"/>
    <p:sldId id="258" r:id="rId8"/>
    <p:sldId id="259" r:id="rId9"/>
    <p:sldId id="277" r:id="rId10"/>
    <p:sldId id="260" r:id="rId11"/>
    <p:sldId id="271" r:id="rId12"/>
    <p:sldId id="261" r:id="rId13"/>
    <p:sldId id="274" r:id="rId14"/>
    <p:sldId id="273" r:id="rId15"/>
    <p:sldId id="267" r:id="rId16"/>
    <p:sldId id="268" r:id="rId17"/>
    <p:sldId id="28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800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704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578AA-6225-4462-8876-3FED80FD6AF9}" type="datetimeFigureOut">
              <a:rPr lang="cs-CZ" smtClean="0"/>
              <a:t>2.10.2013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B4E46-7044-4834-A1C6-F129534CCB8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578AA-6225-4462-8876-3FED80FD6AF9}" type="datetimeFigureOut">
              <a:rPr lang="cs-CZ" smtClean="0"/>
              <a:t>2.10.2013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B4E46-7044-4834-A1C6-F129534CCB8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578AA-6225-4462-8876-3FED80FD6AF9}" type="datetimeFigureOut">
              <a:rPr lang="cs-CZ" smtClean="0"/>
              <a:t>2.10.2013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B4E46-7044-4834-A1C6-F129534CCB8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578AA-6225-4462-8876-3FED80FD6AF9}" type="datetimeFigureOut">
              <a:rPr lang="cs-CZ" smtClean="0"/>
              <a:t>2.10.2013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B4E46-7044-4834-A1C6-F129534CCB8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578AA-6225-4462-8876-3FED80FD6AF9}" type="datetimeFigureOut">
              <a:rPr lang="cs-CZ" smtClean="0"/>
              <a:t>2.10.2013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B4E46-7044-4834-A1C6-F129534CCB8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578AA-6225-4462-8876-3FED80FD6AF9}" type="datetimeFigureOut">
              <a:rPr lang="cs-CZ" smtClean="0"/>
              <a:t>2.10.2013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B4E46-7044-4834-A1C6-F129534CCB8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578AA-6225-4462-8876-3FED80FD6AF9}" type="datetimeFigureOut">
              <a:rPr lang="cs-CZ" smtClean="0"/>
              <a:t>2.10.2013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B4E46-7044-4834-A1C6-F129534CCB8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578AA-6225-4462-8876-3FED80FD6AF9}" type="datetimeFigureOut">
              <a:rPr lang="cs-CZ" smtClean="0"/>
              <a:t>2.10.2013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B4E46-7044-4834-A1C6-F129534CCB8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578AA-6225-4462-8876-3FED80FD6AF9}" type="datetimeFigureOut">
              <a:rPr lang="cs-CZ" smtClean="0"/>
              <a:t>2.10.2013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B4E46-7044-4834-A1C6-F129534CCB8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578AA-6225-4462-8876-3FED80FD6AF9}" type="datetimeFigureOut">
              <a:rPr lang="cs-CZ" smtClean="0"/>
              <a:t>2.10.2013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B4E46-7044-4834-A1C6-F129534CCB8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578AA-6225-4462-8876-3FED80FD6AF9}" type="datetimeFigureOut">
              <a:rPr lang="cs-CZ" smtClean="0"/>
              <a:t>2.10.2013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B4E46-7044-4834-A1C6-F129534CCB8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A7578AA-6225-4462-8876-3FED80FD6AF9}" type="datetimeFigureOut">
              <a:rPr lang="cs-CZ" smtClean="0"/>
              <a:t>2.10.2013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45B4E46-7044-4834-A1C6-F129534CCB86}" type="slidenum">
              <a:rPr lang="cs-CZ" smtClean="0"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hyperlink" Target="http://www.youtube.com/watch?v=7Zdrw6SKv_s&amp;feature=related" TargetMode="External"/><Relationship Id="rId7" Type="http://schemas.openxmlformats.org/officeDocument/2006/relationships/hyperlink" Target="http://www.youtube.com/watch?v=4KVgEbmKYcI&amp;feature=related" TargetMode="External"/><Relationship Id="rId2" Type="http://schemas.openxmlformats.org/officeDocument/2006/relationships/hyperlink" Target="http://www.propage.cz/semafor/index.php?node=repertoar.php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youtube.com/watch?v=L5DRkHltXQg&amp;feature=related" TargetMode="External"/><Relationship Id="rId5" Type="http://schemas.openxmlformats.org/officeDocument/2006/relationships/hyperlink" Target="http://www.youtube.com/watch?v=zMijspFfSOg&amp;feature=related" TargetMode="External"/><Relationship Id="rId4" Type="http://schemas.openxmlformats.org/officeDocument/2006/relationships/hyperlink" Target="http://www.youtube.com/watch?v=Mjg0maaL8Qo&amp;feature=related" TargetMode="External"/><Relationship Id="rId9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MTfyZ43EnLU&amp;feature=related" TargetMode="External"/><Relationship Id="rId2" Type="http://schemas.openxmlformats.org/officeDocument/2006/relationships/hyperlink" Target="http://www.semafor.cz/historie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ZQBaWX1NCTc&amp;feature=related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Ji%C5%99%C3%AD_C%C3%ADsler" TargetMode="External"/><Relationship Id="rId13" Type="http://schemas.openxmlformats.org/officeDocument/2006/relationships/hyperlink" Target="http://cs.wikipedia.org/w/index.php?title=Ji%C5%99%C3%AD_Helekal&amp;action=edit&amp;redlink=1" TargetMode="External"/><Relationship Id="rId18" Type="http://schemas.openxmlformats.org/officeDocument/2006/relationships/hyperlink" Target="http://cs.wikipedia.org/wiki/Franti%C5%A1ek_Ringo_%C4%8Cech" TargetMode="External"/><Relationship Id="rId3" Type="http://schemas.openxmlformats.org/officeDocument/2006/relationships/hyperlink" Target="http://cs.wikipedia.org/wiki/Ji%C5%99%C3%AD_Grossmann" TargetMode="External"/><Relationship Id="rId21" Type="http://schemas.openxmlformats.org/officeDocument/2006/relationships/image" Target="../media/image15.wmf"/><Relationship Id="rId7" Type="http://schemas.openxmlformats.org/officeDocument/2006/relationships/hyperlink" Target="http://cs.wikipedia.org/wiki/Josef_Dvo%C5%99%C3%A1k" TargetMode="External"/><Relationship Id="rId12" Type="http://schemas.openxmlformats.org/officeDocument/2006/relationships/hyperlink" Target="http://cs.wikipedia.org/wiki/Petra_Jan%C5%AF" TargetMode="External"/><Relationship Id="rId17" Type="http://schemas.openxmlformats.org/officeDocument/2006/relationships/hyperlink" Target="http://cs.wikipedia.org/wiki/Karel_%C5%A0t%C4%9Bdr%C3%BD" TargetMode="External"/><Relationship Id="rId2" Type="http://schemas.openxmlformats.org/officeDocument/2006/relationships/hyperlink" Target="http://cs.wikipedia.org/wiki/Ji%C5%99%C3%AD_%C5%A0litr" TargetMode="External"/><Relationship Id="rId16" Type="http://schemas.openxmlformats.org/officeDocument/2006/relationships/hyperlink" Target="http://cs.wikipedia.org/wiki/Karel_Gott" TargetMode="External"/><Relationship Id="rId20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Dagmar_Patrasov%C3%A1" TargetMode="External"/><Relationship Id="rId11" Type="http://schemas.openxmlformats.org/officeDocument/2006/relationships/hyperlink" Target="http://cs.wikipedia.org/wiki/Hana_Hegerov%C3%A1" TargetMode="External"/><Relationship Id="rId5" Type="http://schemas.openxmlformats.org/officeDocument/2006/relationships/hyperlink" Target="http://cs.wikipedia.org/wiki/Pavl%C3%ADna_Filipovsk%C3%A1" TargetMode="External"/><Relationship Id="rId15" Type="http://schemas.openxmlformats.org/officeDocument/2006/relationships/hyperlink" Target="http://cs.wikipedia.org/wiki/Waldemar_Matu%C5%A1ka" TargetMode="External"/><Relationship Id="rId10" Type="http://schemas.openxmlformats.org/officeDocument/2006/relationships/hyperlink" Target="http://cs.wikipedia.org/wiki/Na%C4%8Fa_Urb%C3%A1nkov%C3%A1" TargetMode="External"/><Relationship Id="rId19" Type="http://schemas.openxmlformats.org/officeDocument/2006/relationships/hyperlink" Target="http://cs.wikipedia.org/wiki/Petr_N%C3%A1ro%C5%BEn%C3%BD" TargetMode="External"/><Relationship Id="rId4" Type="http://schemas.openxmlformats.org/officeDocument/2006/relationships/hyperlink" Target="http://cs.wikipedia.org/wiki/Miloslav_%C5%A0imek" TargetMode="External"/><Relationship Id="rId9" Type="http://schemas.openxmlformats.org/officeDocument/2006/relationships/hyperlink" Target="http://cs.wikipedia.org/wiki/Eva_Pilarov%C3%A1" TargetMode="External"/><Relationship Id="rId14" Type="http://schemas.openxmlformats.org/officeDocument/2006/relationships/hyperlink" Target="http://cs.wikipedia.org/wiki/Karel_%C4%8Cernoch" TargetMode="External"/><Relationship Id="rId22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Ji%C5%99%C3%AD_C%C3%ADsler" TargetMode="External"/><Relationship Id="rId13" Type="http://schemas.openxmlformats.org/officeDocument/2006/relationships/hyperlink" Target="http://cs.wikipedia.org/w/index.php?title=Ji%C5%99%C3%AD_Helekal&amp;action=edit&amp;redlink=1" TargetMode="External"/><Relationship Id="rId18" Type="http://schemas.openxmlformats.org/officeDocument/2006/relationships/hyperlink" Target="http://cs.wikipedia.org/wiki/Franti%C5%A1ek_Ringo_%C4%8Cech" TargetMode="External"/><Relationship Id="rId3" Type="http://schemas.openxmlformats.org/officeDocument/2006/relationships/hyperlink" Target="http://cs.wikipedia.org/wiki/Ji%C5%99%C3%AD_Grossmann" TargetMode="External"/><Relationship Id="rId21" Type="http://schemas.openxmlformats.org/officeDocument/2006/relationships/image" Target="../media/image16.png"/><Relationship Id="rId7" Type="http://schemas.openxmlformats.org/officeDocument/2006/relationships/hyperlink" Target="http://cs.wikipedia.org/wiki/Josef_Dvo%C5%99%C3%A1k" TargetMode="External"/><Relationship Id="rId12" Type="http://schemas.openxmlformats.org/officeDocument/2006/relationships/hyperlink" Target="http://cs.wikipedia.org/wiki/Petra_Jan%C5%AF" TargetMode="External"/><Relationship Id="rId17" Type="http://schemas.openxmlformats.org/officeDocument/2006/relationships/hyperlink" Target="http://cs.wikipedia.org/wiki/Karel_%C5%A0t%C4%9Bdr%C3%BD" TargetMode="External"/><Relationship Id="rId2" Type="http://schemas.openxmlformats.org/officeDocument/2006/relationships/hyperlink" Target="http://cs.wikipedia.org/wiki/Ji%C5%99%C3%AD_%C5%A0litr" TargetMode="External"/><Relationship Id="rId16" Type="http://schemas.openxmlformats.org/officeDocument/2006/relationships/hyperlink" Target="http://cs.wikipedia.org/wiki/Karel_Gott" TargetMode="External"/><Relationship Id="rId20" Type="http://schemas.openxmlformats.org/officeDocument/2006/relationships/hyperlink" Target="http://www.youtube.com/watch?v=bvRdMM08lKU&amp;feature=relate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Dagmar_Patrasov%C3%A1" TargetMode="External"/><Relationship Id="rId11" Type="http://schemas.openxmlformats.org/officeDocument/2006/relationships/hyperlink" Target="http://cs.wikipedia.org/wiki/Hana_Hegerov%C3%A1" TargetMode="External"/><Relationship Id="rId5" Type="http://schemas.openxmlformats.org/officeDocument/2006/relationships/hyperlink" Target="http://cs.wikipedia.org/wiki/Pavl%C3%ADna_Filipovsk%C3%A1" TargetMode="External"/><Relationship Id="rId15" Type="http://schemas.openxmlformats.org/officeDocument/2006/relationships/hyperlink" Target="http://cs.wikipedia.org/wiki/Waldemar_Matu%C5%A1ka" TargetMode="External"/><Relationship Id="rId10" Type="http://schemas.openxmlformats.org/officeDocument/2006/relationships/hyperlink" Target="http://cs.wikipedia.org/wiki/Na%C4%8Fa_Urb%C3%A1nkov%C3%A1" TargetMode="External"/><Relationship Id="rId19" Type="http://schemas.openxmlformats.org/officeDocument/2006/relationships/hyperlink" Target="http://cs.wikipedia.org/wiki/Petr_N%C3%A1ro%C5%BEn%C3%BD" TargetMode="External"/><Relationship Id="rId4" Type="http://schemas.openxmlformats.org/officeDocument/2006/relationships/hyperlink" Target="http://cs.wikipedia.org/wiki/Miloslav_%C5%A0imek" TargetMode="External"/><Relationship Id="rId9" Type="http://schemas.openxmlformats.org/officeDocument/2006/relationships/hyperlink" Target="http://cs.wikipedia.org/wiki/Eva_Pilarov%C3%A1" TargetMode="External"/><Relationship Id="rId14" Type="http://schemas.openxmlformats.org/officeDocument/2006/relationships/hyperlink" Target="http://cs.wikipedia.org/wiki/Karel_%C4%8Cernoch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hyperlink" Target="http://www.youtube.com/watch?v=7WW-cb8uVR0&amp;feature=related" TargetMode="Externa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1268760"/>
            <a:ext cx="8640960" cy="4893647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projekt v rámci vzdělávacího programu</a:t>
            </a:r>
          </a:p>
          <a:p>
            <a:pPr algn="ctr"/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VZDĚLÁNÍ PRO KONKURENCESCHOPNOST</a:t>
            </a:r>
          </a:p>
          <a:p>
            <a:pPr algn="ctr"/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  <a:p>
            <a:pPr algn="ctr"/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ŠABLONA ČÍSLO: III/2</a:t>
            </a:r>
          </a:p>
          <a:p>
            <a:pPr algn="ctr"/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NÁZEV:  INOVACE A ZKVALITNĚNÍ VÝUKY PROSTŘEDNICTVÍM ICT</a:t>
            </a:r>
          </a:p>
          <a:p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PŘEDMĚT</a:t>
            </a:r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: JAZYK ČESKÝ</a:t>
            </a:r>
          </a:p>
          <a:p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ROČNÍK: IX.</a:t>
            </a:r>
          </a:p>
          <a:p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TÉMA: 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PROJEKT DIVADLO – DIVADLO SEMAFOR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AUTOR: MGR. HANA GINTEROVÁ</a:t>
            </a:r>
          </a:p>
          <a:p>
            <a:r>
              <a:rPr lang="cs-CZ" sz="2000" b="1" dirty="0">
                <a:solidFill>
                  <a:schemeClr val="accent3">
                    <a:lumMod val="50000"/>
                  </a:schemeClr>
                </a:solidFill>
              </a:rPr>
              <a:t>DATUM VYTVOŘENÍ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: 25. 11. 2011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dirty="0">
              <a:solidFill>
                <a:prstClr val="white"/>
              </a:solidFill>
            </a:endParaRPr>
          </a:p>
          <a:p>
            <a:pPr algn="ctr"/>
            <a:r>
              <a:rPr lang="cs-CZ" dirty="0">
                <a:solidFill>
                  <a:prstClr val="white"/>
                </a:solidFill>
              </a:rPr>
              <a:t> </a:t>
            </a:r>
            <a:r>
              <a:rPr lang="cs-CZ" sz="3200" b="1" dirty="0" smtClean="0">
                <a:solidFill>
                  <a:srgbClr val="C00000"/>
                </a:solidFill>
              </a:rPr>
              <a:t>VY_32_INOVACE_53_HG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734465"/>
            <a:ext cx="1639887" cy="1785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16632"/>
            <a:ext cx="4541837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077301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2426" y="228600"/>
            <a:ext cx="8396038" cy="1066800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  <a:latin typeface="+mj-lt"/>
              </a:rPr>
              <a:t>ANOTACE</a:t>
            </a:r>
            <a:endParaRPr lang="cs-CZ" sz="54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8396038" cy="539496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>
              <a:buClr>
                <a:schemeClr val="accent3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bg1"/>
                </a:solidFill>
              </a:rPr>
              <a:t>PREZENTACE VYTVOŘENA JAKO DOPLNĚK K UČIVU 9. ROČNÍKU – PROJEKT DIVADLO – DIVADLO SEMAFOR</a:t>
            </a:r>
          </a:p>
          <a:p>
            <a:pPr>
              <a:buClr>
                <a:schemeClr val="accent3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bg1"/>
                </a:solidFill>
              </a:rPr>
              <a:t>V RÁMCI PREZENTACE MAJÍ ŽÁCI MOŽNOST</a:t>
            </a:r>
          </a:p>
          <a:p>
            <a:pPr marL="578358" indent="-514350">
              <a:buClr>
                <a:schemeClr val="accent3">
                  <a:lumMod val="75000"/>
                </a:schemeClr>
              </a:buClr>
              <a:buFont typeface="+mj-lt"/>
              <a:buAutoNum type="arabicPeriod"/>
            </a:pPr>
            <a:r>
              <a:rPr lang="cs-CZ" sz="2000" b="1" dirty="0" smtClean="0">
                <a:solidFill>
                  <a:schemeClr val="bg1"/>
                </a:solidFill>
              </a:rPr>
              <a:t>PRACOVAT S LITERÁRNÍMI TERMÍNY V OBLASTI DRAMATU </a:t>
            </a:r>
          </a:p>
          <a:p>
            <a:pPr marL="578358" indent="-514350">
              <a:buClr>
                <a:schemeClr val="accent3">
                  <a:lumMod val="75000"/>
                </a:schemeClr>
              </a:buClr>
              <a:buFont typeface="+mj-lt"/>
              <a:buAutoNum type="arabicPeriod"/>
            </a:pPr>
            <a:r>
              <a:rPr lang="cs-CZ" sz="2000" b="1" dirty="0" smtClean="0">
                <a:solidFill>
                  <a:schemeClr val="bg1"/>
                </a:solidFill>
              </a:rPr>
              <a:t>SEZNÁMIT SE S HISTORIÍ A SOUČASNOSTÍ DIVADLA SEMAFOR</a:t>
            </a:r>
          </a:p>
          <a:p>
            <a:pPr marL="578358" indent="-514350">
              <a:buClr>
                <a:schemeClr val="accent3">
                  <a:lumMod val="75000"/>
                </a:schemeClr>
              </a:buClr>
              <a:buFont typeface="+mj-lt"/>
              <a:buAutoNum type="arabicPeriod"/>
            </a:pPr>
            <a:r>
              <a:rPr lang="cs-CZ" sz="2000" b="1" dirty="0" smtClean="0">
                <a:solidFill>
                  <a:schemeClr val="bg1"/>
                </a:solidFill>
              </a:rPr>
              <a:t>POSLECHNOUT SI UKÁZKY PÍSNÍ A ZÁZNAM VYSTOUPENÍ</a:t>
            </a:r>
          </a:p>
          <a:p>
            <a:pPr marL="64008" indent="0" algn="ctr">
              <a:buClr>
                <a:schemeClr val="accent3">
                  <a:lumMod val="75000"/>
                </a:schemeClr>
              </a:buClr>
              <a:buNone/>
            </a:pPr>
            <a:r>
              <a:rPr lang="cs-CZ" sz="2400" b="1" dirty="0" smtClean="0">
                <a:solidFill>
                  <a:schemeClr val="bg1"/>
                </a:solidFill>
              </a:rPr>
              <a:t>DO PREZENTACE JSOU VLOŽENY HYPERTEXTOVÉ ODKAZY</a:t>
            </a:r>
          </a:p>
          <a:p>
            <a:pPr marL="64008" indent="0">
              <a:buClr>
                <a:schemeClr val="accent3">
                  <a:lumMod val="75000"/>
                </a:schemeClr>
              </a:buClr>
              <a:buNone/>
            </a:pPr>
            <a:r>
              <a:rPr lang="cs-CZ" b="1" dirty="0" smtClean="0">
                <a:solidFill>
                  <a:schemeClr val="bg1"/>
                </a:solidFill>
              </a:rPr>
              <a:t>Pilotáž: Prezentace pilotována ve třídách 9. ročníku. Do prezentace jsou vloženy hypertextové odkazy, pomocí kterých můžete své žáky seznámit s ukázkami písňových textů a záznamy z představení. Jsou žáky velmi dobře přijímány a proto doporučuji využít v co nejvyšší míře. Prezentace umožňuje seznámit žáky s další formou divadla, tentokrát současného a populárního, nicméně pro jejich věkovou kategorii </a:t>
            </a:r>
            <a:r>
              <a:rPr lang="cs-CZ" b="1" smtClean="0">
                <a:solidFill>
                  <a:schemeClr val="bg1"/>
                </a:solidFill>
              </a:rPr>
              <a:t>nepříliš medializovaného.</a:t>
            </a:r>
            <a:endParaRPr lang="cs-CZ" b="1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0371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67494"/>
            <a:ext cx="8507288" cy="1399032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5400" smtClean="0">
                <a:solidFill>
                  <a:schemeClr val="bg1"/>
                </a:solidFill>
                <a:latin typeface="+mj-lt"/>
              </a:rPr>
              <a:t>KLÍČOVÁ SLOVA</a:t>
            </a:r>
            <a:endParaRPr lang="cs-CZ" sz="54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611560" y="1772816"/>
            <a:ext cx="8208912" cy="4781128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endParaRPr lang="cs-CZ" sz="2400" b="1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285750" indent="-285750">
              <a:buClrTx/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bg1"/>
                </a:solidFill>
              </a:rPr>
              <a:t>DIVADLO SEMAFOR</a:t>
            </a:r>
          </a:p>
          <a:p>
            <a:pPr marL="285750" indent="-285750">
              <a:buClrTx/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bg1"/>
                </a:solidFill>
              </a:rPr>
              <a:t>SITUAČNÍ KOMIKA</a:t>
            </a:r>
          </a:p>
          <a:p>
            <a:pPr marL="285750" indent="-285750">
              <a:buClrTx/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bg1"/>
                </a:solidFill>
              </a:rPr>
              <a:t>JAZYKOVÝ HUMOR</a:t>
            </a:r>
          </a:p>
          <a:p>
            <a:pPr marL="285750" indent="-285750">
              <a:buClrTx/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bg1"/>
                </a:solidFill>
              </a:rPr>
              <a:t>INTELEKTUÁLNÍ HUMOR</a:t>
            </a:r>
          </a:p>
          <a:p>
            <a:pPr marL="285750" indent="-285750">
              <a:buClrTx/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bg1"/>
                </a:solidFill>
              </a:rPr>
              <a:t>POLITICKÁ SATIRA</a:t>
            </a:r>
          </a:p>
          <a:p>
            <a:pPr marL="285750" indent="-285750">
              <a:buClrTx/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bg1"/>
                </a:solidFill>
              </a:rPr>
              <a:t>TITULNÍ POSTAVA</a:t>
            </a:r>
          </a:p>
          <a:p>
            <a:pPr marL="285750" indent="-285750">
              <a:buClrTx/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bg1"/>
                </a:solidFill>
              </a:rPr>
              <a:t>KOMIK</a:t>
            </a:r>
          </a:p>
          <a:p>
            <a:pPr marL="0" indent="0">
              <a:buClr>
                <a:schemeClr val="accent1">
                  <a:lumMod val="75000"/>
                </a:schemeClr>
              </a:buClr>
              <a:buNone/>
            </a:pPr>
            <a:endParaRPr lang="cs-CZ" sz="3200" b="1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endParaRPr lang="cs-CZ" sz="2400" b="1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endParaRPr lang="cs-CZ" sz="2400" b="1" dirty="0" smtClean="0">
              <a:solidFill>
                <a:schemeClr val="tx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1931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5589240"/>
            <a:ext cx="7202662" cy="882119"/>
          </a:xfrm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dm </a:t>
            </a:r>
            <a:r>
              <a:rPr lang="cs-CZ" sz="60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lých </a:t>
            </a:r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188640"/>
            <a:ext cx="7175351" cy="1793167"/>
          </a:xfrm>
        </p:spPr>
        <p:txBody>
          <a:bodyPr>
            <a:normAutofit/>
          </a:bodyPr>
          <a:lstStyle/>
          <a:p>
            <a:pPr algn="ctr"/>
            <a:r>
              <a:rPr lang="cs-CZ" sz="9600" dirty="0" smtClean="0">
                <a:solidFill>
                  <a:schemeClr val="accent3"/>
                </a:solidFill>
              </a:rPr>
              <a:t>Se</a:t>
            </a:r>
            <a:r>
              <a:rPr lang="cs-CZ" sz="9600" dirty="0" smtClean="0">
                <a:solidFill>
                  <a:schemeClr val="accent5">
                    <a:lumMod val="75000"/>
                  </a:schemeClr>
                </a:solidFill>
              </a:rPr>
              <a:t>ma</a:t>
            </a:r>
            <a:r>
              <a:rPr lang="cs-CZ" sz="9600" dirty="0" smtClean="0">
                <a:solidFill>
                  <a:srgbClr val="FF0000"/>
                </a:solidFill>
              </a:rPr>
              <a:t>for</a:t>
            </a:r>
            <a:endParaRPr lang="cs-CZ" sz="7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024938"/>
            <a:ext cx="3120918" cy="3414138"/>
          </a:xfrm>
          <a:prstGeom prst="rect">
            <a:avLst/>
          </a:prstGeom>
          <a:noFill/>
          <a:ln w="76200">
            <a:solidFill>
              <a:schemeClr val="accent3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862448"/>
            <a:ext cx="2455540" cy="3739118"/>
          </a:xfrm>
          <a:prstGeom prst="rect">
            <a:avLst/>
          </a:prstGeom>
          <a:noFill/>
          <a:ln w="76200">
            <a:solidFill>
              <a:srgbClr val="F5800B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4041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151948" y="5373965"/>
            <a:ext cx="5792431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HUDEBNÍ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UKÁZKY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5650213"/>
            <a:ext cx="2808312" cy="70788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WEBOVÉ STRÁNKY </a:t>
            </a:r>
            <a:r>
              <a:rPr lang="cs-CZ" sz="2000" b="1" dirty="0" smtClean="0">
                <a:solidFill>
                  <a:schemeClr val="bg1"/>
                </a:solidFill>
                <a:hlinkClick r:id="rId2"/>
              </a:rPr>
              <a:t>DIVADLA</a:t>
            </a:r>
            <a:r>
              <a:rPr lang="cs-CZ" sz="2000" b="1" dirty="0" smtClean="0">
                <a:solidFill>
                  <a:schemeClr val="bg1"/>
                </a:solidFill>
              </a:rPr>
              <a:t> SEMAFOR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676607" y="266945"/>
            <a:ext cx="3672408" cy="70788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UKÁZKA Jó, to jsme ještě žil - </a:t>
            </a:r>
            <a:r>
              <a:rPr lang="cs-CZ" sz="2000" b="1" dirty="0" smtClean="0">
                <a:solidFill>
                  <a:schemeClr val="bg1"/>
                </a:solidFill>
                <a:hlinkClick r:id="rId3"/>
              </a:rPr>
              <a:t>HISTORIE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48064" y="1663448"/>
            <a:ext cx="3570640" cy="70788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UKÁZKA Jó, to jsem ještě žil - </a:t>
            </a:r>
            <a:r>
              <a:rPr lang="cs-CZ" sz="2000" b="1" dirty="0" smtClean="0">
                <a:solidFill>
                  <a:schemeClr val="bg1"/>
                </a:solidFill>
                <a:hlinkClick r:id="rId4"/>
              </a:rPr>
              <a:t>SOUČASNOST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04598" y="2771055"/>
            <a:ext cx="3971679" cy="70788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UKÁZKA Jó, to jsem ještě žil - </a:t>
            </a:r>
            <a:r>
              <a:rPr lang="cs-CZ" sz="2000" b="1" dirty="0" smtClean="0">
                <a:solidFill>
                  <a:schemeClr val="bg1"/>
                </a:solidFill>
                <a:hlinkClick r:id="rId5"/>
              </a:rPr>
              <a:t>VIDEOKLIP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5737" y="2771055"/>
            <a:ext cx="2952328" cy="101566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hlinkClick r:id="rId6"/>
              </a:rPr>
              <a:t>UKÁZKA</a:t>
            </a:r>
            <a:r>
              <a:rPr lang="cs-CZ" sz="2000" b="1" dirty="0" smtClean="0"/>
              <a:t> Představte si, co jsem měl dnes k obědu – JIŘÍ ŠLITR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9773" y="4050348"/>
            <a:ext cx="2232248" cy="7078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hlinkClick r:id="rId7"/>
              </a:rPr>
              <a:t>UKÁZKA</a:t>
            </a:r>
            <a:r>
              <a:rPr lang="cs-CZ" sz="2000" b="1" dirty="0" smtClean="0">
                <a:solidFill>
                  <a:schemeClr val="bg1"/>
                </a:solidFill>
              </a:rPr>
              <a:t> Tři tety JIŘÍ ŠLITR</a:t>
            </a:r>
            <a:endParaRPr lang="cs-CZ" sz="2000" b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EU12\AppData\Local\Microsoft\Windows\Temporary Internet Files\Content.IE5\DAHFGNK7\MC900232991[1].wmf"/>
          <p:cNvPicPr>
            <a:picLocks noChangeAspect="1" noChangeArrowheads="1"/>
          </p:cNvPicPr>
          <p:nvPr/>
        </p:nvPicPr>
        <p:blipFill>
          <a:blip r:embed="rId8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786379"/>
            <a:ext cx="2040048" cy="1511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U12\AppData\Local\Microsoft\Windows\Temporary Internet Files\Content.IE5\DAHFGNK7\MP900423637[1].jpg"/>
          <p:cNvPicPr>
            <a:picLocks noChangeAspect="1" noChangeArrowheads="1"/>
          </p:cNvPicPr>
          <p:nvPr/>
        </p:nvPicPr>
        <p:blipFill>
          <a:blip r:embed="rId9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418" y="266945"/>
            <a:ext cx="1821627" cy="2225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0711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028384" y="4372168"/>
            <a:ext cx="1368152" cy="1289080"/>
          </a:xfrm>
        </p:spPr>
        <p:txBody>
          <a:bodyPr/>
          <a:lstStyle/>
          <a:p>
            <a:r>
              <a:rPr lang="cs-CZ" sz="100" dirty="0" smtClean="0"/>
              <a:t>,</a:t>
            </a:r>
            <a:endParaRPr lang="cs-CZ" sz="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404664"/>
            <a:ext cx="8442224" cy="5823682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3">
                    <a:lumMod val="50000"/>
                  </a:schemeClr>
                </a:solidFill>
              </a:rPr>
              <a:t>Semafor</a:t>
            </a:r>
            <a:r>
              <a:rPr lang="cs-CZ" sz="4800" dirty="0" smtClean="0"/>
              <a:t> je divadlo v </a:t>
            </a:r>
            <a:r>
              <a:rPr lang="cs-CZ" sz="4800" dirty="0" smtClean="0">
                <a:solidFill>
                  <a:schemeClr val="accent5"/>
                </a:solidFill>
              </a:rPr>
              <a:t>Praze </a:t>
            </a:r>
            <a:r>
              <a:rPr lang="cs-CZ" dirty="0" smtClean="0"/>
              <a:t>.</a:t>
            </a:r>
          </a:p>
          <a:p>
            <a:endParaRPr lang="cs-CZ" sz="4000" dirty="0"/>
          </a:p>
          <a:p>
            <a:r>
              <a:rPr lang="cs-CZ" sz="3200" dirty="0" smtClean="0"/>
              <a:t>Toto divadlo bylo založeno roku </a:t>
            </a:r>
            <a:r>
              <a:rPr lang="cs-CZ" sz="3200" dirty="0" smtClean="0">
                <a:solidFill>
                  <a:schemeClr val="accent5"/>
                </a:solidFill>
              </a:rPr>
              <a:t>1959</a:t>
            </a:r>
            <a:r>
              <a:rPr lang="cs-CZ" sz="3200" dirty="0"/>
              <a:t> </a:t>
            </a:r>
            <a:r>
              <a:rPr lang="cs-CZ" sz="3200" dirty="0" smtClean="0"/>
              <a:t>skupinou divadelníků a hudebníků soustředěných kolem </a:t>
            </a:r>
            <a:r>
              <a:rPr lang="cs-CZ" sz="3200" dirty="0" smtClean="0">
                <a:solidFill>
                  <a:schemeClr val="accent5"/>
                </a:solidFill>
              </a:rPr>
              <a:t>J. Suchého a J. </a:t>
            </a:r>
            <a:r>
              <a:rPr lang="cs-CZ" sz="3200" dirty="0" err="1" smtClean="0">
                <a:solidFill>
                  <a:schemeClr val="accent5"/>
                </a:solidFill>
              </a:rPr>
              <a:t>Šlitra</a:t>
            </a:r>
            <a:r>
              <a:rPr lang="cs-CZ" sz="3200" dirty="0" smtClean="0"/>
              <a:t>.                                                      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340768"/>
            <a:ext cx="3888432" cy="707886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hlinkClick r:id="rId2"/>
              </a:rPr>
              <a:t>HISTORIE</a:t>
            </a:r>
            <a:r>
              <a:rPr lang="cs-CZ" sz="2000" b="1" dirty="0" smtClean="0">
                <a:solidFill>
                  <a:schemeClr val="bg1"/>
                </a:solidFill>
              </a:rPr>
              <a:t> DIVADLA SEMAFOR VE FOTOGRAFIÍCH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6274153"/>
            <a:ext cx="2376264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JIŘÍ ŠLITR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15882" y="3359179"/>
            <a:ext cx="2952328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  <a:hlinkClick r:id="rId3"/>
              </a:rPr>
              <a:t>UKÁZKA</a:t>
            </a:r>
            <a:r>
              <a:rPr lang="cs-CZ" b="1" dirty="0" smtClean="0">
                <a:solidFill>
                  <a:schemeClr val="bg1"/>
                </a:solidFill>
              </a:rPr>
              <a:t> ŽLUTEJ TULIPÁN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92046" y="6219975"/>
            <a:ext cx="1872208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JIŘÍ SUCHÝ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3052" y="4009256"/>
            <a:ext cx="2883820" cy="1913808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574005"/>
            <a:ext cx="1835462" cy="2447283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1014904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126288" cy="2016224"/>
          </a:xfrm>
        </p:spPr>
        <p:txBody>
          <a:bodyPr>
            <a:normAutofit/>
          </a:bodyPr>
          <a:lstStyle/>
          <a:p>
            <a:pPr algn="l"/>
            <a:r>
              <a:rPr lang="cs-CZ" sz="66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6600" dirty="0" smtClean="0">
                <a:solidFill>
                  <a:schemeClr val="accent6">
                    <a:lumMod val="75000"/>
                  </a:schemeClr>
                </a:solidFill>
              </a:rPr>
              <a:t>POČÁTKY DIVADLA</a:t>
            </a:r>
            <a:r>
              <a:rPr lang="cs-CZ" sz="5400" dirty="0" smtClean="0"/>
              <a:t/>
            </a:r>
            <a:br>
              <a:rPr lang="cs-CZ" sz="5400" dirty="0" smtClean="0"/>
            </a:b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412776"/>
            <a:ext cx="8229600" cy="5688632"/>
          </a:xfrm>
        </p:spPr>
        <p:txBody>
          <a:bodyPr>
            <a:normAutofit/>
          </a:bodyPr>
          <a:lstStyle/>
          <a:p>
            <a:r>
              <a:rPr lang="cs-CZ" sz="3600" dirty="0"/>
              <a:t>p</a:t>
            </a:r>
            <a:r>
              <a:rPr lang="cs-CZ" sz="3600" dirty="0" smtClean="0"/>
              <a:t>rvní hrou Semaforu byla hudební komedie </a:t>
            </a:r>
            <a:r>
              <a:rPr lang="cs-CZ" sz="4000" b="1" i="1" dirty="0" smtClean="0">
                <a:solidFill>
                  <a:schemeClr val="accent3">
                    <a:lumMod val="75000"/>
                  </a:schemeClr>
                </a:solidFill>
              </a:rPr>
              <a:t>Člověk z půdy</a:t>
            </a:r>
            <a:endParaRPr lang="cs-CZ" sz="36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3600" dirty="0" smtClean="0"/>
              <a:t>J. Suchý byl autorem </a:t>
            </a:r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textů</a:t>
            </a:r>
            <a:r>
              <a:rPr lang="cs-CZ" sz="3600" dirty="0" smtClean="0"/>
              <a:t> </a:t>
            </a:r>
            <a:endParaRPr lang="cs-CZ" sz="3600" dirty="0"/>
          </a:p>
          <a:p>
            <a:r>
              <a:rPr lang="cs-CZ" sz="3600" dirty="0" smtClean="0"/>
              <a:t>J. </a:t>
            </a:r>
            <a:r>
              <a:rPr lang="cs-CZ" sz="3600" dirty="0" err="1" smtClean="0"/>
              <a:t>Šlitr</a:t>
            </a:r>
            <a:r>
              <a:rPr lang="cs-CZ" sz="3600" dirty="0" smtClean="0"/>
              <a:t> autorem </a:t>
            </a:r>
            <a:r>
              <a:rPr lang="cs-CZ" sz="3600" dirty="0" smtClean="0">
                <a:solidFill>
                  <a:schemeClr val="accent3">
                    <a:lumMod val="75000"/>
                  </a:schemeClr>
                </a:solidFill>
              </a:rPr>
              <a:t>hudby</a:t>
            </a:r>
          </a:p>
          <a:p>
            <a:r>
              <a:rPr lang="cs-CZ" sz="3600" dirty="0" smtClean="0"/>
              <a:t>titulní postavu spisovatele Antonína Sommera</a:t>
            </a:r>
            <a:endParaRPr lang="cs-CZ" sz="3600" b="1" dirty="0"/>
          </a:p>
        </p:txBody>
      </p:sp>
      <p:pic>
        <p:nvPicPr>
          <p:cNvPr id="4098" name="Picture 2" descr="C:\Users\EU12\AppData\Local\Microsoft\Windows\Temporary Internet Files\Content.IE5\7PRYBJ38\MC9003356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797152"/>
            <a:ext cx="3011854" cy="1705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2795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260323"/>
            <a:ext cx="6512511" cy="1143000"/>
          </a:xfrm>
        </p:spPr>
        <p:txBody>
          <a:bodyPr>
            <a:noAutofit/>
          </a:bodyPr>
          <a:lstStyle/>
          <a:p>
            <a:pPr algn="l"/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Nástup </a:t>
            </a:r>
            <a:r>
              <a:rPr lang="cs-CZ" sz="4400" b="1" dirty="0" smtClean="0">
                <a:solidFill>
                  <a:schemeClr val="accent3">
                    <a:lumMod val="75000"/>
                  </a:schemeClr>
                </a:solidFill>
              </a:rPr>
              <a:t>Šimka</a:t>
            </a:r>
            <a:r>
              <a:rPr lang="cs-CZ" sz="4400" b="1" dirty="0" smtClean="0">
                <a:solidFill>
                  <a:schemeClr val="accent1"/>
                </a:solidFill>
              </a:rPr>
              <a:t> </a:t>
            </a:r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</a:rPr>
              <a:t>a </a:t>
            </a:r>
            <a:r>
              <a:rPr lang="cs-CZ" sz="4400" b="1" dirty="0" smtClean="0">
                <a:solidFill>
                  <a:schemeClr val="accent3">
                    <a:lumMod val="75000"/>
                  </a:schemeClr>
                </a:solidFill>
              </a:rPr>
              <a:t>Grossmanna</a:t>
            </a:r>
            <a:endParaRPr lang="cs-CZ" sz="4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71800" y="1647295"/>
            <a:ext cx="3756374" cy="4649162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V roce </a:t>
            </a:r>
            <a:r>
              <a:rPr lang="cs-CZ" sz="3200" dirty="0" smtClean="0">
                <a:solidFill>
                  <a:schemeClr val="accent5"/>
                </a:solidFill>
              </a:rPr>
              <a:t>1967</a:t>
            </a:r>
            <a:r>
              <a:rPr lang="cs-CZ" sz="3200" dirty="0" smtClean="0">
                <a:solidFill>
                  <a:schemeClr val="tx1"/>
                </a:solidFill>
              </a:rPr>
              <a:t> se v Semaforu objevila další dvojice –</a:t>
            </a:r>
            <a:r>
              <a:rPr lang="cs-CZ" sz="3200" dirty="0" smtClean="0">
                <a:solidFill>
                  <a:schemeClr val="accent5"/>
                </a:solidFill>
              </a:rPr>
              <a:t>Jiří Grossmann </a:t>
            </a:r>
            <a:r>
              <a:rPr lang="cs-CZ" sz="3200" dirty="0" smtClean="0">
                <a:solidFill>
                  <a:schemeClr val="tx1"/>
                </a:solidFill>
              </a:rPr>
              <a:t>a </a:t>
            </a:r>
            <a:r>
              <a:rPr lang="cs-CZ" sz="3200" dirty="0" smtClean="0">
                <a:solidFill>
                  <a:schemeClr val="accent5"/>
                </a:solidFill>
              </a:rPr>
              <a:t>Miloslav Šimek</a:t>
            </a:r>
            <a:r>
              <a:rPr lang="cs-CZ" sz="3200" dirty="0" smtClean="0">
                <a:solidFill>
                  <a:schemeClr val="tx1"/>
                </a:solidFill>
              </a:rPr>
              <a:t>. 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Nejvýznamnější představení této </a:t>
            </a:r>
            <a:r>
              <a:rPr lang="cs-CZ" sz="3200" dirty="0" smtClean="0"/>
              <a:t>dvojice se staly </a:t>
            </a:r>
            <a:r>
              <a:rPr lang="cs-CZ" sz="3600" b="1" i="1" dirty="0" smtClean="0">
                <a:solidFill>
                  <a:schemeClr val="accent5"/>
                </a:solidFill>
              </a:rPr>
              <a:t>Návštěvní dny</a:t>
            </a:r>
            <a:r>
              <a:rPr lang="cs-CZ" sz="3200" dirty="0" smtClean="0"/>
              <a:t>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34231" y="6093296"/>
            <a:ext cx="2165571" cy="40011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JIŘÍ GOSSMANN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38844" y="5908630"/>
            <a:ext cx="2199481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MILOSLAV ŠIMEK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8844" y="1912257"/>
            <a:ext cx="2045729" cy="3312368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231" y="1763667"/>
            <a:ext cx="2198079" cy="3609549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1658938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81254"/>
            <a:ext cx="7824869" cy="5868652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3798163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3421755" cy="529862"/>
          </a:xfrm>
        </p:spPr>
        <p:txBody>
          <a:bodyPr/>
          <a:lstStyle/>
          <a:p>
            <a:r>
              <a:rPr lang="cs-CZ" sz="5400" dirty="0" smtClean="0">
                <a:solidFill>
                  <a:schemeClr val="accent6"/>
                </a:solidFill>
              </a:rPr>
              <a:t>Rozchod</a:t>
            </a:r>
            <a:endParaRPr lang="cs-CZ" sz="5400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7" y="1379921"/>
            <a:ext cx="7015236" cy="4279345"/>
          </a:xfrm>
        </p:spPr>
        <p:txBody>
          <a:bodyPr>
            <a:normAutofit/>
          </a:bodyPr>
          <a:lstStyle/>
          <a:p>
            <a:r>
              <a:rPr lang="cs-CZ" sz="3200" dirty="0"/>
              <a:t>Po roce 1990 došlo k různým sporům, které vedly k </a:t>
            </a:r>
            <a:r>
              <a:rPr lang="cs-CZ" sz="3200" dirty="0">
                <a:solidFill>
                  <a:schemeClr val="accent6"/>
                </a:solidFill>
              </a:rPr>
              <a:t>rozchodu</a:t>
            </a:r>
            <a:r>
              <a:rPr lang="cs-CZ" sz="3200" dirty="0"/>
              <a:t>  </a:t>
            </a:r>
            <a:r>
              <a:rPr lang="cs-CZ" sz="3200" dirty="0" smtClean="0"/>
              <a:t>a v Semaforu zůstal jen </a:t>
            </a:r>
            <a:r>
              <a:rPr lang="cs-CZ" sz="3200" dirty="0">
                <a:solidFill>
                  <a:schemeClr val="accent6"/>
                </a:solidFill>
              </a:rPr>
              <a:t>S</a:t>
            </a:r>
            <a:r>
              <a:rPr lang="cs-CZ" sz="3200" dirty="0" smtClean="0">
                <a:solidFill>
                  <a:schemeClr val="accent6"/>
                </a:solidFill>
              </a:rPr>
              <a:t>uchý.</a:t>
            </a:r>
          </a:p>
          <a:p>
            <a:r>
              <a:rPr lang="cs-CZ" sz="3200" dirty="0" smtClean="0"/>
              <a:t>Divadlo se několikrát </a:t>
            </a:r>
            <a:r>
              <a:rPr lang="cs-CZ" sz="3200" dirty="0" smtClean="0">
                <a:solidFill>
                  <a:schemeClr val="accent6"/>
                </a:solidFill>
              </a:rPr>
              <a:t>stěhovalo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>Po </a:t>
            </a:r>
            <a:r>
              <a:rPr lang="cs-CZ" sz="3200" dirty="0"/>
              <a:t>povodních v roce 2002 došlo k </a:t>
            </a:r>
            <a:r>
              <a:rPr lang="cs-CZ" sz="3200" dirty="0" smtClean="0"/>
              <a:t>poslednímu </a:t>
            </a:r>
            <a:r>
              <a:rPr lang="cs-CZ" sz="3200" dirty="0"/>
              <a:t>přesunu a divadlo od roku 2005 sídlí v </a:t>
            </a:r>
            <a:r>
              <a:rPr lang="cs-CZ" sz="3200" dirty="0">
                <a:solidFill>
                  <a:schemeClr val="accent6"/>
                </a:solidFill>
              </a:rPr>
              <a:t>Dejvické </a:t>
            </a:r>
            <a:r>
              <a:rPr lang="cs-CZ" sz="3200" dirty="0" smtClean="0">
                <a:solidFill>
                  <a:schemeClr val="accent6"/>
                </a:solidFill>
              </a:rPr>
              <a:t>ulici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99592" y="5733256"/>
            <a:ext cx="2592288" cy="461665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hlinkClick r:id="rId2"/>
              </a:rPr>
              <a:t>UKÁZKA</a:t>
            </a:r>
            <a:r>
              <a:rPr lang="cs-CZ" sz="2400" b="1" dirty="0" smtClean="0">
                <a:solidFill>
                  <a:schemeClr val="bg1"/>
                </a:solidFill>
              </a:rPr>
              <a:t>  PÍSNÍ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0136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 dir="vert"/>
      </p:transition>
    </mc:Choice>
    <mc:Fallback xmlns="">
      <p:transition spd="slow">
        <p:checke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899592" y="692696"/>
            <a:ext cx="6512511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chemeClr val="accent6"/>
                </a:solidFill>
              </a:rPr>
              <a:t>Miloslav Šimek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Jitka Molavcová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1043608" y="2264003"/>
            <a:ext cx="6400800" cy="3474720"/>
          </a:xfrm>
        </p:spPr>
        <p:txBody>
          <a:bodyPr>
            <a:normAutofit/>
          </a:bodyPr>
          <a:lstStyle/>
          <a:p>
            <a:r>
              <a:rPr lang="cs-CZ" sz="3200" dirty="0"/>
              <a:t>V současné době čerpá dvojice </a:t>
            </a:r>
            <a:r>
              <a:rPr lang="cs-CZ" sz="3200" dirty="0" smtClean="0">
                <a:solidFill>
                  <a:schemeClr val="accent5"/>
                </a:solidFill>
              </a:rPr>
              <a:t>Suchý </a:t>
            </a:r>
            <a:r>
              <a:rPr lang="cs-CZ" sz="3200" dirty="0">
                <a:solidFill>
                  <a:schemeClr val="accent5"/>
                </a:solidFill>
              </a:rPr>
              <a:t>- Molavcová </a:t>
            </a:r>
            <a:r>
              <a:rPr lang="cs-CZ" sz="3200" dirty="0"/>
              <a:t>často z tvorby dvojice Suchý - </a:t>
            </a:r>
            <a:r>
              <a:rPr lang="cs-CZ" sz="3200" dirty="0" err="1"/>
              <a:t>Šlitr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2286000" y="29673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.</a:t>
            </a:r>
          </a:p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098419"/>
            <a:ext cx="3477766" cy="2307972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3795065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88640"/>
            <a:ext cx="6512511" cy="1143000"/>
          </a:xfrm>
        </p:spPr>
        <p:txBody>
          <a:bodyPr/>
          <a:lstStyle/>
          <a:p>
            <a:r>
              <a:rPr lang="cs-CZ" sz="2800" dirty="0">
                <a:solidFill>
                  <a:srgbClr val="F5800B"/>
                </a:solidFill>
              </a:rPr>
              <a:t>Bývalí členové </a:t>
            </a:r>
            <a:r>
              <a:rPr lang="cs-CZ" sz="28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divadla </a:t>
            </a: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Semafor</a:t>
            </a:r>
            <a:r>
              <a:rPr lang="cs-CZ" sz="2800" dirty="0" smtClean="0">
                <a:solidFill>
                  <a:srgbClr val="F5800B"/>
                </a:solidFill>
              </a:rPr>
              <a:t> </a:t>
            </a:r>
            <a:r>
              <a:rPr lang="cs-CZ" sz="2800" dirty="0">
                <a:solidFill>
                  <a:schemeClr val="accent6"/>
                </a:solidFill>
              </a:rPr>
              <a:t>výběr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911" y="784575"/>
            <a:ext cx="8208912" cy="3873584"/>
          </a:xfrm>
        </p:spPr>
        <p:txBody>
          <a:bodyPr numCol="3">
            <a:normAutofit/>
          </a:bodyPr>
          <a:lstStyle/>
          <a:p>
            <a:pPr algn="just"/>
            <a:r>
              <a:rPr lang="cs-CZ" dirty="0" smtClean="0">
                <a:solidFill>
                  <a:schemeClr val="tx1"/>
                </a:solidFill>
                <a:hlinkClick r:id="rId2" action="ppaction://hlinkfile" tooltip="Jiří Šlitr"/>
              </a:rPr>
              <a:t>Jiří </a:t>
            </a:r>
            <a:r>
              <a:rPr lang="cs-CZ" dirty="0" err="1" smtClean="0">
                <a:solidFill>
                  <a:schemeClr val="tx1"/>
                </a:solidFill>
                <a:hlinkClick r:id="rId2" action="ppaction://hlinkfile" tooltip="Jiří Šlitr"/>
              </a:rPr>
              <a:t>Šlitr</a:t>
            </a:r>
            <a:endParaRPr lang="cs-CZ" dirty="0" smtClean="0">
              <a:solidFill>
                <a:schemeClr val="tx1"/>
              </a:solidFill>
            </a:endParaRPr>
          </a:p>
          <a:p>
            <a:pPr algn="just"/>
            <a:r>
              <a:rPr lang="cs-CZ" dirty="0" smtClean="0">
                <a:hlinkClick r:id="rId3" action="ppaction://hlinkfile" tooltip="Jiří Grossmann"/>
              </a:rPr>
              <a:t>Jiří </a:t>
            </a:r>
            <a:r>
              <a:rPr lang="cs-CZ" dirty="0">
                <a:hlinkClick r:id="rId3" action="ppaction://hlinkfile" tooltip="Jiří Grossmann"/>
              </a:rPr>
              <a:t>Grossmann</a:t>
            </a:r>
            <a:endParaRPr lang="cs-CZ" dirty="0"/>
          </a:p>
          <a:p>
            <a:pPr algn="just"/>
            <a:r>
              <a:rPr lang="cs-CZ" dirty="0">
                <a:hlinkClick r:id="rId4" action="ppaction://hlinkfile" tooltip="Miloslav Šimek"/>
              </a:rPr>
              <a:t>Miloslav Šimek</a:t>
            </a:r>
            <a:endParaRPr lang="cs-CZ" dirty="0"/>
          </a:p>
          <a:p>
            <a:pPr algn="just"/>
            <a:r>
              <a:rPr lang="cs-CZ" dirty="0">
                <a:hlinkClick r:id="rId5" action="ppaction://hlinkfile" tooltip="Pavlína Filipovská"/>
              </a:rPr>
              <a:t>Pavlína Filipovská</a:t>
            </a:r>
            <a:endParaRPr lang="cs-CZ" dirty="0"/>
          </a:p>
          <a:p>
            <a:pPr algn="just"/>
            <a:r>
              <a:rPr lang="cs-CZ" dirty="0" smtClean="0">
                <a:hlinkClick r:id="rId6" action="ppaction://hlinkfile" tooltip="Dagmar Patrasová"/>
              </a:rPr>
              <a:t>Dagmar Patrasová</a:t>
            </a:r>
            <a:endParaRPr lang="cs-CZ" dirty="0" smtClean="0"/>
          </a:p>
          <a:p>
            <a:pPr algn="just"/>
            <a:r>
              <a:rPr lang="cs-CZ" dirty="0" smtClean="0">
                <a:hlinkClick r:id="rId7" action="ppaction://hlinkfile" tooltip="Josef Dvořák"/>
              </a:rPr>
              <a:t>Josef </a:t>
            </a:r>
            <a:r>
              <a:rPr lang="cs-CZ" dirty="0">
                <a:hlinkClick r:id="rId7" action="ppaction://hlinkfile" tooltip="Josef Dvořák"/>
              </a:rPr>
              <a:t>Dvořák</a:t>
            </a:r>
            <a:endParaRPr lang="cs-CZ" dirty="0"/>
          </a:p>
          <a:p>
            <a:pPr algn="just"/>
            <a:r>
              <a:rPr lang="cs-CZ" dirty="0">
                <a:hlinkClick r:id="rId8" action="ppaction://hlinkfile" tooltip="Jiří Císler"/>
              </a:rPr>
              <a:t>Jiří </a:t>
            </a:r>
            <a:r>
              <a:rPr lang="cs-CZ" dirty="0" err="1">
                <a:hlinkClick r:id="rId8" action="ppaction://hlinkfile" tooltip="Jiří Císler"/>
              </a:rPr>
              <a:t>Císler</a:t>
            </a:r>
            <a:endParaRPr lang="cs-CZ" dirty="0"/>
          </a:p>
          <a:p>
            <a:pPr algn="just"/>
            <a:r>
              <a:rPr lang="cs-CZ" dirty="0">
                <a:hlinkClick r:id="rId9" action="ppaction://hlinkfile" tooltip="Eva Pilarová"/>
              </a:rPr>
              <a:t>Eva Pilarová</a:t>
            </a:r>
            <a:endParaRPr lang="cs-CZ" dirty="0"/>
          </a:p>
          <a:p>
            <a:pPr algn="just"/>
            <a:r>
              <a:rPr lang="cs-CZ" dirty="0">
                <a:hlinkClick r:id="rId10" action="ppaction://hlinkfile" tooltip="Naďa Urbánková"/>
              </a:rPr>
              <a:t>Naďa Urbánková</a:t>
            </a:r>
            <a:endParaRPr lang="cs-CZ" dirty="0"/>
          </a:p>
          <a:p>
            <a:pPr algn="just"/>
            <a:r>
              <a:rPr lang="cs-CZ" dirty="0" smtClean="0">
                <a:hlinkClick r:id="rId11" action="ppaction://hlinkfile" tooltip="Hana Hegerová"/>
              </a:rPr>
              <a:t>Hana </a:t>
            </a:r>
            <a:r>
              <a:rPr lang="cs-CZ" dirty="0">
                <a:hlinkClick r:id="rId11" action="ppaction://hlinkfile" tooltip="Hana Hegerová"/>
              </a:rPr>
              <a:t>Hegerová</a:t>
            </a:r>
            <a:endParaRPr lang="cs-CZ" dirty="0"/>
          </a:p>
          <a:p>
            <a:pPr algn="just"/>
            <a:r>
              <a:rPr lang="cs-CZ" dirty="0">
                <a:hlinkClick r:id="rId12" action="ppaction://hlinkfile" tooltip="Petra Janů"/>
              </a:rPr>
              <a:t>Petra Janů</a:t>
            </a:r>
            <a:endParaRPr lang="cs-CZ" dirty="0"/>
          </a:p>
          <a:p>
            <a:pPr algn="just"/>
            <a:r>
              <a:rPr lang="cs-CZ" dirty="0">
                <a:hlinkClick r:id="rId13" action="ppaction://hlinkfile" tooltip="Jiří Helekal (stránka neexistuje)"/>
              </a:rPr>
              <a:t>Jiří Helekal</a:t>
            </a:r>
            <a:endParaRPr lang="cs-CZ" dirty="0"/>
          </a:p>
          <a:p>
            <a:pPr algn="just"/>
            <a:r>
              <a:rPr lang="cs-CZ" dirty="0">
                <a:hlinkClick r:id="rId14" action="ppaction://hlinkfile" tooltip="Karel Černoch"/>
              </a:rPr>
              <a:t>Karel Černoch</a:t>
            </a:r>
            <a:endParaRPr lang="cs-CZ" dirty="0"/>
          </a:p>
          <a:p>
            <a:pPr algn="just"/>
            <a:r>
              <a:rPr lang="cs-CZ" dirty="0">
                <a:hlinkClick r:id="rId15" action="ppaction://hlinkfile" tooltip="Waldemar Matuška"/>
              </a:rPr>
              <a:t>Waldemar Matuška</a:t>
            </a:r>
            <a:endParaRPr lang="cs-CZ" dirty="0"/>
          </a:p>
          <a:p>
            <a:pPr algn="just"/>
            <a:r>
              <a:rPr lang="cs-CZ" dirty="0">
                <a:hlinkClick r:id="rId16" action="ppaction://hlinkfile" tooltip="Karel Gott"/>
              </a:rPr>
              <a:t>Karel Gott</a:t>
            </a:r>
            <a:endParaRPr lang="cs-CZ" dirty="0"/>
          </a:p>
          <a:p>
            <a:pPr algn="just"/>
            <a:r>
              <a:rPr lang="cs-CZ" dirty="0">
                <a:hlinkClick r:id="rId17" action="ppaction://hlinkfile" tooltip="Karel Štědrý"/>
              </a:rPr>
              <a:t>Karel Štědrý</a:t>
            </a:r>
            <a:endParaRPr lang="cs-CZ" dirty="0"/>
          </a:p>
          <a:p>
            <a:pPr algn="just"/>
            <a:r>
              <a:rPr lang="cs-CZ" dirty="0">
                <a:hlinkClick r:id="rId18" action="ppaction://hlinkfile" tooltip="František Ringo Čech"/>
              </a:rPr>
              <a:t>František </a:t>
            </a:r>
            <a:r>
              <a:rPr lang="cs-CZ" dirty="0" err="1">
                <a:hlinkClick r:id="rId18" action="ppaction://hlinkfile" tooltip="František Ringo Čech"/>
              </a:rPr>
              <a:t>Ringo</a:t>
            </a:r>
            <a:r>
              <a:rPr lang="cs-CZ" dirty="0">
                <a:hlinkClick r:id="rId18" action="ppaction://hlinkfile" tooltip="František Ringo Čech"/>
              </a:rPr>
              <a:t> Čech</a:t>
            </a:r>
            <a:endParaRPr lang="cs-CZ" dirty="0"/>
          </a:p>
          <a:p>
            <a:r>
              <a:rPr lang="cs-CZ" dirty="0" smtClean="0">
                <a:hlinkClick r:id="rId19" action="ppaction://hlinkfile" tooltip="Petr Nárožný"/>
              </a:rPr>
              <a:t>Petr Nárožný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8194" name="Picture 2" descr="C:\Users\EU12\AppData\Local\Microsoft\Windows\Temporary Internet Files\Content.IE5\T5O0BKPZ\MC900379399[1].wmf"/>
          <p:cNvPicPr>
            <a:picLocks noChangeAspect="1" noChangeArrowheads="1"/>
          </p:cNvPicPr>
          <p:nvPr/>
        </p:nvPicPr>
        <p:blipFill>
          <a:blip r:embed="rId20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644218"/>
            <a:ext cx="2450874" cy="3053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EU12\AppData\Local\Microsoft\Windows\Temporary Internet Files\Content.IE5\GUW5U7XD\MC900389254[1].wmf"/>
          <p:cNvPicPr>
            <a:picLocks noChangeAspect="1" noChangeArrowheads="1"/>
          </p:cNvPicPr>
          <p:nvPr/>
        </p:nvPicPr>
        <p:blipFill>
          <a:blip r:embed="rId21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941168"/>
            <a:ext cx="1103619" cy="1265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2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932361"/>
            <a:ext cx="1103313" cy="1262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2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206" y="4932360"/>
            <a:ext cx="1103313" cy="1262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3229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88640"/>
            <a:ext cx="6512511" cy="1143000"/>
          </a:xfrm>
        </p:spPr>
        <p:txBody>
          <a:bodyPr/>
          <a:lstStyle/>
          <a:p>
            <a:r>
              <a:rPr lang="cs-CZ" sz="28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Bývalí členové </a:t>
            </a:r>
            <a:r>
              <a:rPr lang="cs-CZ" sz="28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divadla </a:t>
            </a:r>
            <a:r>
              <a:rPr lang="cs-CZ" sz="28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Semafor</a:t>
            </a:r>
            <a:r>
              <a:rPr lang="cs-CZ" sz="2800" dirty="0" smtClean="0"/>
              <a:t> </a:t>
            </a:r>
            <a:r>
              <a:rPr lang="cs-CZ" sz="2800" dirty="0">
                <a:solidFill>
                  <a:schemeClr val="accent6"/>
                </a:solidFill>
              </a:rPr>
              <a:t>výběr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124744"/>
            <a:ext cx="8208912" cy="3873584"/>
          </a:xfrm>
        </p:spPr>
        <p:txBody>
          <a:bodyPr numCol="3">
            <a:normAutofit/>
          </a:bodyPr>
          <a:lstStyle/>
          <a:p>
            <a:pPr algn="just"/>
            <a:r>
              <a:rPr lang="cs-CZ" dirty="0" smtClean="0">
                <a:hlinkClick r:id="rId2" action="ppaction://hlinkfile" tooltip="Jiří Šlitr"/>
              </a:rPr>
              <a:t>Jiří </a:t>
            </a:r>
            <a:r>
              <a:rPr lang="cs-CZ" dirty="0" err="1" smtClean="0">
                <a:hlinkClick r:id="rId2" action="ppaction://hlinkfile" tooltip="Jiří Šlitr"/>
              </a:rPr>
              <a:t>Šlitr</a:t>
            </a:r>
            <a:endParaRPr lang="cs-CZ" dirty="0" smtClean="0"/>
          </a:p>
          <a:p>
            <a:pPr algn="just"/>
            <a:r>
              <a:rPr lang="cs-CZ" dirty="0" smtClean="0">
                <a:hlinkClick r:id="rId3" action="ppaction://hlinkfile" tooltip="Jiří Grossmann"/>
              </a:rPr>
              <a:t>Jiří </a:t>
            </a:r>
            <a:r>
              <a:rPr lang="cs-CZ" dirty="0">
                <a:hlinkClick r:id="rId3" action="ppaction://hlinkfile" tooltip="Jiří Grossmann"/>
              </a:rPr>
              <a:t>Grossmann</a:t>
            </a:r>
            <a:endParaRPr lang="cs-CZ" dirty="0"/>
          </a:p>
          <a:p>
            <a:pPr algn="just"/>
            <a:r>
              <a:rPr lang="cs-CZ" dirty="0">
                <a:hlinkClick r:id="rId4" action="ppaction://hlinkfile" tooltip="Miloslav Šimek"/>
              </a:rPr>
              <a:t>Miloslav Šimek</a:t>
            </a:r>
            <a:endParaRPr lang="cs-CZ" dirty="0"/>
          </a:p>
          <a:p>
            <a:pPr algn="just"/>
            <a:r>
              <a:rPr lang="cs-CZ" dirty="0">
                <a:hlinkClick r:id="rId5" action="ppaction://hlinkfile" tooltip="Pavlína Filipovská"/>
              </a:rPr>
              <a:t>Pavlína Filipovská</a:t>
            </a:r>
            <a:endParaRPr lang="cs-CZ" dirty="0"/>
          </a:p>
          <a:p>
            <a:pPr algn="just"/>
            <a:r>
              <a:rPr lang="cs-CZ" dirty="0" smtClean="0">
                <a:hlinkClick r:id="rId6" action="ppaction://hlinkfile" tooltip="Dagmar Patrasová"/>
              </a:rPr>
              <a:t>Dagmar Patrasová</a:t>
            </a:r>
            <a:endParaRPr lang="cs-CZ" dirty="0" smtClean="0"/>
          </a:p>
          <a:p>
            <a:pPr algn="just"/>
            <a:r>
              <a:rPr lang="cs-CZ" dirty="0" smtClean="0">
                <a:hlinkClick r:id="rId7" action="ppaction://hlinkfile" tooltip="Josef Dvořák"/>
              </a:rPr>
              <a:t>Josef </a:t>
            </a:r>
            <a:r>
              <a:rPr lang="cs-CZ" dirty="0">
                <a:hlinkClick r:id="rId7" action="ppaction://hlinkfile" tooltip="Josef Dvořák"/>
              </a:rPr>
              <a:t>Dvořák</a:t>
            </a:r>
            <a:endParaRPr lang="cs-CZ" dirty="0"/>
          </a:p>
          <a:p>
            <a:pPr algn="just"/>
            <a:r>
              <a:rPr lang="cs-CZ" dirty="0">
                <a:hlinkClick r:id="rId8" action="ppaction://hlinkfile" tooltip="Jiří Císler"/>
              </a:rPr>
              <a:t>Jiří </a:t>
            </a:r>
            <a:r>
              <a:rPr lang="cs-CZ" dirty="0" err="1">
                <a:hlinkClick r:id="rId8" action="ppaction://hlinkfile" tooltip="Jiří Císler"/>
              </a:rPr>
              <a:t>Císler</a:t>
            </a:r>
            <a:endParaRPr lang="cs-CZ" dirty="0"/>
          </a:p>
          <a:p>
            <a:pPr algn="just"/>
            <a:r>
              <a:rPr lang="cs-CZ" dirty="0">
                <a:hlinkClick r:id="rId9" action="ppaction://hlinkfile" tooltip="Eva Pilarová"/>
              </a:rPr>
              <a:t>Eva Pilarová</a:t>
            </a:r>
            <a:endParaRPr lang="cs-CZ" dirty="0"/>
          </a:p>
          <a:p>
            <a:pPr algn="just"/>
            <a:r>
              <a:rPr lang="cs-CZ" dirty="0">
                <a:hlinkClick r:id="rId10" action="ppaction://hlinkfile" tooltip="Naďa Urbánková"/>
              </a:rPr>
              <a:t>Naďa Urbánková</a:t>
            </a:r>
            <a:endParaRPr lang="cs-CZ" dirty="0"/>
          </a:p>
          <a:p>
            <a:pPr algn="just"/>
            <a:r>
              <a:rPr lang="cs-CZ" dirty="0" smtClean="0">
                <a:hlinkClick r:id="rId11" action="ppaction://hlinkfile" tooltip="Hana Hegerová"/>
              </a:rPr>
              <a:t>Hana </a:t>
            </a:r>
            <a:r>
              <a:rPr lang="cs-CZ" dirty="0">
                <a:hlinkClick r:id="rId11" action="ppaction://hlinkfile" tooltip="Hana Hegerová"/>
              </a:rPr>
              <a:t>Hegerová</a:t>
            </a:r>
            <a:endParaRPr lang="cs-CZ" dirty="0"/>
          </a:p>
          <a:p>
            <a:pPr algn="just"/>
            <a:r>
              <a:rPr lang="cs-CZ" dirty="0">
                <a:hlinkClick r:id="rId12" action="ppaction://hlinkfile" tooltip="Petra Janů"/>
              </a:rPr>
              <a:t>Petra Janů</a:t>
            </a:r>
            <a:endParaRPr lang="cs-CZ" dirty="0"/>
          </a:p>
          <a:p>
            <a:pPr algn="just"/>
            <a:r>
              <a:rPr lang="cs-CZ" dirty="0">
                <a:hlinkClick r:id="rId13" action="ppaction://hlinkfile" tooltip="Jiří Helekal (stránka neexistuje)"/>
              </a:rPr>
              <a:t>Jiří Helekal</a:t>
            </a:r>
            <a:endParaRPr lang="cs-CZ" dirty="0"/>
          </a:p>
          <a:p>
            <a:pPr algn="just"/>
            <a:r>
              <a:rPr lang="cs-CZ" dirty="0">
                <a:hlinkClick r:id="rId14" action="ppaction://hlinkfile" tooltip="Karel Černoch"/>
              </a:rPr>
              <a:t>Karel Černoch</a:t>
            </a:r>
            <a:endParaRPr lang="cs-CZ" dirty="0"/>
          </a:p>
          <a:p>
            <a:pPr algn="just"/>
            <a:r>
              <a:rPr lang="cs-CZ" dirty="0">
                <a:hlinkClick r:id="rId15" action="ppaction://hlinkfile" tooltip="Waldemar Matuška"/>
              </a:rPr>
              <a:t>Waldemar Matuška</a:t>
            </a:r>
            <a:endParaRPr lang="cs-CZ" dirty="0"/>
          </a:p>
          <a:p>
            <a:pPr algn="just"/>
            <a:r>
              <a:rPr lang="cs-CZ" dirty="0">
                <a:hlinkClick r:id="rId16" action="ppaction://hlinkfile" tooltip="Karel Gott"/>
              </a:rPr>
              <a:t>Karel Gott</a:t>
            </a:r>
            <a:endParaRPr lang="cs-CZ" dirty="0"/>
          </a:p>
          <a:p>
            <a:pPr algn="just"/>
            <a:r>
              <a:rPr lang="cs-CZ" dirty="0">
                <a:hlinkClick r:id="rId17" action="ppaction://hlinkfile" tooltip="Karel Štědrý"/>
              </a:rPr>
              <a:t>Karel Štědrý</a:t>
            </a:r>
            <a:endParaRPr lang="cs-CZ" dirty="0"/>
          </a:p>
          <a:p>
            <a:pPr algn="just"/>
            <a:r>
              <a:rPr lang="cs-CZ" dirty="0">
                <a:hlinkClick r:id="rId18" action="ppaction://hlinkfile" tooltip="František Ringo Čech"/>
              </a:rPr>
              <a:t>František </a:t>
            </a:r>
            <a:r>
              <a:rPr lang="cs-CZ" dirty="0" err="1">
                <a:hlinkClick r:id="rId18" action="ppaction://hlinkfile" tooltip="František Ringo Čech"/>
              </a:rPr>
              <a:t>Ringo</a:t>
            </a:r>
            <a:r>
              <a:rPr lang="cs-CZ" dirty="0">
                <a:hlinkClick r:id="rId18" action="ppaction://hlinkfile" tooltip="František Ringo Čech"/>
              </a:rPr>
              <a:t> Čech</a:t>
            </a:r>
            <a:endParaRPr lang="cs-CZ" dirty="0"/>
          </a:p>
          <a:p>
            <a:r>
              <a:rPr lang="cs-CZ" dirty="0" smtClean="0">
                <a:hlinkClick r:id="rId19" action="ppaction://hlinkfile" tooltip="Petr Nárožný"/>
              </a:rPr>
              <a:t>Petr Nárožný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956445"/>
            <a:ext cx="1744893" cy="156966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hlinkClick r:id="rId20"/>
              </a:rPr>
              <a:t>UKÁZKA</a:t>
            </a:r>
            <a:r>
              <a:rPr lang="cs-CZ" sz="1600" b="1" dirty="0" smtClean="0">
                <a:solidFill>
                  <a:schemeClr val="bg1"/>
                </a:solidFill>
              </a:rPr>
              <a:t> POTKAL POTKAN POTKANA  - SUCHÝ + MÁTUŠKA</a:t>
            </a:r>
            <a:endParaRPr lang="cs-CZ" sz="1600" b="1" dirty="0">
              <a:solidFill>
                <a:schemeClr val="bg1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1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749466"/>
            <a:ext cx="2615481" cy="29918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6696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062290" y="4747919"/>
            <a:ext cx="6512511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V roce 2009 </a:t>
            </a:r>
            <a:r>
              <a:rPr lang="cs-CZ" dirty="0" smtClean="0">
                <a:solidFill>
                  <a:schemeClr val="accent6"/>
                </a:solidFill>
              </a:rPr>
              <a:t>oslavil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Semafor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50. výročí 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73583" y="280931"/>
            <a:ext cx="470247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chemeClr val="accent3">
                    <a:lumMod val="75000"/>
                  </a:schemeClr>
                </a:solidFill>
              </a:rPr>
              <a:t>Stejně jako tehdy se ozvou slova: K smíchu toto představení trochu je a trochu není, která před půlstoletím zazněla v úvodní písni hry Jiřího Suchého a Jiřího </a:t>
            </a:r>
            <a:r>
              <a:rPr lang="cs-CZ" sz="2800" dirty="0" err="1">
                <a:solidFill>
                  <a:schemeClr val="accent3">
                    <a:lumMod val="75000"/>
                  </a:schemeClr>
                </a:solidFill>
              </a:rPr>
              <a:t>Šlitra</a:t>
            </a:r>
            <a:r>
              <a:rPr lang="cs-CZ" sz="2800" dirty="0">
                <a:solidFill>
                  <a:schemeClr val="accent3">
                    <a:lumMod val="75000"/>
                  </a:schemeClr>
                </a:solidFill>
              </a:rPr>
              <a:t> Člověk z půdy. Interpretem bude stejně jako tehdy Karel Štědrý.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0351" y="5229200"/>
            <a:ext cx="1769401" cy="1323439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hlinkClick r:id="rId2"/>
              </a:rPr>
              <a:t>UKÁZKA</a:t>
            </a:r>
            <a:r>
              <a:rPr lang="cs-CZ" sz="2000" b="1" dirty="0" smtClean="0">
                <a:solidFill>
                  <a:schemeClr val="bg1"/>
                </a:solidFill>
              </a:rPr>
              <a:t> – K smíchu toto představení….</a:t>
            </a:r>
            <a:endParaRPr lang="cs-CZ" sz="2000" b="1" dirty="0">
              <a:solidFill>
                <a:schemeClr val="bg1"/>
              </a:solidFill>
            </a:endParaRPr>
          </a:p>
        </p:txBody>
      </p:sp>
      <p:pic>
        <p:nvPicPr>
          <p:cNvPr id="10242" name="Picture 2" descr="C:\Users\EU12\AppData\Local\Microsoft\Windows\Temporary Internet Files\Content.IE5\DAHFGNK7\MC900215654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7739" y="836711"/>
            <a:ext cx="2901965" cy="3281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6941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67494"/>
            <a:ext cx="8507288" cy="1399032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  <a:latin typeface="+mj-lt"/>
              </a:rPr>
              <a:t>LITERÁRNÍ TERMÍNY</a:t>
            </a:r>
            <a:endParaRPr lang="cs-CZ" sz="54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611560" y="1772816"/>
            <a:ext cx="8208912" cy="4781128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endParaRPr lang="cs-CZ" sz="2400" b="1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285750" indent="-285750">
              <a:buClrTx/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bg1"/>
                </a:solidFill>
              </a:rPr>
              <a:t>DIVADLO SEMAFOR</a:t>
            </a:r>
          </a:p>
          <a:p>
            <a:pPr marL="285750" indent="-285750">
              <a:buClrTx/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bg1"/>
                </a:solidFill>
              </a:rPr>
              <a:t>SITUAČNÍ KOMIKA</a:t>
            </a:r>
          </a:p>
          <a:p>
            <a:pPr marL="285750" indent="-285750">
              <a:buClrTx/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bg1"/>
                </a:solidFill>
              </a:rPr>
              <a:t>JAZYKOVÝ HUMOR</a:t>
            </a:r>
          </a:p>
          <a:p>
            <a:pPr marL="285750" indent="-285750">
              <a:buClrTx/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bg1"/>
                </a:solidFill>
              </a:rPr>
              <a:t>INTELEKTUÁLNÍ HUMOR</a:t>
            </a:r>
          </a:p>
          <a:p>
            <a:pPr marL="285750" indent="-285750">
              <a:buClrTx/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bg1"/>
                </a:solidFill>
              </a:rPr>
              <a:t>POLITICKÁ SATIRA</a:t>
            </a:r>
          </a:p>
          <a:p>
            <a:pPr marL="285750" indent="-285750">
              <a:buClrTx/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bg1"/>
                </a:solidFill>
              </a:rPr>
              <a:t>TITULNÍ POSTAVA</a:t>
            </a:r>
          </a:p>
          <a:p>
            <a:pPr marL="285750" indent="-285750">
              <a:buClrTx/>
              <a:buFont typeface="Wingdings" pitchFamily="2" charset="2"/>
              <a:buChar char="q"/>
            </a:pPr>
            <a:r>
              <a:rPr lang="cs-CZ" sz="3200" b="1" dirty="0" smtClean="0">
                <a:solidFill>
                  <a:schemeClr val="bg1"/>
                </a:solidFill>
              </a:rPr>
              <a:t>KOMIK</a:t>
            </a:r>
          </a:p>
          <a:p>
            <a:pPr marL="0" indent="0">
              <a:buClr>
                <a:schemeClr val="accent1">
                  <a:lumMod val="75000"/>
                </a:schemeClr>
              </a:buClr>
              <a:buNone/>
            </a:pPr>
            <a:endParaRPr lang="cs-CZ" sz="3200" b="1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endParaRPr lang="cs-CZ" sz="2400" b="1" dirty="0" smtClean="0">
              <a:solidFill>
                <a:schemeClr val="tx2">
                  <a:lumMod val="25000"/>
                </a:schemeClr>
              </a:solidFill>
            </a:endParaRPr>
          </a:p>
          <a:p>
            <a:pPr marL="285750" indent="-285750">
              <a:buClr>
                <a:schemeClr val="accent1">
                  <a:lumMod val="75000"/>
                </a:schemeClr>
              </a:buClr>
              <a:buFont typeface="Wingdings" pitchFamily="2" charset="2"/>
              <a:buChar char="q"/>
            </a:pPr>
            <a:endParaRPr lang="cs-CZ" sz="2400" b="1" dirty="0" smtClean="0">
              <a:solidFill>
                <a:schemeClr val="tx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9416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2426" y="0"/>
            <a:ext cx="8324030" cy="764704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Citace: fotografie, obrázky, kliparty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08720"/>
            <a:ext cx="8928992" cy="5832648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 fontScale="85000" lnSpcReduction="20000"/>
          </a:bodyPr>
          <a:lstStyle/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Vložil uživatel PACKA. </a:t>
            </a:r>
            <a:r>
              <a:rPr lang="cs-CZ" sz="2400" dirty="0">
                <a:solidFill>
                  <a:schemeClr val="bg1"/>
                </a:solidFill>
              </a:rPr>
              <a:t>Http</a:t>
            </a:r>
            <a:r>
              <a:rPr lang="cs-CZ" sz="2400" dirty="0" smtClean="0">
                <a:solidFill>
                  <a:schemeClr val="bg1"/>
                </a:solidFill>
              </a:rPr>
              <a:t>://cz.wikipedia.org</a:t>
            </a:r>
            <a:r>
              <a:rPr lang="cs-CZ" sz="2400" dirty="0">
                <a:solidFill>
                  <a:schemeClr val="bg1"/>
                </a:solidFill>
              </a:rPr>
              <a:t> [online]. 3. 6. 2007, 08:46. [cit. 2011-11-25] </a:t>
            </a:r>
            <a:r>
              <a:rPr lang="cs-CZ" sz="2400" dirty="0" err="1">
                <a:solidFill>
                  <a:schemeClr val="bg1"/>
                </a:solidFill>
              </a:rPr>
              <a:t>Soubor:Prague</a:t>
            </a:r>
            <a:r>
              <a:rPr lang="cs-CZ" sz="2400" dirty="0">
                <a:solidFill>
                  <a:schemeClr val="bg1"/>
                </a:solidFill>
              </a:rPr>
              <a:t> Dejvice Semafor.jpg. Dostupné z WWW: &lt;http://cs.wikipedia.org/wiki/</a:t>
            </a:r>
            <a:r>
              <a:rPr lang="cs-CZ" sz="2400" dirty="0" err="1">
                <a:solidFill>
                  <a:schemeClr val="bg1"/>
                </a:solidFill>
              </a:rPr>
              <a:t>Soubor:Prague_Dejvice_Semafor.jpg</a:t>
            </a:r>
            <a:r>
              <a:rPr lang="cs-CZ" sz="2400" dirty="0" smtClean="0">
                <a:solidFill>
                  <a:schemeClr val="bg1"/>
                </a:solidFill>
              </a:rPr>
              <a:t>&gt;.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Vložil uživatel LUDEK. </a:t>
            </a:r>
            <a:r>
              <a:rPr lang="cs-CZ" sz="2400" dirty="0">
                <a:solidFill>
                  <a:schemeClr val="bg1"/>
                </a:solidFill>
              </a:rPr>
              <a:t>Http://cz.wikipedia.org [online]. </a:t>
            </a:r>
            <a:r>
              <a:rPr lang="cs-CZ" sz="2400" dirty="0" smtClean="0">
                <a:solidFill>
                  <a:schemeClr val="bg1"/>
                </a:solidFill>
              </a:rPr>
              <a:t>19. 2. 2007, 19:48. </a:t>
            </a:r>
            <a:r>
              <a:rPr lang="cs-CZ" sz="2400" dirty="0">
                <a:solidFill>
                  <a:schemeClr val="bg1"/>
                </a:solidFill>
              </a:rPr>
              <a:t>[cit. 2011-11-25</a:t>
            </a:r>
            <a:r>
              <a:rPr lang="cs-CZ" sz="2400" dirty="0" smtClean="0">
                <a:solidFill>
                  <a:schemeClr val="bg1"/>
                </a:solidFill>
              </a:rPr>
              <a:t>] </a:t>
            </a:r>
            <a:r>
              <a:rPr lang="cs-CZ" sz="2400" dirty="0" err="1" smtClean="0">
                <a:solidFill>
                  <a:schemeClr val="bg1"/>
                </a:solidFill>
              </a:rPr>
              <a:t>Soubor:Divadlo</a:t>
            </a:r>
            <a:r>
              <a:rPr lang="cs-CZ" sz="2400" dirty="0" smtClean="0">
                <a:solidFill>
                  <a:schemeClr val="bg1"/>
                </a:solidFill>
              </a:rPr>
              <a:t> Semafor v </a:t>
            </a:r>
            <a:r>
              <a:rPr lang="cs-CZ" sz="2400" dirty="0" err="1" smtClean="0">
                <a:solidFill>
                  <a:schemeClr val="bg1"/>
                </a:solidFill>
              </a:rPr>
              <a:t>pasazi</a:t>
            </a:r>
            <a:r>
              <a:rPr lang="cs-CZ" sz="2400" dirty="0" smtClean="0">
                <a:solidFill>
                  <a:schemeClr val="bg1"/>
                </a:solidFill>
              </a:rPr>
              <a:t> Alfa.jpg. </a:t>
            </a:r>
            <a:r>
              <a:rPr lang="cs-CZ" sz="2400" dirty="0">
                <a:solidFill>
                  <a:schemeClr val="bg1"/>
                </a:solidFill>
              </a:rPr>
              <a:t>Dostupné z WWW: </a:t>
            </a:r>
            <a:r>
              <a:rPr lang="cs-CZ" sz="2400" dirty="0" smtClean="0">
                <a:solidFill>
                  <a:schemeClr val="bg1"/>
                </a:solidFill>
              </a:rPr>
              <a:t>&lt;http://cs.wikipedia.org/wiki/</a:t>
            </a:r>
            <a:r>
              <a:rPr lang="cs-CZ" sz="2400" dirty="0" err="1" smtClean="0">
                <a:solidFill>
                  <a:schemeClr val="bg1"/>
                </a:solidFill>
              </a:rPr>
              <a:t>Soubor:Divadlo_Semafor_v_pasazi_Alfa.jpg</a:t>
            </a:r>
            <a:r>
              <a:rPr lang="cs-CZ" sz="2400" dirty="0" smtClean="0">
                <a:solidFill>
                  <a:schemeClr val="bg1"/>
                </a:solidFill>
              </a:rPr>
              <a:t>&gt;.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SKALA, Ben. </a:t>
            </a:r>
            <a:r>
              <a:rPr lang="cs-CZ" sz="2400" dirty="0">
                <a:solidFill>
                  <a:schemeClr val="bg1"/>
                </a:solidFill>
              </a:rPr>
              <a:t>Http://cz.wikipedia.org [online]. 29. 10. 2011, 12:36. [cit. 2011-11-25] </a:t>
            </a:r>
            <a:r>
              <a:rPr lang="cs-CZ" sz="2400" dirty="0" err="1">
                <a:solidFill>
                  <a:schemeClr val="bg1"/>
                </a:solidFill>
              </a:rPr>
              <a:t>Soubor:Jiří-Suchý</a:t>
            </a:r>
            <a:r>
              <a:rPr lang="cs-CZ" sz="2400" dirty="0">
                <a:solidFill>
                  <a:schemeClr val="bg1"/>
                </a:solidFill>
              </a:rPr>
              <a:t>--Jitka-Molavcová--Michal-Horáček--Brno2011c.jpg. Dostupné z WWW: &lt;http://cs.wikipedia.org/wiki/Soubor:Ji%C5%99%C3%AD-Such%C3%BD--Jitka-Molavcov%C3%A1--Michal-Hor%C3%A1%C4%8Dek--Brno2011c.jpg&gt;.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Autor neznámý. </a:t>
            </a:r>
            <a:r>
              <a:rPr lang="cs-CZ" sz="2400" dirty="0">
                <a:solidFill>
                  <a:schemeClr val="bg1"/>
                </a:solidFill>
              </a:rPr>
              <a:t>Http</a:t>
            </a:r>
            <a:r>
              <a:rPr lang="cs-CZ" sz="2400" dirty="0" smtClean="0">
                <a:solidFill>
                  <a:schemeClr val="bg1"/>
                </a:solidFill>
              </a:rPr>
              <a:t>://en.wikipedia.org</a:t>
            </a:r>
            <a:r>
              <a:rPr lang="cs-CZ" sz="2400" dirty="0">
                <a:solidFill>
                  <a:schemeClr val="bg1"/>
                </a:solidFill>
              </a:rPr>
              <a:t> [online]. 11:13, 15 May 2009. [cit. 2011-11-25] File:Jiri Slitr.jpg. Dostupné z WWW: &lt;http://en.wikipedia.org/wiki/</a:t>
            </a:r>
            <a:r>
              <a:rPr lang="cs-CZ" sz="2400" dirty="0" err="1">
                <a:solidFill>
                  <a:schemeClr val="bg1"/>
                </a:solidFill>
              </a:rPr>
              <a:t>File:Jiri_Slitr.jpg</a:t>
            </a:r>
            <a:r>
              <a:rPr lang="cs-CZ" sz="2400" dirty="0">
                <a:solidFill>
                  <a:schemeClr val="bg1"/>
                </a:solidFill>
              </a:rPr>
              <a:t>&gt;.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bg1"/>
                </a:solidFill>
              </a:rPr>
              <a:t>Vložil </a:t>
            </a:r>
            <a:r>
              <a:rPr lang="cs-CZ" sz="2400" dirty="0" smtClean="0">
                <a:solidFill>
                  <a:schemeClr val="bg1"/>
                </a:solidFill>
              </a:rPr>
              <a:t>uživatel DEVAPAPE. </a:t>
            </a:r>
            <a:r>
              <a:rPr lang="cs-CZ" sz="2400" dirty="0">
                <a:solidFill>
                  <a:schemeClr val="bg1"/>
                </a:solidFill>
              </a:rPr>
              <a:t>Http</a:t>
            </a:r>
            <a:r>
              <a:rPr lang="cs-CZ" sz="2400" dirty="0" smtClean="0">
                <a:solidFill>
                  <a:schemeClr val="bg1"/>
                </a:solidFill>
              </a:rPr>
              <a:t>://en.wikipedia.org</a:t>
            </a:r>
            <a:r>
              <a:rPr lang="cs-CZ" sz="2400" dirty="0">
                <a:solidFill>
                  <a:schemeClr val="bg1"/>
                </a:solidFill>
              </a:rPr>
              <a:t> [online]. 17:19, 15 </a:t>
            </a:r>
            <a:r>
              <a:rPr lang="cs-CZ" sz="2400" dirty="0" err="1">
                <a:solidFill>
                  <a:schemeClr val="bg1"/>
                </a:solidFill>
              </a:rPr>
              <a:t>March</a:t>
            </a:r>
            <a:r>
              <a:rPr lang="cs-CZ" sz="2400" dirty="0">
                <a:solidFill>
                  <a:schemeClr val="bg1"/>
                </a:solidFill>
              </a:rPr>
              <a:t> 2010. [cit. 2011-11-25] File:Šimek.jpg. Dostupné z WWW: &lt;http://en.wikipedia.org/wiki/</a:t>
            </a:r>
            <a:r>
              <a:rPr lang="cs-CZ" sz="2400" dirty="0" err="1">
                <a:solidFill>
                  <a:schemeClr val="bg1"/>
                </a:solidFill>
              </a:rPr>
              <a:t>File</a:t>
            </a:r>
            <a:r>
              <a:rPr lang="cs-CZ" sz="2400" dirty="0">
                <a:solidFill>
                  <a:schemeClr val="bg1"/>
                </a:solidFill>
              </a:rPr>
              <a:t>:%C5%A0imek.jpg&gt;.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bg1"/>
                </a:solidFill>
              </a:rPr>
              <a:t>Ostatní obrázky a fotografie – kliparty </a:t>
            </a:r>
            <a:r>
              <a:rPr lang="cs-CZ" sz="2400" dirty="0" err="1">
                <a:solidFill>
                  <a:schemeClr val="bg1"/>
                </a:solidFill>
              </a:rPr>
              <a:t>office</a:t>
            </a:r>
            <a:r>
              <a:rPr lang="cs-CZ" sz="2400" dirty="0">
                <a:solidFill>
                  <a:schemeClr val="bg1"/>
                </a:solidFill>
              </a:rPr>
              <a:t>- www.office.com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bg1"/>
                </a:solidFill>
              </a:rPr>
              <a:t> FOTOGRAFIE JSOU VKLÁDÁNY OPAKOVANĚ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pPr marL="0" indent="0">
              <a:buClr>
                <a:schemeClr val="tx2">
                  <a:lumMod val="50000"/>
                </a:schemeClr>
              </a:buClr>
              <a:buNone/>
            </a:pPr>
            <a:endParaRPr lang="cs-CZ" sz="2400" dirty="0" smtClean="0"/>
          </a:p>
          <a:p>
            <a:pPr marL="285750" indent="-285750">
              <a:buClr>
                <a:schemeClr val="tx2">
                  <a:lumMod val="50000"/>
                </a:schemeClr>
              </a:buClr>
            </a:pPr>
            <a:endParaRPr lang="cs-CZ" sz="2400" dirty="0" smtClean="0"/>
          </a:p>
          <a:p>
            <a:pPr marL="285750" indent="-285750">
              <a:buClr>
                <a:schemeClr val="tx2">
                  <a:lumMod val="50000"/>
                </a:schemeClr>
              </a:buClr>
            </a:pPr>
            <a:endParaRPr lang="cs-CZ" sz="2400" dirty="0" smtClean="0"/>
          </a:p>
          <a:p>
            <a:pPr marL="285750" indent="-285750">
              <a:buClr>
                <a:schemeClr val="tx2">
                  <a:lumMod val="50000"/>
                </a:schemeClr>
              </a:buClr>
            </a:pPr>
            <a:endParaRPr lang="cs-CZ" sz="2400" dirty="0" smtClean="0"/>
          </a:p>
          <a:p>
            <a:pPr marL="285750" indent="-285750">
              <a:buClr>
                <a:schemeClr val="tx2">
                  <a:lumMod val="50000"/>
                </a:schemeClr>
              </a:buClr>
            </a:pPr>
            <a:endParaRPr lang="cs-CZ" sz="2400" dirty="0" smtClean="0"/>
          </a:p>
          <a:p>
            <a:pPr marL="285750" indent="-285750">
              <a:buClr>
                <a:schemeClr val="tx2">
                  <a:lumMod val="50000"/>
                </a:schemeClr>
              </a:buClr>
            </a:pPr>
            <a:endParaRPr lang="cs-CZ" sz="2400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599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324030" cy="764704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Citace: fotografie, obrázky, kliparty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08720"/>
            <a:ext cx="8928992" cy="5832648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Vložil uživatel PACKA. </a:t>
            </a:r>
            <a:r>
              <a:rPr lang="cs-CZ" sz="2400" dirty="0">
                <a:solidFill>
                  <a:schemeClr val="bg1"/>
                </a:solidFill>
              </a:rPr>
              <a:t>Http</a:t>
            </a:r>
            <a:r>
              <a:rPr lang="cs-CZ" sz="2400" dirty="0" smtClean="0">
                <a:solidFill>
                  <a:schemeClr val="bg1"/>
                </a:solidFill>
              </a:rPr>
              <a:t>://cz.wikipedia.org</a:t>
            </a:r>
            <a:r>
              <a:rPr lang="cs-CZ" sz="2400" dirty="0">
                <a:solidFill>
                  <a:schemeClr val="bg1"/>
                </a:solidFill>
              </a:rPr>
              <a:t> [online]. 00:13, 13 </a:t>
            </a:r>
            <a:r>
              <a:rPr lang="cs-CZ" sz="2400" dirty="0" err="1">
                <a:solidFill>
                  <a:schemeClr val="bg1"/>
                </a:solidFill>
              </a:rPr>
              <a:t>November</a:t>
            </a:r>
            <a:r>
              <a:rPr lang="cs-CZ" sz="2400" dirty="0">
                <a:solidFill>
                  <a:schemeClr val="bg1"/>
                </a:solidFill>
              </a:rPr>
              <a:t> 2006. [cit. 2011-11-25] File:Návštěvní dny.jpg. Dostupné z WWW: &lt;http://en.wikipedia.org/wiki/File:N%C3%A1v%C5%A1t%C4%9Bvn%C3%AD_dny.jpg&gt;.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SKALA, Ben. </a:t>
            </a:r>
            <a:r>
              <a:rPr lang="cs-CZ" sz="2400" dirty="0">
                <a:solidFill>
                  <a:schemeClr val="bg1"/>
                </a:solidFill>
              </a:rPr>
              <a:t>Http://cz.wikipedia.org [online]. 29. 10. 2011, 13:07. [cit. 2011-11-25] </a:t>
            </a:r>
            <a:r>
              <a:rPr lang="cs-CZ" sz="2400" dirty="0" err="1">
                <a:solidFill>
                  <a:schemeClr val="bg1"/>
                </a:solidFill>
              </a:rPr>
              <a:t>Soubor:Jiří-Suchý</a:t>
            </a:r>
            <a:r>
              <a:rPr lang="cs-CZ" sz="2400" dirty="0">
                <a:solidFill>
                  <a:schemeClr val="bg1"/>
                </a:solidFill>
              </a:rPr>
              <a:t>--Jitka-Molavcová--Michal-Horáček--Brno2011za.jpg. Dostupné z WWW: &lt;http://cs.wikipedia.org/wiki/Soubor:Ji%C5%99%C3%AD-Such%C3%BD--Jitka-Molavcov%C3%A1--Michal-Hor%C3%A1%C4%8Dek--Brno2011za.jpg&gt;.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Ostatní </a:t>
            </a:r>
            <a:r>
              <a:rPr lang="cs-CZ" sz="2400" dirty="0">
                <a:solidFill>
                  <a:schemeClr val="bg1"/>
                </a:solidFill>
              </a:rPr>
              <a:t>obrázky a fotografie – kliparty </a:t>
            </a:r>
            <a:r>
              <a:rPr lang="cs-CZ" sz="2400" dirty="0" err="1">
                <a:solidFill>
                  <a:schemeClr val="bg1"/>
                </a:solidFill>
              </a:rPr>
              <a:t>office</a:t>
            </a:r>
            <a:r>
              <a:rPr lang="cs-CZ" sz="2400" dirty="0">
                <a:solidFill>
                  <a:schemeClr val="bg1"/>
                </a:solidFill>
              </a:rPr>
              <a:t>- www.office.com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bg1"/>
                </a:solidFill>
              </a:rPr>
              <a:t> FOTOGRAFIE JSOU VKLÁDÁNY OPAKOVANĚ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pPr marL="0" indent="0">
              <a:buClr>
                <a:schemeClr val="tx2">
                  <a:lumMod val="50000"/>
                </a:schemeClr>
              </a:buClr>
              <a:buNone/>
            </a:pPr>
            <a:endParaRPr lang="cs-CZ" sz="2400" dirty="0" smtClean="0"/>
          </a:p>
          <a:p>
            <a:pPr marL="285750" indent="-285750">
              <a:buClr>
                <a:schemeClr val="tx2">
                  <a:lumMod val="50000"/>
                </a:schemeClr>
              </a:buClr>
            </a:pPr>
            <a:endParaRPr lang="cs-CZ" sz="2400" dirty="0" smtClean="0"/>
          </a:p>
          <a:p>
            <a:pPr marL="285750" indent="-285750">
              <a:buClr>
                <a:schemeClr val="tx2">
                  <a:lumMod val="50000"/>
                </a:schemeClr>
              </a:buClr>
            </a:pPr>
            <a:endParaRPr lang="cs-CZ" sz="2400" dirty="0" smtClean="0"/>
          </a:p>
          <a:p>
            <a:pPr marL="285750" indent="-285750">
              <a:buClr>
                <a:schemeClr val="tx2">
                  <a:lumMod val="50000"/>
                </a:schemeClr>
              </a:buClr>
            </a:pPr>
            <a:endParaRPr lang="cs-CZ" sz="2400" dirty="0" smtClean="0"/>
          </a:p>
          <a:p>
            <a:pPr marL="285750" indent="-285750">
              <a:buClr>
                <a:schemeClr val="tx2">
                  <a:lumMod val="50000"/>
                </a:schemeClr>
              </a:buClr>
            </a:pPr>
            <a:endParaRPr lang="cs-CZ" sz="2400" dirty="0" smtClean="0"/>
          </a:p>
          <a:p>
            <a:pPr marL="285750" indent="-285750">
              <a:buClr>
                <a:schemeClr val="tx2">
                  <a:lumMod val="50000"/>
                </a:schemeClr>
              </a:buClr>
            </a:pPr>
            <a:endParaRPr lang="cs-CZ" sz="2400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/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028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419</TotalTime>
  <Words>607</Words>
  <Application>Microsoft Office PowerPoint</Application>
  <PresentationFormat>Předvádění na obrazovce (4:3)</PresentationFormat>
  <Paragraphs>214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Aerodynamika</vt:lpstr>
      <vt:lpstr>Prezentace aplikace PowerPoint</vt:lpstr>
      <vt:lpstr>ANOTACE</vt:lpstr>
      <vt:lpstr>KLÍČOVÁ SLOVA</vt:lpstr>
      <vt:lpstr>Semafor</vt:lpstr>
      <vt:lpstr>HUDEBNÍ UKÁZKY</vt:lpstr>
      <vt:lpstr>,</vt:lpstr>
      <vt:lpstr> POČÁTKY DIVADLA </vt:lpstr>
      <vt:lpstr>Nástup Šimka a Grossmanna</vt:lpstr>
      <vt:lpstr>Prezentace aplikace PowerPoint</vt:lpstr>
      <vt:lpstr>Rozchod</vt:lpstr>
      <vt:lpstr>Miloslav Šimek                 Jitka Molavcová</vt:lpstr>
      <vt:lpstr>Bývalí členové divadla Semafor výběr</vt:lpstr>
      <vt:lpstr>Bývalí členové divadla Semafor výběr</vt:lpstr>
      <vt:lpstr>V roce 2009 oslavil Semafor 50. výročí </vt:lpstr>
      <vt:lpstr>LITERÁRNÍ TERMÍNY</vt:lpstr>
      <vt:lpstr>Citace: fotografie, obrázky, kliparty</vt:lpstr>
      <vt:lpstr>Citace: fotografie, obrázky, kliparty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Semafor</dc:title>
  <dc:creator>EU12</dc:creator>
  <cp:lastModifiedBy>EU12</cp:lastModifiedBy>
  <cp:revision>47</cp:revision>
  <dcterms:created xsi:type="dcterms:W3CDTF">2011-05-06T08:52:11Z</dcterms:created>
  <dcterms:modified xsi:type="dcterms:W3CDTF">2013-10-02T18:42:40Z</dcterms:modified>
</cp:coreProperties>
</file>