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</p:sldMasterIdLst>
  <p:sldIdLst>
    <p:sldId id="257" r:id="rId5"/>
    <p:sldId id="258" r:id="rId6"/>
    <p:sldId id="284" r:id="rId7"/>
    <p:sldId id="265" r:id="rId8"/>
    <p:sldId id="267" r:id="rId9"/>
    <p:sldId id="266" r:id="rId10"/>
    <p:sldId id="261" r:id="rId11"/>
    <p:sldId id="282" r:id="rId12"/>
    <p:sldId id="288" r:id="rId13"/>
    <p:sldId id="286" r:id="rId14"/>
    <p:sldId id="264" r:id="rId15"/>
    <p:sldId id="283" r:id="rId16"/>
    <p:sldId id="269" r:id="rId17"/>
    <p:sldId id="285" r:id="rId18"/>
    <p:sldId id="259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37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430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815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97580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204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7848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751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537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953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099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275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484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49208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383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57159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2509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905453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1472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3899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3062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2496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7517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457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953244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0834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551008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2446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627601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8872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3713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1584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9634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7735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7816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22019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7520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547919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1266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8658402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1963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5854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80916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5449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644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196822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170735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0052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47E9BD-21E0-412C-8E43-A8273F4574BC}" type="datetimeFigureOut">
              <a:rPr lang="cs-CZ" smtClean="0">
                <a:solidFill>
                  <a:srgbClr val="DEDEE0"/>
                </a:solidFill>
              </a:rPr>
              <a:pPr/>
              <a:t>2.10.2013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EDEE0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3D2F32-2926-4E0D-BE52-41FBE80E43CE}" type="slidenum">
              <a:rPr lang="cs-CZ" smtClean="0">
                <a:solidFill>
                  <a:srgbClr val="DEDEE0"/>
                </a:solidFill>
              </a:rPr>
              <a:pPr/>
              <a:t>‹#›</a:t>
            </a:fld>
            <a:endParaRPr lang="cs-CZ">
              <a:solidFill>
                <a:srgbClr val="DEDEE0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78690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kultura.idnes.cz/milan-kundera-grand-p-232-re-terrible-ceske-literatury-slavi-osmdesatiny-13l-/literatura.aspx?c=A090401_183454_literatura_ob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P9nvdOQwHy8&amp;feature=related" TargetMode="Externa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6/Bundesarchiv_Bild_183-26681-0008,_Berlin,_Milan_Kundera_und_Kurt_Barthel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MILAN+KUNDERA&amp;hl=cs&amp;prmd=imvnsbo&amp;tbm=isch&amp;tbo=u&amp;source=univ&amp;sa=X&amp;ei=3QjbTqiwDJO1hAert9WvCg&amp;ved=0CEUQsAQ&amp;biw=1366&amp;bih=673" TargetMode="Externa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1484784"/>
            <a:ext cx="8568952" cy="52322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dirty="0">
              <a:solidFill>
                <a:srgbClr val="00B050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projekt v rámci vzdělávacího programu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VZDĚLÁNÍ PRO KONKURENCESCHOPNOST</a:t>
            </a:r>
          </a:p>
          <a:p>
            <a:pPr algn="ctr"/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ŠABLONA ČÍSLO: III/2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r>
              <a:rPr lang="cs-CZ" sz="2000" b="1" dirty="0">
                <a:solidFill>
                  <a:prstClr val="white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prstClr val="white"/>
                </a:solidFill>
              </a:rPr>
              <a:t>ROČNÍK: IX.</a:t>
            </a:r>
          </a:p>
          <a:p>
            <a:r>
              <a:rPr lang="cs-CZ" sz="2000" b="1" dirty="0">
                <a:solidFill>
                  <a:prstClr val="white"/>
                </a:solidFill>
              </a:rPr>
              <a:t>TÉMA</a:t>
            </a:r>
            <a:r>
              <a:rPr lang="cs-CZ" sz="2000" b="1" dirty="0" smtClean="0">
                <a:solidFill>
                  <a:prstClr val="white"/>
                </a:solidFill>
              </a:rPr>
              <a:t>: EXIL A SAMIZDAT – MILAN KUNDERA</a:t>
            </a:r>
            <a:endParaRPr lang="cs-CZ" sz="2000" b="1" dirty="0">
              <a:solidFill>
                <a:prstClr val="white"/>
              </a:solidFill>
            </a:endParaRPr>
          </a:p>
          <a:p>
            <a:r>
              <a:rPr lang="cs-CZ" sz="2000" b="1" dirty="0">
                <a:solidFill>
                  <a:prstClr val="white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prstClr val="white"/>
                </a:solidFill>
              </a:rPr>
              <a:t>DATUM VYTVOŘENÍ: 3</a:t>
            </a:r>
            <a:r>
              <a:rPr lang="cs-CZ" sz="2000" b="1" dirty="0" smtClean="0">
                <a:solidFill>
                  <a:prstClr val="white"/>
                </a:solidFill>
              </a:rPr>
              <a:t>. 12. </a:t>
            </a:r>
            <a:r>
              <a:rPr lang="cs-CZ" sz="2000" b="1" dirty="0">
                <a:solidFill>
                  <a:prstClr val="white"/>
                </a:solidFill>
              </a:rPr>
              <a:t>2011</a:t>
            </a: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VY_32_INOVACE_56_HG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94056"/>
            <a:ext cx="1792137" cy="1585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2656"/>
            <a:ext cx="45418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88739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b="1" dirty="0" smtClean="0"/>
              <a:t>ANOTACE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76064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000" dirty="0" smtClean="0"/>
              <a:t>PREZENTACE BYLA VYTVOŘENA JAKO DOPLNĚNÍ UČIVA 9. ROČNÍKU ČESKÁ LITERATURA V EXILU A SAMIZDATU- MILAN KUNDERA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000" dirty="0" smtClean="0"/>
              <a:t>V RÁMCI PREZENTACE MAJÍ ŽÁCI MOŽNOST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/>
              <a:t>SEZNÁMIT SE S TŘEMI PROUDY LITERATURY VE 2. POLOVINĚ 20. STOLETÍ.</a:t>
            </a:r>
            <a:endParaRPr lang="cs-CZ" sz="2000" dirty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/>
              <a:t>SEZNÁMIT SE S OSOBNOSTÍ A DÍLEM SPISOVATELE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/>
              <a:t>SEZNÁMIT SE S FILMOVÝMI ADAPTACEMI NĚKTERÝCH DĚL MILANA KUNDERY </a:t>
            </a:r>
          </a:p>
          <a:p>
            <a:pPr algn="ctr">
              <a:buClr>
                <a:schemeClr val="tx1"/>
              </a:buClr>
              <a:buFont typeface="Arial" pitchFamily="34" charset="0"/>
              <a:buChar char="•"/>
            </a:pPr>
            <a:r>
              <a:rPr lang="cs-CZ" sz="2000" dirty="0" smtClean="0"/>
              <a:t>DO PREZENTACE JSOU VLOŽENY HYPERTEXTOVÉ ODKAZY</a:t>
            </a:r>
          </a:p>
          <a:p>
            <a:pPr algn="ctr">
              <a:buClr>
                <a:schemeClr val="tx1"/>
              </a:buClr>
              <a:buFont typeface="Arial" pitchFamily="34" charset="0"/>
              <a:buChar char="•"/>
            </a:pPr>
            <a:endParaRPr lang="cs-CZ" sz="2000" dirty="0" smtClean="0"/>
          </a:p>
          <a:p>
            <a:pPr marL="0" indent="0">
              <a:buClr>
                <a:schemeClr val="tx1"/>
              </a:buClr>
              <a:buNone/>
            </a:pPr>
            <a:r>
              <a:rPr lang="cs-CZ" sz="2000" dirty="0"/>
              <a:t>Pilotáž: Prezentace pilotována ve třídách 9. ročníku. Je to první z prezentací projektu Literatura v exilu a samizdatu, využijte ji k prvotnímu seznámení s tímto tématem. V rámci prezentace pracují žáci také s brožurou věnovanou Milanu </a:t>
            </a:r>
            <a:r>
              <a:rPr lang="cs-CZ" sz="2000" dirty="0" smtClean="0"/>
              <a:t>Kunderovi ( </a:t>
            </a:r>
            <a:r>
              <a:rPr lang="cs-CZ" sz="2000" dirty="0" err="1"/>
              <a:t>Hoznauer</a:t>
            </a:r>
            <a:r>
              <a:rPr lang="cs-CZ" sz="2000" dirty="0"/>
              <a:t>, Miloslav: Bílá místa české literatury – Milan Kundera, Praha , </a:t>
            </a:r>
            <a:r>
              <a:rPr lang="cs-CZ" sz="2000" dirty="0" err="1"/>
              <a:t>Komenium</a:t>
            </a:r>
            <a:r>
              <a:rPr lang="cs-CZ" sz="2000" dirty="0"/>
              <a:t> 1991, 1. </a:t>
            </a:r>
            <a:r>
              <a:rPr lang="cs-CZ" sz="2000" dirty="0" smtClean="0"/>
              <a:t>vydání, </a:t>
            </a:r>
            <a:r>
              <a:rPr lang="cs-CZ" sz="2000" dirty="0"/>
              <a:t>ISBN </a:t>
            </a:r>
            <a:r>
              <a:rPr lang="cs-CZ" sz="2000" dirty="0" smtClean="0"/>
              <a:t>80–85426-01-3</a:t>
            </a:r>
            <a:r>
              <a:rPr lang="cs-CZ" sz="2000" dirty="0"/>
              <a:t>, strany 1 </a:t>
            </a:r>
            <a:r>
              <a:rPr lang="cs-CZ" sz="2000" dirty="0" smtClean="0"/>
              <a:t>– 57), ale úkoly jsou zpracovány i na kontrolním snímku, brožura není podmínkou.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cs-CZ" sz="2000" dirty="0" smtClean="0"/>
              <a:t>Do prezentace jsou vloženy hypertextové odkazy, na kterých najdete ukázky z filmů a upoutávky. Využijte je v co největší míře.</a:t>
            </a:r>
            <a:endParaRPr lang="cs-CZ" sz="2000" dirty="0"/>
          </a:p>
          <a:p>
            <a:pPr marL="0" indent="0">
              <a:buClr>
                <a:schemeClr val="tx1"/>
              </a:buClr>
              <a:buNone/>
            </a:pP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25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733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OFICIÁLNÍ LITERATURA</a:t>
            </a:r>
          </a:p>
          <a:p>
            <a:r>
              <a:rPr lang="cs-CZ" dirty="0" smtClean="0"/>
              <a:t>NORMALIZACE</a:t>
            </a:r>
          </a:p>
          <a:p>
            <a:r>
              <a:rPr lang="cs-CZ" dirty="0" smtClean="0"/>
              <a:t>SAMIXDATOVÁ LITERATURA</a:t>
            </a:r>
          </a:p>
          <a:p>
            <a:r>
              <a:rPr lang="cs-CZ" dirty="0" smtClean="0"/>
              <a:t>EXILOVÁ LITERATURA</a:t>
            </a:r>
          </a:p>
          <a:p>
            <a:r>
              <a:rPr lang="cs-CZ" dirty="0" smtClean="0"/>
              <a:t>BÝT TZV. NA INDEXU</a:t>
            </a:r>
          </a:p>
          <a:p>
            <a:r>
              <a:rPr lang="cs-CZ" dirty="0" smtClean="0"/>
              <a:t>BIBLIOGRAFIE</a:t>
            </a:r>
          </a:p>
          <a:p>
            <a:r>
              <a:rPr lang="cs-CZ" dirty="0" smtClean="0"/>
              <a:t>BÁSNÍK</a:t>
            </a:r>
          </a:p>
          <a:p>
            <a:r>
              <a:rPr lang="cs-CZ" dirty="0" smtClean="0"/>
              <a:t>PROZAIK</a:t>
            </a:r>
          </a:p>
          <a:p>
            <a:r>
              <a:rPr lang="cs-CZ" dirty="0" smtClean="0"/>
              <a:t>DRAMATIK</a:t>
            </a:r>
          </a:p>
          <a:p>
            <a:r>
              <a:rPr lang="cs-CZ" dirty="0" smtClean="0"/>
              <a:t>PUBLICISTA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KLÍČOVÁ SLOVA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09746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2166793"/>
            <a:ext cx="8229600" cy="367511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2800" b="1" dirty="0"/>
              <a:t>Politické důvody vedly k rozdělení literatury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na </a:t>
            </a:r>
            <a:r>
              <a:rPr lang="cs-CZ" sz="2800" b="1" dirty="0"/>
              <a:t>3 proudy:</a:t>
            </a:r>
          </a:p>
          <a:p>
            <a:pPr marL="742950" indent="-742950">
              <a:buClr>
                <a:schemeClr val="accent6"/>
              </a:buClr>
              <a:buAutoNum type="arabicParenR"/>
            </a:pPr>
            <a:r>
              <a:rPr lang="cs-CZ" sz="3600" b="1" dirty="0" smtClean="0">
                <a:solidFill>
                  <a:schemeClr val="accent6"/>
                </a:solidFill>
              </a:rPr>
              <a:t>Oficiální </a:t>
            </a:r>
            <a:r>
              <a:rPr lang="cs-CZ" sz="3600" b="1" dirty="0">
                <a:solidFill>
                  <a:schemeClr val="accent6"/>
                </a:solidFill>
              </a:rPr>
              <a:t>literatura </a:t>
            </a:r>
            <a:endParaRPr lang="cs-CZ" sz="3600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Běžně </a:t>
            </a:r>
            <a:r>
              <a:rPr lang="cs-CZ" dirty="0"/>
              <a:t>vydávána (normalizovaná, podřízena stranickým a spisovatelským sjezdům).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Závisela </a:t>
            </a:r>
            <a:r>
              <a:rPr lang="cs-CZ" dirty="0"/>
              <a:t>na rozhodování komunistických funkcionářů.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58417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b="1" dirty="0" smtClean="0"/>
              <a:t>ČESKÁ LITERATURA </a:t>
            </a:r>
            <a:br>
              <a:rPr lang="cs-CZ" sz="4400" b="1" dirty="0" smtClean="0"/>
            </a:br>
            <a:r>
              <a:rPr lang="cs-CZ" sz="4400" b="1" dirty="0" smtClean="0"/>
              <a:t>2. POLOVINY 20. STOLETÍ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36096" y="5841905"/>
            <a:ext cx="2736304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94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24000"/>
            <a:ext cx="8640960" cy="51453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514350" lvl="0" indent="-514350">
              <a:buClr>
                <a:schemeClr val="accent6"/>
              </a:buClr>
              <a:buAutoNum type="arabicPeriod" startAt="2"/>
            </a:pPr>
            <a:r>
              <a:rPr lang="cs-CZ" sz="3500" b="1" u="sng" dirty="0" smtClean="0">
                <a:solidFill>
                  <a:schemeClr val="accent6"/>
                </a:solidFill>
              </a:rPr>
              <a:t>Samizdatová </a:t>
            </a:r>
            <a:r>
              <a:rPr lang="cs-CZ" sz="3500" b="1" u="sng" dirty="0">
                <a:solidFill>
                  <a:schemeClr val="accent6"/>
                </a:solidFill>
              </a:rPr>
              <a:t>literatura </a:t>
            </a:r>
          </a:p>
          <a:p>
            <a:pPr marL="0" lvl="0" indent="0">
              <a:buNone/>
            </a:pPr>
            <a:r>
              <a:rPr lang="cs-CZ" u="sng" dirty="0" smtClean="0"/>
              <a:t>Vznikala </a:t>
            </a:r>
            <a:r>
              <a:rPr lang="cs-CZ" u="sng" dirty="0"/>
              <a:t>stejně jako oficiální ve vlasti, ale nevycházela zde tiskem. </a:t>
            </a:r>
            <a:endParaRPr lang="cs-CZ" u="sng" dirty="0" smtClean="0"/>
          </a:p>
          <a:p>
            <a:pPr marL="0" lvl="0" indent="0">
              <a:buNone/>
            </a:pPr>
            <a:r>
              <a:rPr lang="cs-CZ" dirty="0" smtClean="0"/>
              <a:t>Autoři </a:t>
            </a:r>
            <a:r>
              <a:rPr lang="cs-CZ" dirty="0"/>
              <a:t>si ji tiskli sami a to vesměs strojopisně. </a:t>
            </a:r>
            <a:endParaRPr lang="cs-CZ" dirty="0" smtClean="0"/>
          </a:p>
          <a:p>
            <a:pPr marL="0" lvl="0" indent="0">
              <a:buNone/>
            </a:pPr>
            <a:r>
              <a:rPr lang="cs-CZ" u="sng" dirty="0" smtClean="0"/>
              <a:t>Šířila </a:t>
            </a:r>
            <a:r>
              <a:rPr lang="cs-CZ" u="sng" dirty="0"/>
              <a:t>se tedy v opisech (strojopisných) a to zejména prostřednictvím různých samizdatových edic:	</a:t>
            </a:r>
            <a:br>
              <a:rPr lang="cs-CZ" u="sng" dirty="0"/>
            </a:br>
            <a:r>
              <a:rPr lang="cs-CZ" dirty="0"/>
              <a:t>- edice </a:t>
            </a:r>
            <a:r>
              <a:rPr lang="cs-CZ" u="sng" dirty="0"/>
              <a:t>Petlice</a:t>
            </a:r>
            <a:r>
              <a:rPr lang="cs-CZ" b="1" dirty="0"/>
              <a:t> – </a:t>
            </a:r>
            <a:r>
              <a:rPr lang="cs-CZ" dirty="0"/>
              <a:t>z</a:t>
            </a:r>
            <a:r>
              <a:rPr lang="cs-CZ" dirty="0" smtClean="0"/>
              <a:t>aložil </a:t>
            </a:r>
            <a:r>
              <a:rPr lang="cs-CZ" dirty="0"/>
              <a:t>ji </a:t>
            </a:r>
            <a:r>
              <a:rPr lang="cs-CZ" u="sng" dirty="0"/>
              <a:t>Ludvík Vaculík</a:t>
            </a:r>
            <a:r>
              <a:rPr lang="cs-CZ" dirty="0"/>
              <a:t>, postupně vydala na </a:t>
            </a:r>
            <a:r>
              <a:rPr lang="cs-CZ" dirty="0" smtClean="0"/>
              <a:t>                              </a:t>
            </a:r>
            <a:r>
              <a:rPr lang="cs-CZ" dirty="0"/>
              <a:t>	 400 děl.</a:t>
            </a:r>
            <a:br>
              <a:rPr lang="cs-CZ" dirty="0"/>
            </a:br>
            <a:r>
              <a:rPr lang="cs-CZ" dirty="0"/>
              <a:t>- edice </a:t>
            </a:r>
            <a:r>
              <a:rPr lang="cs-CZ" u="sng" dirty="0"/>
              <a:t>Expedice</a:t>
            </a:r>
            <a:r>
              <a:rPr lang="cs-CZ" dirty="0"/>
              <a:t> – v</a:t>
            </a:r>
            <a:r>
              <a:rPr lang="cs-CZ" dirty="0" smtClean="0"/>
              <a:t>lastnili </a:t>
            </a:r>
            <a:r>
              <a:rPr lang="cs-CZ" dirty="0"/>
              <a:t>ji </a:t>
            </a:r>
            <a:r>
              <a:rPr lang="cs-CZ" u="sng" dirty="0" smtClean="0"/>
              <a:t>manželé </a:t>
            </a:r>
            <a:r>
              <a:rPr lang="cs-CZ" u="sng" dirty="0"/>
              <a:t>Havlovi</a:t>
            </a:r>
            <a:r>
              <a:rPr lang="cs-CZ" dirty="0"/>
              <a:t>. 	</a:t>
            </a:r>
            <a:br>
              <a:rPr lang="cs-CZ" dirty="0"/>
            </a:br>
            <a:r>
              <a:rPr lang="cs-CZ" dirty="0"/>
              <a:t>- </a:t>
            </a:r>
            <a:r>
              <a:rPr lang="cs-CZ" u="sng" dirty="0"/>
              <a:t>Pražská imaginace</a:t>
            </a:r>
            <a:r>
              <a:rPr lang="cs-CZ" dirty="0"/>
              <a:t> – t</a:t>
            </a:r>
            <a:r>
              <a:rPr lang="cs-CZ" dirty="0" smtClean="0"/>
              <a:t>aké </a:t>
            </a:r>
            <a:r>
              <a:rPr lang="cs-CZ" dirty="0"/>
              <a:t>V. Havel.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- edice </a:t>
            </a:r>
            <a:r>
              <a:rPr lang="cs-CZ" u="sng" dirty="0"/>
              <a:t>Popelnice</a:t>
            </a:r>
            <a:r>
              <a:rPr lang="cs-CZ" dirty="0"/>
              <a:t> – </a:t>
            </a:r>
            <a:r>
              <a:rPr lang="cs-CZ" dirty="0" smtClean="0"/>
              <a:t>texty písní, například Nohavica</a:t>
            </a:r>
            <a:r>
              <a:rPr lang="cs-CZ" dirty="0"/>
              <a:t>.	</a:t>
            </a:r>
            <a:br>
              <a:rPr lang="cs-CZ" dirty="0"/>
            </a:b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Vycházely </a:t>
            </a:r>
            <a:r>
              <a:rPr lang="cs-CZ" dirty="0"/>
              <a:t>i strojopisné samizdatové časopisy – </a:t>
            </a:r>
            <a:r>
              <a:rPr lang="cs-CZ" dirty="0" err="1"/>
              <a:t>Vokno</a:t>
            </a:r>
            <a:r>
              <a:rPr lang="cs-CZ" dirty="0"/>
              <a:t>, Zebra, Váhy, </a:t>
            </a:r>
            <a:r>
              <a:rPr lang="cs-CZ" dirty="0" smtClean="0"/>
              <a:t>Prostor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b="1" dirty="0"/>
              <a:t>ČESKÁ LITERATURA </a:t>
            </a:r>
            <a:br>
              <a:rPr lang="cs-CZ" sz="3600" b="1" dirty="0"/>
            </a:br>
            <a:r>
              <a:rPr lang="cs-CZ" sz="3600" b="1" dirty="0"/>
              <a:t>2. POLOVINY 20. STOLETÍ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6021288"/>
            <a:ext cx="2664296" cy="7078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OPIŠTE </a:t>
            </a:r>
            <a:r>
              <a:rPr lang="cs-CZ" sz="2000" b="1" smtClean="0">
                <a:solidFill>
                  <a:srgbClr val="C00000"/>
                </a:solidFill>
              </a:rPr>
              <a:t>SI PODTRŽENÉ </a:t>
            </a:r>
            <a:r>
              <a:rPr lang="cs-CZ" sz="2000" b="1" dirty="0" smtClean="0">
                <a:solidFill>
                  <a:srgbClr val="C00000"/>
                </a:solidFill>
              </a:rPr>
              <a:t>ÚDAJE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643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1453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b="1" dirty="0" smtClean="0">
                <a:solidFill>
                  <a:schemeClr val="accent6"/>
                </a:solidFill>
              </a:rPr>
              <a:t>3.   </a:t>
            </a:r>
            <a:r>
              <a:rPr lang="cs-CZ" sz="3600" b="1" u="sng" dirty="0" smtClean="0">
                <a:solidFill>
                  <a:schemeClr val="accent6"/>
                </a:solidFill>
              </a:rPr>
              <a:t>Exilová </a:t>
            </a:r>
            <a:r>
              <a:rPr lang="cs-CZ" sz="3600" b="1" u="sng" dirty="0">
                <a:solidFill>
                  <a:schemeClr val="accent6"/>
                </a:solidFill>
              </a:rPr>
              <a:t>literatura </a:t>
            </a:r>
          </a:p>
          <a:p>
            <a:pPr lvl="0">
              <a:buClr>
                <a:schemeClr val="accent6"/>
              </a:buClr>
              <a:buFont typeface="Wingdings" pitchFamily="2" charset="2"/>
              <a:buChar char="v"/>
            </a:pPr>
            <a:r>
              <a:rPr lang="cs-CZ" sz="2800" u="sng" dirty="0" smtClean="0"/>
              <a:t>Psána </a:t>
            </a:r>
            <a:r>
              <a:rPr lang="cs-CZ" sz="2800" u="sng" dirty="0"/>
              <a:t>v zahraničí. </a:t>
            </a:r>
            <a:endParaRPr lang="cs-CZ" sz="2800" u="sng" dirty="0" smtClean="0"/>
          </a:p>
          <a:p>
            <a:pPr lvl="0">
              <a:buClr>
                <a:schemeClr val="accent6"/>
              </a:buClr>
              <a:buFont typeface="Wingdings" pitchFamily="2" charset="2"/>
              <a:buChar char="v"/>
            </a:pPr>
            <a:r>
              <a:rPr lang="cs-CZ" sz="2800" dirty="0" smtClean="0"/>
              <a:t>Měla </a:t>
            </a:r>
            <a:r>
              <a:rPr lang="cs-CZ" sz="2800" dirty="0"/>
              <a:t>málo čtenářů. </a:t>
            </a:r>
            <a:endParaRPr lang="cs-CZ" sz="2800" dirty="0" smtClean="0"/>
          </a:p>
          <a:p>
            <a:pPr lvl="0">
              <a:buClr>
                <a:schemeClr val="accent6"/>
              </a:buClr>
              <a:buFont typeface="Wingdings" pitchFamily="2" charset="2"/>
              <a:buChar char="v"/>
            </a:pPr>
            <a:r>
              <a:rPr lang="cs-CZ" sz="2800" dirty="0" smtClean="0"/>
              <a:t>Knihy </a:t>
            </a:r>
            <a:r>
              <a:rPr lang="cs-CZ" sz="2800" dirty="0"/>
              <a:t>se pašovaly i na naše území. </a:t>
            </a:r>
            <a:endParaRPr lang="cs-CZ" sz="2800" dirty="0" smtClean="0"/>
          </a:p>
          <a:p>
            <a:pPr lvl="0">
              <a:buClr>
                <a:schemeClr val="accent6"/>
              </a:buClr>
              <a:buFont typeface="Wingdings" pitchFamily="2" charset="2"/>
              <a:buChar char="v"/>
            </a:pPr>
            <a:r>
              <a:rPr lang="cs-CZ" sz="2800" u="sng" dirty="0" smtClean="0"/>
              <a:t>Mezi </a:t>
            </a:r>
            <a:r>
              <a:rPr lang="cs-CZ" sz="2800" u="sng" dirty="0"/>
              <a:t>exilová nakladatelství </a:t>
            </a:r>
            <a:r>
              <a:rPr lang="cs-CZ" sz="2800" u="sng" dirty="0" smtClean="0"/>
              <a:t>patří: </a:t>
            </a:r>
            <a:endParaRPr lang="cs-CZ" sz="2800" u="sng" dirty="0"/>
          </a:p>
          <a:p>
            <a:pPr marL="514350" lvl="0" indent="-514350">
              <a:buClr>
                <a:schemeClr val="accent6"/>
              </a:buClr>
              <a:buFont typeface="+mj-lt"/>
              <a:buAutoNum type="arabicPeriod"/>
            </a:pPr>
            <a:r>
              <a:rPr lang="cs-CZ" sz="2800" u="sng" dirty="0" smtClean="0"/>
              <a:t>68-Publishers</a:t>
            </a:r>
            <a:r>
              <a:rPr lang="cs-CZ" sz="2800" dirty="0" smtClean="0"/>
              <a:t> </a:t>
            </a:r>
            <a:r>
              <a:rPr lang="cs-CZ" sz="2800" dirty="0"/>
              <a:t>(Josef Škvorecký, Toronto – </a:t>
            </a:r>
            <a:r>
              <a:rPr lang="cs-CZ" sz="2800" dirty="0" smtClean="0"/>
              <a:t>Kanada)</a:t>
            </a:r>
          </a:p>
          <a:p>
            <a:pPr marL="514350" lvl="0" indent="-514350">
              <a:buClr>
                <a:schemeClr val="accent6"/>
              </a:buClr>
              <a:buFont typeface="+mj-lt"/>
              <a:buAutoNum type="arabicPeriod"/>
            </a:pPr>
            <a:r>
              <a:rPr lang="cs-CZ" sz="2800" u="sng" dirty="0" smtClean="0"/>
              <a:t>Index</a:t>
            </a:r>
            <a:r>
              <a:rPr lang="cs-CZ" sz="2800" dirty="0" smtClean="0"/>
              <a:t> </a:t>
            </a:r>
            <a:r>
              <a:rPr lang="cs-CZ" sz="2800" dirty="0"/>
              <a:t>(Kolín nad Rýnem – </a:t>
            </a:r>
            <a:r>
              <a:rPr lang="cs-CZ" sz="2800" dirty="0" smtClean="0"/>
              <a:t>Německo)</a:t>
            </a:r>
          </a:p>
          <a:p>
            <a:pPr marL="514350" lvl="0" indent="-514350">
              <a:buClr>
                <a:schemeClr val="accent6"/>
              </a:buClr>
              <a:buFont typeface="+mj-lt"/>
              <a:buAutoNum type="arabicPeriod"/>
            </a:pPr>
            <a:r>
              <a:rPr lang="cs-CZ" sz="2800" u="sng" dirty="0" smtClean="0"/>
              <a:t>Rozmluvy</a:t>
            </a:r>
            <a:r>
              <a:rPr lang="cs-CZ" sz="2800" dirty="0" smtClean="0"/>
              <a:t> </a:t>
            </a:r>
            <a:r>
              <a:rPr lang="cs-CZ" sz="2800" dirty="0"/>
              <a:t>(Londýn </a:t>
            </a:r>
            <a:r>
              <a:rPr lang="cs-CZ" sz="2800" dirty="0" smtClean="0"/>
              <a:t>). 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ČESKÁ LITERATURA </a:t>
            </a:r>
            <a:br>
              <a:rPr lang="cs-CZ" sz="4000" b="1" dirty="0"/>
            </a:br>
            <a:r>
              <a:rPr lang="cs-CZ" sz="4000" b="1" dirty="0"/>
              <a:t>2. POLOVINY 20. STOLETÍ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5857978"/>
            <a:ext cx="2520280" cy="7078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OPIŠTE  SI PODTRŽENÝ TEXT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70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/>
              <a:t>MILAN KUNDERA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6320" y="5788714"/>
            <a:ext cx="5328592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ČEŠTÍ SPISOVATELÉ V EXILU A SAMIZDATU – SKUPINA </a:t>
            </a:r>
            <a:r>
              <a:rPr lang="cs-CZ" sz="2400" b="1" dirty="0" smtClean="0"/>
              <a:t>1</a:t>
            </a:r>
            <a:r>
              <a:rPr lang="cs-CZ" sz="2400" b="1" dirty="0"/>
              <a:t> 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098" y="1628800"/>
            <a:ext cx="4490814" cy="395988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41318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0013" y="1988840"/>
            <a:ext cx="8229600" cy="4572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/>
              <a:t>Milan Kundera je </a:t>
            </a:r>
            <a:r>
              <a:rPr lang="cs-CZ" b="1" u="sng" dirty="0"/>
              <a:t>dnes nejvýznamnějším autorem českého původu. </a:t>
            </a:r>
            <a:endParaRPr lang="cs-CZ" b="1" u="sng" dirty="0" smtClean="0"/>
          </a:p>
          <a:p>
            <a:r>
              <a:rPr lang="cs-CZ" dirty="0" smtClean="0"/>
              <a:t>Jeho </a:t>
            </a:r>
            <a:r>
              <a:rPr lang="cs-CZ" dirty="0"/>
              <a:t>knihy fascinují odborníky od ČR přes Francii, USA až po Japonsko. </a:t>
            </a:r>
            <a:endParaRPr lang="cs-CZ" dirty="0" smtClean="0"/>
          </a:p>
          <a:p>
            <a:r>
              <a:rPr lang="cs-CZ" dirty="0" smtClean="0"/>
              <a:t>Samotného </a:t>
            </a:r>
            <a:r>
              <a:rPr lang="cs-CZ" dirty="0"/>
              <a:t>Kunderu málokdo zná, spisovatel totiž </a:t>
            </a:r>
            <a:r>
              <a:rPr lang="cs-CZ" b="1" u="sng" dirty="0"/>
              <a:t>odmítá vystupovat na veřejnosti </a:t>
            </a:r>
            <a:r>
              <a:rPr lang="cs-CZ" dirty="0"/>
              <a:t>a pro literární ceny si nechodí</a:t>
            </a:r>
            <a:r>
              <a:rPr lang="cs-CZ" dirty="0" smtClean="0"/>
              <a:t>.</a:t>
            </a:r>
          </a:p>
          <a:p>
            <a:r>
              <a:rPr lang="cs-CZ" dirty="0"/>
              <a:t>Kundera je znám tím, že nestojí o pozornost veřejnosti a do Česka jezdí jen soukromě. </a:t>
            </a:r>
            <a:endParaRPr lang="cs-CZ" dirty="0" smtClean="0"/>
          </a:p>
          <a:p>
            <a:r>
              <a:rPr lang="cs-CZ" dirty="0" smtClean="0"/>
              <a:t>Chce</a:t>
            </a:r>
            <a:r>
              <a:rPr lang="cs-CZ" dirty="0"/>
              <a:t>, aby </a:t>
            </a:r>
            <a:r>
              <a:rPr lang="cs-CZ" b="1" u="sng" dirty="0"/>
              <a:t>pozornost vzbuzovaly jeho knihy</a:t>
            </a:r>
            <a:r>
              <a:rPr lang="cs-CZ" dirty="0"/>
              <a:t>, nikoliv život.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62041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r"/>
            <a:r>
              <a:rPr lang="cs-CZ" sz="4800" b="1" dirty="0" smtClean="0"/>
              <a:t>KDO JE </a:t>
            </a:r>
            <a:br>
              <a:rPr lang="cs-CZ" sz="4800" b="1" dirty="0" smtClean="0"/>
            </a:br>
            <a:r>
              <a:rPr lang="cs-CZ" sz="4800" b="1" dirty="0" smtClean="0"/>
              <a:t>MILAN KUNDERA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88167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/>
              <a:t>MILAN KUNDERA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20</a:t>
            </a:r>
            <a:r>
              <a:rPr lang="cs-CZ" dirty="0"/>
              <a:t>. – 21. století /dosud žije/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trvale </a:t>
            </a:r>
            <a:r>
              <a:rPr lang="cs-CZ" dirty="0"/>
              <a:t>žije v zahraničí – má francouzské občanství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básník</a:t>
            </a:r>
            <a:r>
              <a:rPr lang="cs-CZ" dirty="0"/>
              <a:t>, prozaik, dramatik, publicista, překladatel</a:t>
            </a:r>
          </a:p>
          <a:p>
            <a:pPr marL="0" indent="0">
              <a:buNone/>
            </a:pPr>
            <a:r>
              <a:rPr lang="cs-CZ" dirty="0"/>
              <a:t>díla: romány: Žert</a:t>
            </a:r>
          </a:p>
          <a:p>
            <a:pPr marL="0" indent="0">
              <a:buNone/>
            </a:pPr>
            <a:r>
              <a:rPr lang="cs-CZ" dirty="0"/>
              <a:t>                         Nesnesitelná lehkost bytí</a:t>
            </a:r>
          </a:p>
          <a:p>
            <a:pPr marL="0" indent="0">
              <a:buNone/>
            </a:pPr>
            <a:r>
              <a:rPr lang="cs-CZ" dirty="0"/>
              <a:t>                         Valčík na rozloučenou</a:t>
            </a:r>
          </a:p>
          <a:p>
            <a:pPr marL="0" indent="0">
              <a:buNone/>
            </a:pPr>
            <a:r>
              <a:rPr lang="cs-CZ" dirty="0"/>
              <a:t>         povídkové soubory: Směšné lásky</a:t>
            </a:r>
          </a:p>
          <a:p>
            <a:pPr marL="0" indent="0">
              <a:buNone/>
            </a:pPr>
            <a:r>
              <a:rPr lang="cs-CZ" dirty="0"/>
              <a:t>         divadelní hry: Majitelé klíčů</a:t>
            </a:r>
          </a:p>
          <a:p>
            <a:pPr marL="0" indent="0">
              <a:buNone/>
            </a:pPr>
            <a:r>
              <a:rPr lang="cs-CZ" dirty="0"/>
              <a:t>                                   Ptákovina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2292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/>
              <a:t>SPISOVATELSKÁ JMENOVKA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2332" y="6111988"/>
            <a:ext cx="381642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95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5373216"/>
            <a:ext cx="4752528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white"/>
                </a:solidFill>
                <a:hlinkClick r:id="rId2"/>
              </a:rPr>
              <a:t>UKÁZKA</a:t>
            </a:r>
            <a:r>
              <a:rPr lang="cs-CZ" sz="2400" b="1" dirty="0" smtClean="0">
                <a:solidFill>
                  <a:prstClr val="white"/>
                </a:solidFill>
              </a:rPr>
              <a:t> – FILMOVÉ ZPRACOVÁNÍ ROMÁNU ŽERT</a:t>
            </a:r>
            <a:endParaRPr lang="cs-CZ" sz="2400" b="1" dirty="0">
              <a:solidFill>
                <a:prstClr val="white"/>
              </a:solidFill>
            </a:endParaRPr>
          </a:p>
        </p:txBody>
      </p:sp>
      <p:pic>
        <p:nvPicPr>
          <p:cNvPr id="3074" name="Picture 2" descr="C:\Users\hkolackova\AppData\Local\Microsoft\Windows\Temporary Internet Files\Content.IE5\38OAYQUA\MP90043844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20688"/>
            <a:ext cx="3809315" cy="44245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5" name="Picture 3" descr="C:\Users\hkolackova\AppData\Local\Microsoft\Windows\Temporary Internet Files\Content.IE5\TBW76G51\MP90043848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22851"/>
            <a:ext cx="3001978" cy="4496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55990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8772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1</a:t>
            </a:r>
            <a:r>
              <a:rPr lang="cs-CZ" sz="2800" dirty="0"/>
              <a:t>. Prohlédněte si brožuru a fotografie v ní</a:t>
            </a:r>
          </a:p>
          <a:p>
            <a:pPr marL="0" indent="0">
              <a:buNone/>
            </a:pPr>
            <a:r>
              <a:rPr lang="cs-CZ" sz="2800" dirty="0"/>
              <a:t>2. Na posledních stranách jsou vyobrazeny obálky jeho knih, které vyšly v zahraničí</a:t>
            </a:r>
          </a:p>
          <a:p>
            <a:pPr marL="0" indent="0">
              <a:buNone/>
            </a:pPr>
            <a:r>
              <a:rPr lang="cs-CZ" sz="2800" dirty="0"/>
              <a:t>3. Využijte své jazykové znalosti a představivost a pokuste se přeložit názvy knih do češtiny</a:t>
            </a:r>
          </a:p>
          <a:p>
            <a:pPr marL="0" indent="0">
              <a:buNone/>
            </a:pPr>
            <a:r>
              <a:rPr lang="cs-CZ" sz="2800" dirty="0"/>
              <a:t>     / pomůže vám bibliografie na straně 56 /</a:t>
            </a:r>
          </a:p>
          <a:p>
            <a:pPr marL="0" indent="0">
              <a:buNone/>
            </a:pPr>
            <a:r>
              <a:rPr lang="cs-CZ" sz="2800" dirty="0"/>
              <a:t>4. České názvy napište do sešitu </a:t>
            </a:r>
          </a:p>
          <a:p>
            <a:pPr marL="0" indent="0">
              <a:buNone/>
            </a:pPr>
            <a:r>
              <a:rPr lang="cs-CZ" sz="2400" dirty="0"/>
              <a:t>1)	                </a:t>
            </a:r>
          </a:p>
          <a:p>
            <a:pPr marL="0" indent="0">
              <a:buNone/>
            </a:pPr>
            <a:r>
              <a:rPr lang="cs-CZ" sz="2400" dirty="0"/>
              <a:t>2)	      </a:t>
            </a:r>
          </a:p>
          <a:p>
            <a:pPr marL="0" indent="0">
              <a:buNone/>
            </a:pPr>
            <a:r>
              <a:rPr lang="cs-CZ" sz="2400" dirty="0"/>
              <a:t>3)	     </a:t>
            </a:r>
          </a:p>
          <a:p>
            <a:pPr marL="0" indent="0">
              <a:buNone/>
            </a:pPr>
            <a:r>
              <a:rPr lang="cs-CZ" sz="2400" dirty="0"/>
              <a:t>4)	   </a:t>
            </a:r>
          </a:p>
          <a:p>
            <a:pPr marL="0" indent="0">
              <a:buNone/>
            </a:pPr>
            <a:r>
              <a:rPr lang="cs-CZ" sz="2400" dirty="0"/>
              <a:t>5)</a:t>
            </a:r>
            <a:r>
              <a:rPr lang="cs-CZ" sz="2800" dirty="0"/>
              <a:t>	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5632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: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ÚKOLY</a:t>
            </a:r>
            <a:endParaRPr lang="cs-CZ" dirty="0"/>
          </a:p>
        </p:txBody>
      </p:sp>
      <p:pic>
        <p:nvPicPr>
          <p:cNvPr id="2051" name="Picture 3" descr="C:\Users\hkolackova\AppData\Local\Microsoft\Windows\Temporary Internet Files\Content.IE5\03ABCJ3J\MP900439466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28186"/>
            <a:ext cx="2779221" cy="210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02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8772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1</a:t>
            </a:r>
            <a:r>
              <a:rPr lang="cs-CZ" sz="2800" dirty="0"/>
              <a:t>. Prohlédněte si brožuru a fotografie v ní</a:t>
            </a:r>
          </a:p>
          <a:p>
            <a:pPr marL="0" indent="0">
              <a:buNone/>
            </a:pPr>
            <a:r>
              <a:rPr lang="cs-CZ" sz="2800" dirty="0"/>
              <a:t>2. Na posledních stranách jsou vyobrazeny obálky jeho knih, které vyšly v zahraničí</a:t>
            </a:r>
          </a:p>
          <a:p>
            <a:pPr marL="0" indent="0">
              <a:buNone/>
            </a:pPr>
            <a:r>
              <a:rPr lang="cs-CZ" sz="2800" dirty="0"/>
              <a:t>3. Využijte své jazykové znalosti a představivost a pokuste se přeložit názvy knih do češtiny</a:t>
            </a:r>
          </a:p>
          <a:p>
            <a:pPr marL="0" indent="0">
              <a:buNone/>
            </a:pPr>
            <a:r>
              <a:rPr lang="cs-CZ" sz="2800" dirty="0"/>
              <a:t>     / pomůže vám bibliografie na straně 56 /</a:t>
            </a:r>
          </a:p>
          <a:p>
            <a:pPr marL="0" indent="0">
              <a:buNone/>
            </a:pPr>
            <a:r>
              <a:rPr lang="cs-CZ" sz="2800" dirty="0"/>
              <a:t>4. České názvy napište do sešitu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1</a:t>
            </a:r>
            <a:r>
              <a:rPr lang="cs-CZ" sz="2400" b="1" dirty="0" smtClean="0">
                <a:solidFill>
                  <a:srgbClr val="0070C0"/>
                </a:solidFill>
              </a:rPr>
              <a:t>) Valčík na rozloučenou</a:t>
            </a:r>
            <a:r>
              <a:rPr lang="cs-CZ" sz="2400" b="1" dirty="0">
                <a:solidFill>
                  <a:srgbClr val="0070C0"/>
                </a:solidFill>
              </a:rPr>
              <a:t>	           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2</a:t>
            </a:r>
            <a:r>
              <a:rPr lang="cs-CZ" sz="2400" b="1" dirty="0" smtClean="0">
                <a:solidFill>
                  <a:srgbClr val="0070C0"/>
                </a:solidFill>
              </a:rPr>
              <a:t>) Nesnesitelná lehkost bytí</a:t>
            </a:r>
            <a:r>
              <a:rPr lang="cs-CZ" sz="2400" b="1" dirty="0">
                <a:solidFill>
                  <a:srgbClr val="0070C0"/>
                </a:solidFill>
              </a:rPr>
              <a:t>	 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3</a:t>
            </a:r>
            <a:r>
              <a:rPr lang="cs-CZ" sz="2400" b="1" dirty="0" smtClean="0">
                <a:solidFill>
                  <a:srgbClr val="0070C0"/>
                </a:solidFill>
              </a:rPr>
              <a:t>) Jakub a pán</a:t>
            </a:r>
            <a:r>
              <a:rPr lang="cs-CZ" sz="2400" b="1" dirty="0">
                <a:solidFill>
                  <a:srgbClr val="0070C0"/>
                </a:solidFill>
              </a:rPr>
              <a:t>	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4</a:t>
            </a:r>
            <a:r>
              <a:rPr lang="cs-CZ" sz="2400" b="1" dirty="0" smtClean="0">
                <a:solidFill>
                  <a:srgbClr val="0070C0"/>
                </a:solidFill>
              </a:rPr>
              <a:t>) Umění románu</a:t>
            </a:r>
            <a:r>
              <a:rPr lang="cs-CZ" sz="2400" b="1" dirty="0">
                <a:solidFill>
                  <a:srgbClr val="0070C0"/>
                </a:solidFill>
              </a:rPr>
              <a:t>	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</a:rPr>
              <a:t>5</a:t>
            </a:r>
            <a:r>
              <a:rPr lang="cs-CZ" sz="2400" b="1" dirty="0" smtClean="0">
                <a:solidFill>
                  <a:srgbClr val="0070C0"/>
                </a:solidFill>
              </a:rPr>
              <a:t>) Žert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	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5632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: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ÚKOLY – PRO KONTROLU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16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5927306"/>
            <a:ext cx="4392488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hlinkClick r:id="rId2"/>
              </a:rPr>
              <a:t>UKÁZKA</a:t>
            </a:r>
            <a:r>
              <a:rPr lang="cs-CZ" sz="2400" b="1" dirty="0" smtClean="0"/>
              <a:t> – NESNESITELNÁ LEHKOST BYTÍ – FILM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476672"/>
            <a:ext cx="2143124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Ten, k </a:t>
            </a:r>
            <a:r>
              <a:rPr lang="cs-CZ" sz="2000" b="1" dirty="0"/>
              <a:t>autorově </a:t>
            </a:r>
            <a:r>
              <a:rPr lang="cs-CZ" sz="2000" b="1" dirty="0" smtClean="0"/>
              <a:t>nevoli, </a:t>
            </a:r>
            <a:r>
              <a:rPr lang="cs-CZ" sz="2000" b="1" dirty="0"/>
              <a:t>zfilmoval v roce 1988 americký režisér </a:t>
            </a:r>
            <a:r>
              <a:rPr lang="cs-CZ" sz="2000" b="1" dirty="0" smtClean="0"/>
              <a:t>Kaufman.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7675" y="229317"/>
            <a:ext cx="4264777" cy="547842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/>
              <a:t>V roce </a:t>
            </a:r>
            <a:r>
              <a:rPr lang="cs-CZ" sz="2500" dirty="0" smtClean="0"/>
              <a:t>1975, kdy bylo </a:t>
            </a:r>
            <a:r>
              <a:rPr lang="cs-CZ" sz="2500" dirty="0"/>
              <a:t>Kunderovi </a:t>
            </a:r>
            <a:r>
              <a:rPr lang="cs-CZ" sz="2500" b="1" dirty="0">
                <a:solidFill>
                  <a:srgbClr val="FFC000"/>
                </a:solidFill>
              </a:rPr>
              <a:t>znemožněno publikovat</a:t>
            </a:r>
            <a:r>
              <a:rPr lang="cs-CZ" sz="2500" dirty="0"/>
              <a:t> a </a:t>
            </a:r>
            <a:r>
              <a:rPr lang="cs-CZ" sz="2500" dirty="0" smtClean="0"/>
              <a:t>kdy se stal objektem </a:t>
            </a:r>
            <a:r>
              <a:rPr lang="cs-CZ" sz="2500" dirty="0"/>
              <a:t>zájmu komunistické </a:t>
            </a:r>
            <a:r>
              <a:rPr lang="cs-CZ" sz="2500" b="1" dirty="0">
                <a:solidFill>
                  <a:srgbClr val="FFC000"/>
                </a:solidFill>
              </a:rPr>
              <a:t>tajné policie</a:t>
            </a:r>
            <a:r>
              <a:rPr lang="cs-CZ" sz="2500" dirty="0"/>
              <a:t>, se rozhodl odejít do pařížského </a:t>
            </a:r>
            <a:r>
              <a:rPr lang="cs-CZ" sz="2500" b="1" dirty="0">
                <a:solidFill>
                  <a:srgbClr val="FFC000"/>
                </a:solidFill>
              </a:rPr>
              <a:t>exilu.</a:t>
            </a:r>
            <a:r>
              <a:rPr lang="cs-CZ" sz="2500" dirty="0"/>
              <a:t> </a:t>
            </a:r>
            <a:endParaRPr lang="cs-CZ" sz="2500" dirty="0" smtClean="0"/>
          </a:p>
          <a:p>
            <a:r>
              <a:rPr lang="cs-CZ" sz="2500" dirty="0" smtClean="0"/>
              <a:t>V </a:t>
            </a:r>
            <a:r>
              <a:rPr lang="cs-CZ" sz="2500" dirty="0"/>
              <a:t>zahraničí vydal mimo jiné </a:t>
            </a:r>
            <a:r>
              <a:rPr lang="cs-CZ" sz="2500" b="1" dirty="0">
                <a:solidFill>
                  <a:srgbClr val="00B050"/>
                </a:solidFill>
              </a:rPr>
              <a:t>Knihu smíchu a zapomnění</a:t>
            </a:r>
            <a:r>
              <a:rPr lang="cs-CZ" sz="2500" dirty="0"/>
              <a:t>, kde se vyrovnával se svým steskem po Čechách, či další ze svých nejslavnějších děl, román </a:t>
            </a:r>
            <a:r>
              <a:rPr lang="cs-CZ" sz="2500" b="1" dirty="0">
                <a:solidFill>
                  <a:srgbClr val="00B050"/>
                </a:solidFill>
              </a:rPr>
              <a:t>Nesnesitelná lehkost </a:t>
            </a:r>
            <a:r>
              <a:rPr lang="cs-CZ" sz="2500" b="1" dirty="0" smtClean="0">
                <a:solidFill>
                  <a:srgbClr val="00B050"/>
                </a:solidFill>
              </a:rPr>
              <a:t>bytí</a:t>
            </a:r>
            <a:endParaRPr lang="cs-CZ" sz="2500" b="1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Users\hkolackova\AppData\Local\Microsoft\Windows\Temporary Internet Files\Content.IE5\2ZC9WCRC\MP9004223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3491459" cy="23267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98221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Policejní zápis údajného udání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66007"/>
            <a:ext cx="4381500" cy="371475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5610022" y="468142"/>
            <a:ext cx="3384376" cy="600164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white"/>
                </a:solidFill>
              </a:rPr>
              <a:t>Týdeník </a:t>
            </a:r>
            <a:r>
              <a:rPr lang="cs-CZ" sz="2400" b="1" dirty="0">
                <a:solidFill>
                  <a:prstClr val="white"/>
                </a:solidFill>
              </a:rPr>
              <a:t>Respekt </a:t>
            </a:r>
            <a:r>
              <a:rPr lang="cs-CZ" sz="2400" dirty="0">
                <a:solidFill>
                  <a:prstClr val="white"/>
                </a:solidFill>
              </a:rPr>
              <a:t>uveřejnil článek o </a:t>
            </a:r>
            <a:r>
              <a:rPr lang="cs-CZ" sz="2400" b="1" dirty="0">
                <a:solidFill>
                  <a:prstClr val="white"/>
                </a:solidFill>
              </a:rPr>
              <a:t>údajném udání </a:t>
            </a:r>
            <a:r>
              <a:rPr lang="cs-CZ" sz="2400" dirty="0">
                <a:solidFill>
                  <a:prstClr val="white"/>
                </a:solidFill>
              </a:rPr>
              <a:t>západního agenta, jehož se měl Kundera dopustit v roce 1950. Kundera </a:t>
            </a:r>
            <a:r>
              <a:rPr lang="cs-CZ" sz="2400" b="1" dirty="0">
                <a:solidFill>
                  <a:prstClr val="white"/>
                </a:solidFill>
              </a:rPr>
              <a:t>rozhodně popřel</a:t>
            </a:r>
            <a:r>
              <a:rPr lang="cs-CZ" sz="2400" dirty="0">
                <a:solidFill>
                  <a:prstClr val="white"/>
                </a:solidFill>
              </a:rPr>
              <a:t>, že by kohokoli udal, a po Respektu požadoval omluvu. </a:t>
            </a:r>
            <a:endParaRPr lang="cs-CZ" sz="2400" dirty="0" smtClean="0">
              <a:solidFill>
                <a:prstClr val="white"/>
              </a:solidFill>
            </a:endParaRPr>
          </a:p>
          <a:p>
            <a:r>
              <a:rPr lang="cs-CZ" sz="2400" dirty="0" smtClean="0">
                <a:solidFill>
                  <a:prstClr val="white"/>
                </a:solidFill>
              </a:rPr>
              <a:t>Týdeník </a:t>
            </a:r>
            <a:r>
              <a:rPr lang="cs-CZ" sz="2400" dirty="0">
                <a:solidFill>
                  <a:prstClr val="white"/>
                </a:solidFill>
              </a:rPr>
              <a:t>mu nevyhověl, autor nicméně od žaloby upustil. </a:t>
            </a:r>
            <a:endParaRPr lang="cs-CZ" sz="2400" dirty="0" smtClean="0">
              <a:solidFill>
                <a:prstClr val="white"/>
              </a:solidFill>
            </a:endParaRPr>
          </a:p>
          <a:p>
            <a:r>
              <a:rPr lang="cs-CZ" sz="2400" dirty="0" smtClean="0">
                <a:solidFill>
                  <a:prstClr val="white"/>
                </a:solidFill>
              </a:rPr>
              <a:t>V </a:t>
            </a:r>
            <a:r>
              <a:rPr lang="cs-CZ" sz="2400" dirty="0">
                <a:solidFill>
                  <a:prstClr val="white"/>
                </a:solidFill>
              </a:rPr>
              <a:t>listopadu se svého kolegy zastalo 11 světově uznávaných </a:t>
            </a:r>
            <a:r>
              <a:rPr lang="cs-CZ" sz="2400" dirty="0" smtClean="0">
                <a:solidFill>
                  <a:prstClr val="white"/>
                </a:solidFill>
              </a:rPr>
              <a:t>spisovatelů</a:t>
            </a:r>
            <a:endParaRPr lang="cs-CZ" sz="2400" dirty="0">
              <a:solidFill>
                <a:prstClr val="white"/>
              </a:solidFill>
            </a:endParaRPr>
          </a:p>
        </p:txBody>
      </p:sp>
      <p:pic>
        <p:nvPicPr>
          <p:cNvPr id="2050" name="Picture 2" descr="Plik:Bundesarchiv Bild 183-26681-0008, Berlin, Milan Kundera und Kurt Barthe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554" y="404664"/>
            <a:ext cx="2771527" cy="20717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85355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733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OFICIÁLNÍ LITERATURA</a:t>
            </a:r>
          </a:p>
          <a:p>
            <a:r>
              <a:rPr lang="cs-CZ" dirty="0" smtClean="0"/>
              <a:t>NORMALIZACE</a:t>
            </a:r>
          </a:p>
          <a:p>
            <a:r>
              <a:rPr lang="cs-CZ" dirty="0" smtClean="0"/>
              <a:t>SAMIXDATOVÁ LITERATURA</a:t>
            </a:r>
          </a:p>
          <a:p>
            <a:r>
              <a:rPr lang="cs-CZ" dirty="0" smtClean="0"/>
              <a:t>EXILOVÁ LITERATURA</a:t>
            </a:r>
          </a:p>
          <a:p>
            <a:r>
              <a:rPr lang="cs-CZ" dirty="0" smtClean="0"/>
              <a:t>BÝT TZV. NA INDEXU</a:t>
            </a:r>
          </a:p>
          <a:p>
            <a:r>
              <a:rPr lang="cs-CZ" dirty="0" smtClean="0"/>
              <a:t>BIBLIOGRAFIE</a:t>
            </a:r>
          </a:p>
          <a:p>
            <a:r>
              <a:rPr lang="cs-CZ" dirty="0" smtClean="0"/>
              <a:t>BÁSNÍK</a:t>
            </a:r>
          </a:p>
          <a:p>
            <a:r>
              <a:rPr lang="cs-CZ" dirty="0" smtClean="0"/>
              <a:t>PROZAIK</a:t>
            </a:r>
          </a:p>
          <a:p>
            <a:r>
              <a:rPr lang="cs-CZ" dirty="0" smtClean="0"/>
              <a:t>DRAMATIK</a:t>
            </a:r>
          </a:p>
          <a:p>
            <a:r>
              <a:rPr lang="cs-CZ" dirty="0" smtClean="0"/>
              <a:t>PUBLICISTA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LITERÁRNÍ TERMÍNY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025214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590465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endParaRPr lang="cs-CZ" dirty="0" smtClean="0">
              <a:hlinkClick r:id="rId2"/>
            </a:endParaRPr>
          </a:p>
          <a:p>
            <a:pPr marL="457200" indent="-457200">
              <a:buClrTx/>
            </a:pPr>
            <a:r>
              <a:rPr lang="cs-CZ" sz="3200" dirty="0">
                <a:solidFill>
                  <a:schemeClr val="bg1"/>
                </a:solidFill>
              </a:rPr>
              <a:t>GÜNTER, </a:t>
            </a:r>
            <a:r>
              <a:rPr lang="cs-CZ" sz="3200" dirty="0" err="1">
                <a:solidFill>
                  <a:schemeClr val="bg1"/>
                </a:solidFill>
              </a:rPr>
              <a:t>Weiß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  <a:r>
              <a:rPr lang="cs-CZ" sz="3200" dirty="0">
                <a:solidFill>
                  <a:schemeClr val="bg1"/>
                </a:solidFill>
              </a:rPr>
              <a:t>Http</a:t>
            </a:r>
            <a:r>
              <a:rPr lang="cs-CZ" sz="3200" dirty="0" smtClean="0">
                <a:solidFill>
                  <a:schemeClr val="bg1"/>
                </a:solidFill>
              </a:rPr>
              <a:t>://sk.wikipedia.org</a:t>
            </a:r>
            <a:r>
              <a:rPr lang="cs-CZ" sz="3200" dirty="0">
                <a:solidFill>
                  <a:schemeClr val="bg1"/>
                </a:solidFill>
              </a:rPr>
              <a:t> [online]. 21:03, 25. </a:t>
            </a:r>
            <a:r>
              <a:rPr lang="cs-CZ" sz="3200" dirty="0" err="1">
                <a:solidFill>
                  <a:schemeClr val="bg1"/>
                </a:solidFill>
              </a:rPr>
              <a:t>september</a:t>
            </a:r>
            <a:r>
              <a:rPr lang="cs-CZ" sz="3200" dirty="0">
                <a:solidFill>
                  <a:schemeClr val="bg1"/>
                </a:solidFill>
              </a:rPr>
              <a:t> 2010.  [cit. </a:t>
            </a:r>
            <a:r>
              <a:rPr lang="cs-CZ" sz="3200" dirty="0" smtClean="0">
                <a:solidFill>
                  <a:schemeClr val="bg1"/>
                </a:solidFill>
              </a:rPr>
              <a:t>2011-12-03 </a:t>
            </a:r>
            <a:r>
              <a:rPr lang="cs-CZ" sz="3200" dirty="0">
                <a:solidFill>
                  <a:schemeClr val="bg1"/>
                </a:solidFill>
              </a:rPr>
              <a:t>] </a:t>
            </a:r>
            <a:r>
              <a:rPr lang="cs-CZ" sz="3200" dirty="0" err="1">
                <a:solidFill>
                  <a:schemeClr val="bg1"/>
                </a:solidFill>
              </a:rPr>
              <a:t>Súbor:Milan</a:t>
            </a:r>
            <a:r>
              <a:rPr lang="cs-CZ" sz="3200" dirty="0">
                <a:solidFill>
                  <a:schemeClr val="bg1"/>
                </a:solidFill>
              </a:rPr>
              <a:t> Kundera 30 </a:t>
            </a:r>
            <a:r>
              <a:rPr lang="cs-CZ" sz="3200" dirty="0" err="1">
                <a:solidFill>
                  <a:schemeClr val="bg1"/>
                </a:solidFill>
              </a:rPr>
              <a:t>September</a:t>
            </a:r>
            <a:r>
              <a:rPr lang="cs-CZ" sz="3200" dirty="0">
                <a:solidFill>
                  <a:schemeClr val="bg1"/>
                </a:solidFill>
              </a:rPr>
              <a:t> 1954.jpgg. </a:t>
            </a:r>
            <a:r>
              <a:rPr lang="en-US" sz="32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3200" dirty="0">
                <a:solidFill>
                  <a:schemeClr val="bg1"/>
                </a:solidFill>
              </a:rPr>
              <a:t>. Dostupné z WWW: &lt;http://sk.wikipedia.org/wiki/S%C3%BAbor:Milan_Kundera_30_September_1954.jpg</a:t>
            </a:r>
            <a:r>
              <a:rPr lang="cs-CZ" sz="3200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3200" dirty="0" smtClean="0">
                <a:solidFill>
                  <a:schemeClr val="bg1"/>
                </a:solidFill>
              </a:rPr>
              <a:t>GÜNTER, </a:t>
            </a:r>
            <a:r>
              <a:rPr lang="cs-CZ" sz="3200" dirty="0" err="1" smtClean="0">
                <a:solidFill>
                  <a:schemeClr val="bg1"/>
                </a:solidFill>
              </a:rPr>
              <a:t>Weiß</a:t>
            </a:r>
            <a:r>
              <a:rPr lang="cs-CZ" sz="3200" dirty="0" smtClean="0">
                <a:solidFill>
                  <a:schemeClr val="bg1"/>
                </a:solidFill>
              </a:rPr>
              <a:t>. Http://pl.wikipedia.org [</a:t>
            </a:r>
            <a:r>
              <a:rPr lang="cs-CZ" sz="3200" dirty="0">
                <a:solidFill>
                  <a:schemeClr val="bg1"/>
                </a:solidFill>
              </a:rPr>
              <a:t>online]. 19:14, 9 </a:t>
            </a:r>
            <a:r>
              <a:rPr lang="cs-CZ" sz="3200" dirty="0" err="1">
                <a:solidFill>
                  <a:schemeClr val="bg1"/>
                </a:solidFill>
              </a:rPr>
              <a:t>gru</a:t>
            </a:r>
            <a:r>
              <a:rPr lang="cs-CZ" sz="3200" dirty="0">
                <a:solidFill>
                  <a:schemeClr val="bg1"/>
                </a:solidFill>
              </a:rPr>
              <a:t> 2008.  </a:t>
            </a:r>
            <a:r>
              <a:rPr lang="cs-CZ" sz="3200" dirty="0" smtClean="0">
                <a:solidFill>
                  <a:schemeClr val="bg1"/>
                </a:solidFill>
              </a:rPr>
              <a:t>[cit. 2011-12-03 ]</a:t>
            </a:r>
            <a:r>
              <a:rPr lang="de-DE" sz="3200" dirty="0">
                <a:solidFill>
                  <a:schemeClr val="bg1"/>
                </a:solidFill>
              </a:rPr>
              <a:t> </a:t>
            </a:r>
            <a:r>
              <a:rPr lang="de-DE" sz="3200" dirty="0" err="1">
                <a:solidFill>
                  <a:schemeClr val="bg1"/>
                </a:solidFill>
              </a:rPr>
              <a:t>Plik:Bundesarchiv</a:t>
            </a:r>
            <a:r>
              <a:rPr lang="de-DE" sz="3200" dirty="0">
                <a:solidFill>
                  <a:schemeClr val="bg1"/>
                </a:solidFill>
              </a:rPr>
              <a:t> Bild 183-26681-0008, Berlin, Milan Kundera und Kurt Barthel.jpg</a:t>
            </a:r>
            <a:r>
              <a:rPr lang="cs-CZ" sz="3200" dirty="0" smtClean="0">
                <a:solidFill>
                  <a:schemeClr val="bg1"/>
                </a:solidFill>
              </a:rPr>
              <a:t>. </a:t>
            </a:r>
            <a:r>
              <a:rPr lang="en-US" sz="3200" dirty="0" smtClean="0">
                <a:solidFill>
                  <a:schemeClr val="bg1"/>
                </a:solidFill>
              </a:rPr>
              <a:t>From Wikipedia, the free encyclopedia</a:t>
            </a:r>
            <a:r>
              <a:rPr lang="cs-CZ" sz="3200" dirty="0" smtClean="0">
                <a:solidFill>
                  <a:schemeClr val="bg1"/>
                </a:solidFill>
              </a:rPr>
              <a:t>. Dostupné z WWW: &lt;http://pl.wikipedia.org/w/</a:t>
            </a:r>
            <a:r>
              <a:rPr lang="cs-CZ" sz="3200" dirty="0" err="1" smtClean="0">
                <a:solidFill>
                  <a:schemeClr val="bg1"/>
                </a:solidFill>
              </a:rPr>
              <a:t>index.php?title</a:t>
            </a:r>
            <a:r>
              <a:rPr lang="cs-CZ" sz="3200" dirty="0" smtClean="0">
                <a:solidFill>
                  <a:schemeClr val="bg1"/>
                </a:solidFill>
              </a:rPr>
              <a:t>=Plik:Bundesarchiv_Bild_183-26681-0008,_Berlin,_Milan_Kundera_und_Kurt_Barthel.jpg&amp;filetimestamp=20081209181419&gt;.</a:t>
            </a:r>
          </a:p>
          <a:p>
            <a:pPr marL="457200" indent="-457200">
              <a:buClrTx/>
            </a:pPr>
            <a:r>
              <a:rPr lang="cs-CZ" sz="3200" dirty="0" err="1">
                <a:solidFill>
                  <a:schemeClr val="bg1"/>
                </a:solidFill>
              </a:rPr>
              <a:t>Hoznauer</a:t>
            </a:r>
            <a:r>
              <a:rPr lang="cs-CZ" sz="3200" dirty="0">
                <a:solidFill>
                  <a:schemeClr val="bg1"/>
                </a:solidFill>
              </a:rPr>
              <a:t>, Miloslav: Bílá místa české literatury – Milan Kundera, Praha , </a:t>
            </a:r>
            <a:r>
              <a:rPr lang="cs-CZ" sz="3200" dirty="0" err="1">
                <a:solidFill>
                  <a:schemeClr val="bg1"/>
                </a:solidFill>
              </a:rPr>
              <a:t>Komenium</a:t>
            </a:r>
            <a:r>
              <a:rPr lang="cs-CZ" sz="3200" dirty="0">
                <a:solidFill>
                  <a:schemeClr val="bg1"/>
                </a:solidFill>
              </a:rPr>
              <a:t> 1991, 1. </a:t>
            </a:r>
            <a:r>
              <a:rPr lang="cs-CZ" sz="3200" dirty="0" smtClean="0">
                <a:solidFill>
                  <a:schemeClr val="bg1"/>
                </a:solidFill>
              </a:rPr>
              <a:t>vydání</a:t>
            </a:r>
          </a:p>
          <a:p>
            <a:pPr marL="0" indent="0">
              <a:buClrTx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                      </a:t>
            </a:r>
            <a:r>
              <a:rPr lang="cs-CZ" sz="3200" dirty="0">
                <a:solidFill>
                  <a:schemeClr val="bg1"/>
                </a:solidFill>
              </a:rPr>
              <a:t>ISBN 80 – 85426-01-3, strany 1 - </a:t>
            </a:r>
            <a:r>
              <a:rPr lang="cs-CZ" sz="3200" dirty="0" smtClean="0">
                <a:solidFill>
                  <a:schemeClr val="bg1"/>
                </a:solidFill>
              </a:rPr>
              <a:t>57</a:t>
            </a:r>
          </a:p>
          <a:p>
            <a:pPr marL="457200" indent="-457200">
              <a:buClrTx/>
            </a:pPr>
            <a:r>
              <a:rPr lang="cs-CZ" sz="3200" dirty="0" smtClean="0">
                <a:solidFill>
                  <a:schemeClr val="bg1"/>
                </a:solidFill>
              </a:rPr>
              <a:t>Ostatní </a:t>
            </a:r>
            <a:r>
              <a:rPr lang="cs-CZ" sz="3200" dirty="0">
                <a:solidFill>
                  <a:schemeClr val="bg1"/>
                </a:solidFill>
              </a:rPr>
              <a:t>obrázky a fotografie – kliparty </a:t>
            </a:r>
            <a:r>
              <a:rPr lang="cs-CZ" sz="3200" dirty="0" err="1">
                <a:solidFill>
                  <a:schemeClr val="bg1"/>
                </a:solidFill>
              </a:rPr>
              <a:t>office</a:t>
            </a:r>
            <a:r>
              <a:rPr lang="cs-CZ" sz="3200" dirty="0">
                <a:solidFill>
                  <a:schemeClr val="bg1"/>
                </a:solidFill>
              </a:rPr>
              <a:t>- </a:t>
            </a:r>
            <a:r>
              <a:rPr lang="cs-CZ" sz="3200" dirty="0" smtClean="0">
                <a:solidFill>
                  <a:schemeClr val="bg1"/>
                </a:solidFill>
              </a:rPr>
              <a:t>www.office.com</a:t>
            </a:r>
            <a:endParaRPr lang="cs-CZ" sz="29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606896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131635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747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Papír</vt:lpstr>
      <vt:lpstr>1_Papír</vt:lpstr>
      <vt:lpstr>2_Papír</vt:lpstr>
      <vt:lpstr>3_Papír</vt:lpstr>
      <vt:lpstr>Prezentace aplikace PowerPoint</vt:lpstr>
      <vt:lpstr>ANOTACE</vt:lpstr>
      <vt:lpstr>KLÍČOVÁ SLOVA</vt:lpstr>
      <vt:lpstr>ČESKÁ LITERATURA  2. POLOVINY 20. STOLETÍ</vt:lpstr>
      <vt:lpstr>ČESKÁ LITERATURA  2. POLOVINY 20. STOLETÍ</vt:lpstr>
      <vt:lpstr>ČESKÁ LITERATURA  2. POLOVINY 20. STOLETÍ</vt:lpstr>
      <vt:lpstr>MILAN KUNDERA</vt:lpstr>
      <vt:lpstr>KDO JE  MILAN KUNDERA</vt:lpstr>
      <vt:lpstr>SPISOVATELSKÁ JMENOVKA</vt:lpstr>
      <vt:lpstr>Prezentace aplikace PowerPoint</vt:lpstr>
      <vt:lpstr>: ÚKOLY</vt:lpstr>
      <vt:lpstr>: ÚKOLY – PRO KONTROLU</vt:lpstr>
      <vt:lpstr>Prezentace aplikace PowerPoint</vt:lpstr>
      <vt:lpstr>Policejní zápis údajného udání 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29</cp:revision>
  <dcterms:created xsi:type="dcterms:W3CDTF">2011-12-03T13:43:21Z</dcterms:created>
  <dcterms:modified xsi:type="dcterms:W3CDTF">2013-10-02T18:44:46Z</dcterms:modified>
</cp:coreProperties>
</file>