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56" r:id="rId2"/>
    <p:sldId id="257" r:id="rId3"/>
    <p:sldId id="271" r:id="rId4"/>
    <p:sldId id="272" r:id="rId5"/>
    <p:sldId id="275" r:id="rId6"/>
    <p:sldId id="276" r:id="rId7"/>
    <p:sldId id="273" r:id="rId8"/>
    <p:sldId id="27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66"/>
    <a:srgbClr val="FFCC00"/>
    <a:srgbClr val="49D76E"/>
    <a:srgbClr val="FFFF99"/>
    <a:srgbClr val="FFFFCC"/>
    <a:srgbClr val="CCFF99"/>
    <a:srgbClr val="CC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39" autoAdjust="0"/>
    <p:restoredTop sz="94660"/>
  </p:normalViewPr>
  <p:slideViewPr>
    <p:cSldViewPr>
      <p:cViewPr varScale="1">
        <p:scale>
          <a:sx n="87" d="100"/>
          <a:sy n="87" d="100"/>
        </p:scale>
        <p:origin x="-147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aseline="0" dirty="0" smtClean="0"/>
            <a:t>VY_32_INOVACE_12_ČAS3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Kolín V., Mnichovická 62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err="1" smtClean="0"/>
            <a:t>AUTOR:Mgr</a:t>
          </a:r>
          <a:r>
            <a:rPr lang="cs-CZ" sz="2000" dirty="0" smtClean="0"/>
            <a:t>. Ivana </a:t>
          </a:r>
          <a:r>
            <a:rPr lang="cs-CZ" sz="2000" dirty="0" err="1" smtClean="0"/>
            <a:t>Banasinská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TEMA:VELIKONOCE 2 - symboly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4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4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4"/>
      <dgm:spPr/>
    </dgm:pt>
    <dgm:pt modelId="{A52A0455-90FF-4808-ABD0-F02540D31D5A}" type="pres">
      <dgm:prSet presAssocID="{D1B46980-6531-4606-95E6-44980827E919}" presName="circle2" presStyleLbl="node1" presStyleIdx="1" presStyleCnt="4"/>
      <dgm:spPr/>
    </dgm:pt>
    <dgm:pt modelId="{6140AFEC-043D-4C43-A2F9-D0F5331DF3A3}" type="pres">
      <dgm:prSet presAssocID="{D1B46980-6531-4606-95E6-44980827E919}" presName="rect2" presStyleLbl="alignAcc1" presStyleIdx="1" presStyleCnt="4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4"/>
      <dgm:spPr/>
    </dgm:pt>
    <dgm:pt modelId="{313FC574-E1CD-4FB4-B054-0B805CE0447D}" type="pres">
      <dgm:prSet presAssocID="{B651F6E3-6281-48DB-9319-2AEAFDAE7572}" presName="circle3" presStyleLbl="node1" presStyleIdx="2" presStyleCnt="4"/>
      <dgm:spPr/>
    </dgm:pt>
    <dgm:pt modelId="{619D679B-A015-4ECF-8348-D1034C574F40}" type="pres">
      <dgm:prSet presAssocID="{B651F6E3-6281-48DB-9319-2AEAFDAE7572}" presName="rect3" presStyleLbl="alignAcc1" presStyleIdx="2" presStyleCnt="4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4"/>
      <dgm:spPr/>
    </dgm:pt>
    <dgm:pt modelId="{FFC9F71D-1B4F-4AD9-A4A6-86ADEFC8AF5C}" type="pres">
      <dgm:prSet presAssocID="{D8197B8C-B260-4A16-BDF4-0947B075E274}" presName="circle4" presStyleLbl="node1" presStyleIdx="3" presStyleCnt="4"/>
      <dgm:spPr/>
    </dgm:pt>
    <dgm:pt modelId="{25B08C86-7E15-44DC-BE7F-FFB55DD49D12}" type="pres">
      <dgm:prSet presAssocID="{D8197B8C-B260-4A16-BDF4-0947B075E274}" presName="rect4" presStyleLbl="alignAcc1" presStyleIdx="3" presStyleCnt="4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13CDA376-51CC-43A4-BB28-D68FA4900018}" type="presParOf" srcId="{333A1088-737F-45CB-B68E-254E46348037}" destId="{AED2198E-93D5-4001-81B4-73124B309672}" srcOrd="12" destOrd="0" presId="urn:microsoft.com/office/officeart/2005/8/layout/target3"/>
    <dgm:cxn modelId="{43CC709B-1745-47B2-8A06-E8380F06E8A9}" type="presParOf" srcId="{333A1088-737F-45CB-B68E-254E46348037}" destId="{2BE915AB-18AA-4053-B92C-3BFC9ED204BB}" srcOrd="13" destOrd="0" presId="urn:microsoft.com/office/officeart/2005/8/layout/target3"/>
    <dgm:cxn modelId="{23FB4463-6545-4245-B514-AB668D3F89F0}" type="presParOf" srcId="{333A1088-737F-45CB-B68E-254E46348037}" destId="{6BB5E863-4638-4E1D-BFDE-399D028AC4ED}" srcOrd="14" destOrd="0" presId="urn:microsoft.com/office/officeart/2005/8/layout/target3"/>
    <dgm:cxn modelId="{E511B6D4-0D10-4AEB-B5EF-3B249F5AA9AF}" type="presParOf" srcId="{333A1088-737F-45CB-B68E-254E46348037}" destId="{5A5FFA88-C948-4069-8E93-59FA12366E83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1470025" cy="14700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717841" y="0"/>
          <a:ext cx="7037387" cy="14700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Kolín V., Mnichovická 62</a:t>
          </a:r>
          <a:endParaRPr lang="cs-CZ" sz="2000" kern="1200" dirty="0"/>
        </a:p>
      </dsp:txBody>
      <dsp:txXfrm>
        <a:off x="717841" y="0"/>
        <a:ext cx="7037387" cy="312380"/>
      </dsp:txXfrm>
    </dsp:sp>
    <dsp:sp modelId="{A52A0455-90FF-4808-ABD0-F02540D31D5A}">
      <dsp:nvSpPr>
        <dsp:cNvPr id="0" name=""/>
        <dsp:cNvSpPr/>
      </dsp:nvSpPr>
      <dsp:spPr>
        <a:xfrm>
          <a:off x="192940" y="312380"/>
          <a:ext cx="1084143" cy="108414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735012" y="312380"/>
          <a:ext cx="7037387" cy="10841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err="1" smtClean="0"/>
            <a:t>AUTOR:Mgr</a:t>
          </a:r>
          <a:r>
            <a:rPr lang="cs-CZ" sz="2000" kern="1200" dirty="0" smtClean="0"/>
            <a:t>. Ivana </a:t>
          </a:r>
          <a:r>
            <a:rPr lang="cs-CZ" sz="2000" kern="1200" dirty="0" err="1" smtClean="0"/>
            <a:t>Banasinská</a:t>
          </a:r>
          <a:endParaRPr lang="cs-CZ" sz="2000" kern="1200" dirty="0"/>
        </a:p>
      </dsp:txBody>
      <dsp:txXfrm>
        <a:off x="735012" y="312380"/>
        <a:ext cx="7037387" cy="312380"/>
      </dsp:txXfrm>
    </dsp:sp>
    <dsp:sp modelId="{313FC574-E1CD-4FB4-B054-0B805CE0447D}">
      <dsp:nvSpPr>
        <dsp:cNvPr id="0" name=""/>
        <dsp:cNvSpPr/>
      </dsp:nvSpPr>
      <dsp:spPr>
        <a:xfrm>
          <a:off x="385881" y="624760"/>
          <a:ext cx="698261" cy="69826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735012" y="624760"/>
          <a:ext cx="7037387" cy="69826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kern="1200" baseline="0" dirty="0" smtClean="0"/>
            <a:t>VY_32_INOVACE_12_ČAS3</a:t>
          </a:r>
          <a:endParaRPr lang="cs-CZ" sz="2000" kern="1200" dirty="0"/>
        </a:p>
      </dsp:txBody>
      <dsp:txXfrm>
        <a:off x="735012" y="624760"/>
        <a:ext cx="7037387" cy="312380"/>
      </dsp:txXfrm>
    </dsp:sp>
    <dsp:sp modelId="{FFC9F71D-1B4F-4AD9-A4A6-86ADEFC8AF5C}">
      <dsp:nvSpPr>
        <dsp:cNvPr id="0" name=""/>
        <dsp:cNvSpPr/>
      </dsp:nvSpPr>
      <dsp:spPr>
        <a:xfrm>
          <a:off x="578822" y="937140"/>
          <a:ext cx="312380" cy="31238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735012" y="937140"/>
          <a:ext cx="7037387" cy="31238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TEMA:VELIKONOCE 2 - symboly</a:t>
          </a:r>
          <a:endParaRPr lang="cs-CZ" sz="2000" kern="1200" dirty="0"/>
        </a:p>
      </dsp:txBody>
      <dsp:txXfrm>
        <a:off x="735012" y="937140"/>
        <a:ext cx="7037387" cy="3123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657749087"/>
              </p:ext>
            </p:extLst>
          </p:nvPr>
        </p:nvGraphicFramePr>
        <p:xfrm>
          <a:off x="685800" y="2130425"/>
          <a:ext cx="7772400" cy="1470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47664" y="116632"/>
            <a:ext cx="7406640" cy="1752600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7524328" y="6268670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Září 2012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5314920"/>
          </a:xfrm>
        </p:spPr>
        <p:txBody>
          <a:bodyPr>
            <a:normAutofit/>
          </a:bodyPr>
          <a:lstStyle/>
          <a:p>
            <a:r>
              <a:rPr lang="cs-CZ" dirty="0" smtClean="0"/>
              <a:t>Anotace:</a:t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sz="3200" dirty="0">
                <a:effectLst/>
              </a:rPr>
              <a:t>Prezentace pro žáky 3.ročníku</a:t>
            </a:r>
            <a:br>
              <a:rPr lang="cs-CZ" sz="3200" dirty="0">
                <a:effectLst/>
              </a:rPr>
            </a:br>
            <a:r>
              <a:rPr lang="cs-CZ" sz="3200" dirty="0">
                <a:effectLst/>
              </a:rPr>
              <a:t>Vhodná pro využití na interaktivní tabuli</a:t>
            </a:r>
            <a:br>
              <a:rPr lang="cs-CZ" sz="3200" dirty="0">
                <a:effectLst/>
              </a:rPr>
            </a:br>
            <a:r>
              <a:rPr lang="cs-CZ" dirty="0"/>
              <a:t/>
            </a:r>
            <a:br>
              <a:rPr lang="cs-CZ" dirty="0"/>
            </a:b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13497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/>
          <a:lstStyle/>
          <a:p>
            <a:pPr algn="ctr"/>
            <a:r>
              <a:rPr lang="cs-CZ" b="1" u="sng" dirty="0" smtClean="0">
                <a:solidFill>
                  <a:srgbClr val="FF0000"/>
                </a:solidFill>
              </a:rPr>
              <a:t>Velikonoční symboly</a:t>
            </a:r>
            <a:endParaRPr lang="cs-CZ" b="1" u="sng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solidFill>
            <a:schemeClr val="accent5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/>
          <a:lstStyle/>
          <a:p>
            <a:r>
              <a:rPr lang="cs-CZ" b="1" u="sng" dirty="0" smtClean="0"/>
              <a:t>Pomlázka </a:t>
            </a:r>
          </a:p>
          <a:p>
            <a:pPr marL="82296" indent="0">
              <a:buNone/>
            </a:pPr>
            <a:r>
              <a:rPr lang="cs-CZ" b="1" u="sng" dirty="0" smtClean="0"/>
              <a:t>z vrbových</a:t>
            </a:r>
          </a:p>
          <a:p>
            <a:pPr marL="82296" indent="0">
              <a:buNone/>
            </a:pPr>
            <a:r>
              <a:rPr lang="cs-CZ" b="1" u="sng" dirty="0" smtClean="0"/>
              <a:t> proutků</a:t>
            </a:r>
          </a:p>
          <a:p>
            <a:pPr marL="82296" indent="0">
              <a:buNone/>
            </a:pPr>
            <a:endParaRPr lang="cs-CZ" b="1" u="sng" dirty="0"/>
          </a:p>
          <a:p>
            <a:r>
              <a:rPr lang="cs-CZ" b="1" u="sng" dirty="0" smtClean="0"/>
              <a:t>Vajíčko</a:t>
            </a:r>
          </a:p>
          <a:p>
            <a:endParaRPr lang="cs-CZ" b="1" u="sng" dirty="0" smtClean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solidFill>
            <a:schemeClr val="bg1">
              <a:lumMod val="9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 i="1" dirty="0" smtClean="0"/>
              <a:t>Chlapci šlehají dívky</a:t>
            </a:r>
          </a:p>
          <a:p>
            <a:pPr>
              <a:buFont typeface="Wingdings" pitchFamily="2" charset="2"/>
              <a:buChar char="Ø"/>
            </a:pPr>
            <a:r>
              <a:rPr lang="cs-CZ" sz="2400" i="1" dirty="0" smtClean="0"/>
              <a:t>Omlazení, uzdravení, zdraví, krása</a:t>
            </a:r>
          </a:p>
          <a:p>
            <a:pPr>
              <a:buFont typeface="Wingdings" pitchFamily="2" charset="2"/>
              <a:buChar char="Ø"/>
            </a:pPr>
            <a:endParaRPr lang="cs-CZ" sz="2400" i="1" dirty="0"/>
          </a:p>
          <a:p>
            <a:pPr>
              <a:buFont typeface="Wingdings" pitchFamily="2" charset="2"/>
              <a:buChar char="Ø"/>
            </a:pPr>
            <a:endParaRPr lang="cs-CZ" sz="2400" i="1" dirty="0" smtClean="0"/>
          </a:p>
          <a:p>
            <a:pPr>
              <a:buFont typeface="Wingdings" pitchFamily="2" charset="2"/>
              <a:buChar char="Ø"/>
            </a:pPr>
            <a:r>
              <a:rPr lang="cs-CZ" sz="2400" i="1" dirty="0" smtClean="0"/>
              <a:t>Odměna koledníkům(kraslice)</a:t>
            </a:r>
          </a:p>
          <a:p>
            <a:pPr>
              <a:buFont typeface="Wingdings" pitchFamily="2" charset="2"/>
              <a:buChar char="Ø"/>
            </a:pPr>
            <a:r>
              <a:rPr lang="cs-CZ" sz="2400" i="1" dirty="0" smtClean="0"/>
              <a:t>Symbol nového života, plodnosti</a:t>
            </a:r>
            <a:endParaRPr lang="cs-CZ" sz="2400" i="1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78242">
            <a:off x="3757296" y="1899108"/>
            <a:ext cx="942421" cy="16218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5841" y="4005064"/>
            <a:ext cx="2411909" cy="24119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55170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txBody>
          <a:bodyPr/>
          <a:lstStyle/>
          <a:p>
            <a:r>
              <a:rPr lang="cs-CZ" b="1" u="sng" dirty="0">
                <a:solidFill>
                  <a:srgbClr val="FF0000"/>
                </a:solidFill>
              </a:rPr>
              <a:t>Velikonoční symboly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solidFill>
            <a:schemeClr val="accent1">
              <a:lumMod val="40000"/>
              <a:lumOff val="60000"/>
            </a:schemeClr>
          </a:solidFill>
          <a:ln>
            <a:solidFill>
              <a:srgbClr val="FF0000"/>
            </a:solidFill>
          </a:ln>
        </p:spPr>
        <p:txBody>
          <a:bodyPr/>
          <a:lstStyle/>
          <a:p>
            <a:r>
              <a:rPr lang="cs-CZ" dirty="0" smtClean="0"/>
              <a:t>Beránek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Kříž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Svíce (Paškál)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solidFill>
            <a:schemeClr val="accent1">
              <a:lumMod val="40000"/>
              <a:lumOff val="60000"/>
            </a:schemeClr>
          </a:solidFill>
          <a:ln>
            <a:solidFill>
              <a:srgbClr val="FF0000"/>
            </a:solidFill>
          </a:ln>
        </p:spPr>
        <p:txBody>
          <a:bodyPr/>
          <a:lstStyle/>
          <a:p>
            <a:r>
              <a:rPr lang="cs-CZ" dirty="0" smtClean="0"/>
              <a:t>Oběť za </a:t>
            </a:r>
            <a:r>
              <a:rPr lang="cs-CZ" dirty="0">
                <a:solidFill>
                  <a:prstClr val="black"/>
                </a:solidFill>
              </a:rPr>
              <a:t>spásu </a:t>
            </a:r>
            <a:r>
              <a:rPr lang="cs-CZ" dirty="0" smtClean="0">
                <a:solidFill>
                  <a:prstClr val="black"/>
                </a:solidFill>
              </a:rPr>
              <a:t>světa</a:t>
            </a:r>
          </a:p>
          <a:p>
            <a:endParaRPr lang="cs-CZ" dirty="0">
              <a:solidFill>
                <a:prstClr val="black"/>
              </a:solidFill>
            </a:endParaRPr>
          </a:p>
          <a:p>
            <a:endParaRPr lang="cs-CZ" dirty="0" smtClean="0"/>
          </a:p>
          <a:p>
            <a:r>
              <a:rPr lang="cs-CZ" dirty="0" smtClean="0"/>
              <a:t>Symbol ukřižování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Symbol života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1026" name="Picture 2" descr="C:\Users\Ivana\AppData\Local\Microsoft\Windows\Temporary Internet Files\Content.IE5\VIJGBHHA\MC90019405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916832"/>
            <a:ext cx="1224136" cy="98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Ivana\AppData\Local\Microsoft\Windows\Temporary Internet Files\Content.IE5\BP5ZBMVK\MC90039137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915" y="3068960"/>
            <a:ext cx="1127906" cy="1468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Ivana\AppData\Local\Microsoft\Windows\Temporary Internet Files\Content.IE5\2ZC1I02Y\MC90035121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537016"/>
            <a:ext cx="1080120" cy="157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5950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/>
          <a:lstStyle/>
          <a:p>
            <a:r>
              <a:rPr lang="cs-CZ" dirty="0" smtClean="0"/>
              <a:t>VELIKONOČNÍ POKRMY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1">
              <a:lumMod val="75000"/>
            </a:schemeClr>
          </a:solidFill>
        </p:spPr>
        <p:txBody>
          <a:bodyPr>
            <a:normAutofit lnSpcReduction="10000"/>
          </a:bodyPr>
          <a:lstStyle/>
          <a:p>
            <a:pPr marL="82296" indent="0">
              <a:buNone/>
            </a:pPr>
            <a:r>
              <a:rPr lang="cs-CZ" dirty="0" smtClean="0"/>
              <a:t> </a:t>
            </a:r>
            <a:r>
              <a:rPr lang="cs-CZ" b="1" u="sng" dirty="0" smtClean="0">
                <a:solidFill>
                  <a:srgbClr val="FFFF00"/>
                </a:solidFill>
              </a:rPr>
              <a:t>BERÁNEK</a:t>
            </a:r>
            <a:r>
              <a:rPr lang="cs-CZ" dirty="0">
                <a:solidFill>
                  <a:srgbClr val="FFFF00"/>
                </a:solidFill>
              </a:rPr>
              <a:t> </a:t>
            </a:r>
            <a:r>
              <a:rPr lang="cs-CZ" dirty="0" smtClean="0">
                <a:solidFill>
                  <a:srgbClr val="FFFF00"/>
                </a:solidFill>
              </a:rPr>
              <a:t>-</a:t>
            </a:r>
            <a:r>
              <a:rPr lang="cs-CZ" sz="2900" i="1" dirty="0">
                <a:solidFill>
                  <a:srgbClr val="FFFF00"/>
                </a:solidFill>
              </a:rPr>
              <a:t> </a:t>
            </a:r>
            <a:r>
              <a:rPr lang="cs-CZ" sz="2900" i="1" dirty="0" smtClean="0">
                <a:solidFill>
                  <a:srgbClr val="FFFF00"/>
                </a:solidFill>
              </a:rPr>
              <a:t>v </a:t>
            </a:r>
            <a:r>
              <a:rPr lang="cs-CZ" sz="2900" i="1" dirty="0">
                <a:solidFill>
                  <a:srgbClr val="FFFF00"/>
                </a:solidFill>
              </a:rPr>
              <a:t>minulosti si lidé, kteří si nemohli dopřát opravdového beránka, nahrazovali tento symbol pečivem ve stejném tvaru. A tak pekli beránky ze sladkého kynutého, třeného anebo piškotového těsta</a:t>
            </a:r>
            <a:r>
              <a:rPr lang="cs-CZ" sz="2900" i="1" dirty="0" smtClean="0">
                <a:solidFill>
                  <a:srgbClr val="FFFF00"/>
                </a:solidFill>
              </a:rPr>
              <a:t>.</a:t>
            </a:r>
          </a:p>
          <a:p>
            <a:pPr marL="82296" indent="0">
              <a:buNone/>
            </a:pPr>
            <a:endParaRPr lang="cs-CZ" sz="2900" i="1" dirty="0" smtClean="0">
              <a:solidFill>
                <a:schemeClr val="bg2">
                  <a:lumMod val="50000"/>
                </a:schemeClr>
              </a:solidFill>
            </a:endParaRPr>
          </a:p>
          <a:p>
            <a:pPr marL="82296" indent="0">
              <a:buNone/>
            </a:pPr>
            <a:r>
              <a:rPr lang="cs-CZ" b="1" u="sng" dirty="0" smtClean="0">
                <a:solidFill>
                  <a:srgbClr val="FFFF00"/>
                </a:solidFill>
              </a:rPr>
              <a:t>MAZANEC</a:t>
            </a:r>
            <a:r>
              <a:rPr lang="cs-CZ" sz="3000" dirty="0">
                <a:solidFill>
                  <a:srgbClr val="FFFF00"/>
                </a:solidFill>
              </a:rPr>
              <a:t> </a:t>
            </a:r>
            <a:r>
              <a:rPr lang="cs-CZ" sz="3000" dirty="0" smtClean="0">
                <a:solidFill>
                  <a:srgbClr val="FFFF00"/>
                </a:solidFill>
              </a:rPr>
              <a:t>- </a:t>
            </a:r>
            <a:r>
              <a:rPr lang="cs-CZ" sz="3000" i="1" dirty="0" smtClean="0">
                <a:solidFill>
                  <a:srgbClr val="FFFF00"/>
                </a:solidFill>
              </a:rPr>
              <a:t>u </a:t>
            </a:r>
            <a:r>
              <a:rPr lang="cs-CZ" sz="3000" i="1" dirty="0">
                <a:solidFill>
                  <a:srgbClr val="FFFF00"/>
                </a:solidFill>
              </a:rPr>
              <a:t>nás nejstarším doloženým velikonočním </a:t>
            </a:r>
            <a:r>
              <a:rPr lang="cs-CZ" sz="3000" i="1" dirty="0" smtClean="0">
                <a:solidFill>
                  <a:srgbClr val="FFFF00"/>
                </a:solidFill>
              </a:rPr>
              <a:t>pečivem. </a:t>
            </a:r>
            <a:r>
              <a:rPr lang="cs-CZ" sz="3000" i="1" dirty="0">
                <a:solidFill>
                  <a:srgbClr val="FFFF00"/>
                </a:solidFill>
              </a:rPr>
              <a:t>Velikonoční mazanec je hodový koláč z kynutého těsta. Má okrouhlý bochníkový tvar a navrchu je naříznutý do znamení kříže. </a:t>
            </a:r>
            <a:endParaRPr lang="cs-CZ" sz="3000" i="1" dirty="0" smtClean="0">
              <a:solidFill>
                <a:srgbClr val="FFFF00"/>
              </a:solidFill>
            </a:endParaRPr>
          </a:p>
          <a:p>
            <a:pPr marL="82296" indent="0">
              <a:buNone/>
            </a:pPr>
            <a:endParaRPr lang="cs-CZ" dirty="0" smtClean="0">
              <a:solidFill>
                <a:schemeClr val="bg2">
                  <a:lumMod val="50000"/>
                </a:schemeClr>
              </a:solidFill>
            </a:endParaRPr>
          </a:p>
          <a:p>
            <a:pPr marL="82296" indent="0">
              <a:buNone/>
            </a:pPr>
            <a:endParaRPr lang="cs-CZ" dirty="0">
              <a:solidFill>
                <a:schemeClr val="bg2">
                  <a:lumMod val="50000"/>
                </a:schemeClr>
              </a:solidFill>
            </a:endParaRPr>
          </a:p>
          <a:p>
            <a:pPr marL="82296" indent="0">
              <a:buNone/>
            </a:pPr>
            <a:endParaRPr lang="cs-CZ" dirty="0" smtClean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020272" y="3068960"/>
            <a:ext cx="1584176" cy="10297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9804" y="404664"/>
            <a:ext cx="1280668" cy="857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42275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/>
          <a:lstStyle/>
          <a:p>
            <a:pPr algn="ctr"/>
            <a:r>
              <a:rPr lang="cs-CZ" dirty="0"/>
              <a:t>VELIKONOČNÍ POKRMY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bg2">
              <a:lumMod val="50000"/>
            </a:schemeClr>
          </a:solidFill>
          <a:ln>
            <a:solidFill>
              <a:schemeClr val="accent1"/>
            </a:solidFill>
          </a:ln>
        </p:spPr>
        <p:txBody>
          <a:bodyPr/>
          <a:lstStyle/>
          <a:p>
            <a:pPr marL="82296" indent="0">
              <a:buNone/>
            </a:pPr>
            <a:r>
              <a:rPr lang="cs-CZ" b="1" u="sng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VAJÍČKO</a:t>
            </a:r>
            <a:r>
              <a:rPr lang="cs-CZ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- jako symbol nového života a znovuzrození a s ním i pečivo. </a:t>
            </a:r>
            <a:endParaRPr lang="cs-CZ" dirty="0" smtClean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pPr marL="82296" indent="0">
              <a:buNone/>
            </a:pPr>
            <a:endParaRPr lang="cs-CZ" b="1" u="sng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pPr marL="82296" indent="0">
              <a:buNone/>
            </a:pPr>
            <a:r>
              <a:rPr lang="cs-CZ" b="1" u="sng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JIDÁŠE </a:t>
            </a:r>
            <a:r>
              <a:rPr lang="cs-CZ" b="1" u="sng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- </a:t>
            </a:r>
            <a:r>
              <a:rPr lang="cs-CZ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připravují se rovněž z kynutého těsta, ale jsou menší a mají tvar různých spletenců a spirál. Symbolizují provaz, na kterém se Jidáš oběsil po zradě Krista.</a:t>
            </a:r>
            <a:br>
              <a:rPr lang="cs-CZ" dirty="0">
                <a:solidFill>
                  <a:schemeClr val="accent1">
                    <a:lumMod val="60000"/>
                    <a:lumOff val="40000"/>
                  </a:schemeClr>
                </a:solidFill>
              </a:rPr>
            </a:br>
            <a:endParaRPr lang="cs-CZ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pPr marL="82296" indent="0">
              <a:buNone/>
            </a:pPr>
            <a:endParaRPr lang="cs-CZ" dirty="0" smtClean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pPr marL="82296" indent="0">
              <a:buNone/>
            </a:pPr>
            <a:endParaRPr lang="cs-CZ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pPr marL="82296" indent="0">
              <a:buNone/>
            </a:pPr>
            <a:endParaRPr lang="cs-CZ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pPr marL="82296" indent="0">
              <a:buNone/>
            </a:pPr>
            <a:endParaRPr lang="cs-CZ" dirty="0">
              <a:solidFill>
                <a:srgbClr val="FFFF00"/>
              </a:solidFill>
            </a:endParaRP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297" y="5157192"/>
            <a:ext cx="1268413" cy="950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07104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Jak se slaví Velikonoce ve světě?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/>
          <a:lstStyle/>
          <a:p>
            <a:endParaRPr lang="cs-CZ" dirty="0" smtClean="0"/>
          </a:p>
          <a:p>
            <a:pPr marL="82296" indent="0"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Anglie </a:t>
            </a:r>
            <a:r>
              <a:rPr lang="cs-CZ" dirty="0" smtClean="0"/>
              <a:t>- </a:t>
            </a:r>
            <a:r>
              <a:rPr lang="cs-CZ" sz="2800" i="1" dirty="0" smtClean="0"/>
              <a:t>Velikonoční zajíček naděluje a schovává dětem čokoládová vajíčka a dobroty na zahradě nebo v domě na Velikonoční neděli. Děti je hledají pomocí hádanek a nápověd. Výroba velikonočních kloboučků</a:t>
            </a:r>
          </a:p>
          <a:p>
            <a:pPr marL="82296" indent="0">
              <a:buNone/>
            </a:pPr>
            <a:endParaRPr lang="cs-CZ" sz="2800" i="1" dirty="0" smtClean="0"/>
          </a:p>
          <a:p>
            <a:pPr marL="82296" indent="0"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Itálie</a:t>
            </a:r>
            <a:r>
              <a:rPr lang="cs-CZ" dirty="0" smtClean="0"/>
              <a:t> - </a:t>
            </a:r>
            <a:r>
              <a:rPr lang="cs-CZ" sz="2800" i="1" dirty="0" smtClean="0"/>
              <a:t>svátek </a:t>
            </a:r>
            <a:r>
              <a:rPr lang="cs-CZ" sz="2800" i="1" dirty="0"/>
              <a:t>nekvašeného </a:t>
            </a:r>
            <a:r>
              <a:rPr lang="cs-CZ" sz="2800" i="1" dirty="0" smtClean="0"/>
              <a:t>chleba. Velikonoční </a:t>
            </a:r>
            <a:r>
              <a:rPr lang="cs-CZ" sz="2800" i="1" dirty="0"/>
              <a:t>tradice se v Itálii váží hlavně na jídlo. Za největší lahůdku je považováno pečené jehněčí.</a:t>
            </a:r>
          </a:p>
        </p:txBody>
      </p:sp>
    </p:spTree>
    <p:extLst>
      <p:ext uri="{BB962C8B-B14F-4D97-AF65-F5344CB8AC3E}">
        <p14:creationId xmlns:p14="http://schemas.microsoft.com/office/powerpoint/2010/main" val="1822358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lvl="0" indent="0">
              <a:buNone/>
            </a:pPr>
            <a:r>
              <a:rPr lang="cs-CZ" dirty="0"/>
              <a:t> </a:t>
            </a:r>
          </a:p>
          <a:p>
            <a:pPr lvl="0"/>
            <a:r>
              <a:rPr lang="cs-CZ" u="sng" dirty="0">
                <a:hlinkClick r:id="rId2"/>
              </a:rPr>
              <a:t>www.office.microsoft.com</a:t>
            </a:r>
            <a:endParaRPr lang="cs-CZ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803536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251</TotalTime>
  <Words>242</Words>
  <Application>Microsoft Office PowerPoint</Application>
  <PresentationFormat>Předvádění na obrazovce (4:3)</PresentationFormat>
  <Paragraphs>55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Slunovrat</vt:lpstr>
      <vt:lpstr>Prezentace aplikace PowerPoint</vt:lpstr>
      <vt:lpstr>Anotace:  Prezentace pro žáky 3.ročníku Vhodná pro využití na interaktivní tabuli   </vt:lpstr>
      <vt:lpstr>Velikonoční symboly</vt:lpstr>
      <vt:lpstr>Velikonoční symboly</vt:lpstr>
      <vt:lpstr>VELIKONOČNÍ POKRMY</vt:lpstr>
      <vt:lpstr>VELIKONOČNÍ POKRMY</vt:lpstr>
      <vt:lpstr> Jak se slaví Velikonoce ve světě? </vt:lpstr>
      <vt:lpstr>CITACE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ucitel</cp:lastModifiedBy>
  <cp:revision>37</cp:revision>
  <dcterms:created xsi:type="dcterms:W3CDTF">2011-06-20T10:40:08Z</dcterms:created>
  <dcterms:modified xsi:type="dcterms:W3CDTF">2013-06-19T09:36:04Z</dcterms:modified>
</cp:coreProperties>
</file>