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sldIdLst>
    <p:sldId id="256" r:id="rId2"/>
    <p:sldId id="257" r:id="rId3"/>
    <p:sldId id="258" r:id="rId4"/>
    <p:sldId id="259" r:id="rId5"/>
    <p:sldId id="263" r:id="rId6"/>
    <p:sldId id="261" r:id="rId7"/>
    <p:sldId id="264" r:id="rId8"/>
    <p:sldId id="266" r:id="rId9"/>
    <p:sldId id="267" r:id="rId10"/>
    <p:sldId id="269" r:id="rId11"/>
    <p:sldId id="270" r:id="rId12"/>
    <p:sldId id="274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66"/>
    <a:srgbClr val="FFCC00"/>
    <a:srgbClr val="49D76E"/>
    <a:srgbClr val="FFFF99"/>
    <a:srgbClr val="FFFFCC"/>
    <a:srgbClr val="CCFF99"/>
    <a:srgbClr val="CCFFCC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39" autoAdjust="0"/>
    <p:restoredTop sz="94660"/>
  </p:normalViewPr>
  <p:slideViewPr>
    <p:cSldViewPr>
      <p:cViewPr varScale="1">
        <p:scale>
          <a:sx n="44" d="100"/>
          <a:sy n="44" d="100"/>
        </p:scale>
        <p:origin x="-1278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VY_32_INOVACE_11_ČAS3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Kolín V., Mnichovická 62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Ivana </a:t>
          </a:r>
          <a:r>
            <a:rPr lang="cs-CZ" sz="2000" dirty="0" err="1" smtClean="0"/>
            <a:t>Banasinská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TEMA:VELIKONOCE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4"/>
      <dgm:spPr/>
    </dgm:pt>
    <dgm:pt modelId="{FFC9F71D-1B4F-4AD9-A4A6-86ADEFC8AF5C}" type="pres">
      <dgm:prSet presAssocID="{D8197B8C-B260-4A16-BDF4-0947B075E274}" presName="circle4" presStyleLbl="node1" presStyleIdx="3" presStyleCnt="4"/>
      <dgm:spPr/>
    </dgm:pt>
    <dgm:pt modelId="{25B08C86-7E15-44DC-BE7F-FFB55DD49D12}" type="pres">
      <dgm:prSet presAssocID="{D8197B8C-B260-4A16-BDF4-0947B075E274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13CDA376-51CC-43A4-BB28-D68FA4900018}" type="presParOf" srcId="{333A1088-737F-45CB-B68E-254E46348037}" destId="{AED2198E-93D5-4001-81B4-73124B309672}" srcOrd="12" destOrd="0" presId="urn:microsoft.com/office/officeart/2005/8/layout/target3"/>
    <dgm:cxn modelId="{43CC709B-1745-47B2-8A06-E8380F06E8A9}" type="presParOf" srcId="{333A1088-737F-45CB-B68E-254E46348037}" destId="{2BE915AB-18AA-4053-B92C-3BFC9ED204BB}" srcOrd="13" destOrd="0" presId="urn:microsoft.com/office/officeart/2005/8/layout/target3"/>
    <dgm:cxn modelId="{23FB4463-6545-4245-B514-AB668D3F89F0}" type="presParOf" srcId="{333A1088-737F-45CB-B68E-254E46348037}" destId="{6BB5E863-4638-4E1D-BFDE-399D028AC4ED}" srcOrd="14" destOrd="0" presId="urn:microsoft.com/office/officeart/2005/8/layout/target3"/>
    <dgm:cxn modelId="{E511B6D4-0D10-4AEB-B5EF-3B249F5AA9AF}" type="presParOf" srcId="{333A1088-737F-45CB-B68E-254E46348037}" destId="{5A5FFA88-C948-4069-8E93-59FA12366E8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vál 8"/>
          <p:cNvSpPr/>
          <p:nvPr/>
        </p:nvSpPr>
        <p:spPr>
          <a:xfrm>
            <a:off x="1157288" y="1344613"/>
            <a:ext cx="63500" cy="65087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6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8D41D9B2-2C73-4873-8133-D059358A1522}" type="datetimeFigureOut">
              <a:rPr lang="cs-CZ"/>
              <a:pPr>
                <a:defRPr/>
              </a:pPr>
              <a:t>2.10.2013</a:t>
            </a:fld>
            <a:endParaRPr lang="cs-CZ"/>
          </a:p>
        </p:txBody>
      </p:sp>
      <p:sp>
        <p:nvSpPr>
          <p:cNvPr id="7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353292EE-FF87-4867-BC85-23F1317034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21AFE8-DCFD-44F9-B6A8-A0394FF93E0C}" type="datetimeFigureOut">
              <a:rPr lang="cs-CZ"/>
              <a:pPr>
                <a:defRPr/>
              </a:pPr>
              <a:t>2.10.2013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A976BE-7C79-4347-8FDC-34CE9A4E16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6"/>
          <p:cNvSpPr/>
          <p:nvPr/>
        </p:nvSpPr>
        <p:spPr>
          <a:xfrm>
            <a:off x="2282825" y="0"/>
            <a:ext cx="6858000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9"/>
          <p:cNvSpPr/>
          <p:nvPr/>
        </p:nvSpPr>
        <p:spPr bwMode="invGray">
          <a:xfrm>
            <a:off x="2286000" y="0"/>
            <a:ext cx="76200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vál 8"/>
          <p:cNvSpPr/>
          <p:nvPr/>
        </p:nvSpPr>
        <p:spPr>
          <a:xfrm>
            <a:off x="2408238" y="2746375"/>
            <a:ext cx="63500" cy="63500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15DC51A-64D3-4109-B9ED-31DD91AA071C}" type="datetimeFigureOut">
              <a:rPr lang="cs-CZ"/>
              <a:pPr>
                <a:defRPr/>
              </a:pPr>
              <a:t>2.10.2013</a:t>
            </a:fld>
            <a:endParaRPr lang="cs-CZ"/>
          </a:p>
        </p:txBody>
      </p:sp>
      <p:sp>
        <p:nvSpPr>
          <p:cNvPr id="9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BBCD0892-C971-4054-83AE-29E49D2B97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E9C0B3-DE60-470F-BF40-9E232E9A97F5}" type="datetimeFigureOut">
              <a:rPr lang="cs-CZ"/>
              <a:pPr>
                <a:defRPr/>
              </a:pPr>
              <a:t>2.10.2013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2FCFFE-B19C-4535-94FA-7C1F9FCD396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/>
          <a:lstStyle>
            <a:lvl1pPr algn="ctr">
              <a:defRPr sz="4500" b="1" cap="none" baseline="0"/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88A1C136-2C5A-4A66-A6C1-5675796A22FD}" type="datetimeFigureOut">
              <a:rPr lang="cs-CZ"/>
              <a:pPr>
                <a:defRPr/>
              </a:pPr>
              <a:t>2.10.2013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AC74AC0-53D1-4908-8EEC-2321CDE7B6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2504B2-07B0-4B2A-8CA0-C6C73097F141}" type="datetimeFigureOut">
              <a:rPr lang="cs-CZ"/>
              <a:pPr>
                <a:defRPr/>
              </a:pPr>
              <a:t>2.10.2013</a:t>
            </a:fld>
            <a:endParaRPr lang="cs-CZ"/>
          </a:p>
        </p:txBody>
      </p:sp>
      <p:sp>
        <p:nvSpPr>
          <p:cNvPr id="4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19D0FD-B276-4B07-99CE-E240CA4BE7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4"/>
          <p:cNvSpPr/>
          <p:nvPr/>
        </p:nvSpPr>
        <p:spPr>
          <a:xfrm>
            <a:off x="1014413" y="0"/>
            <a:ext cx="8129587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Obdélník 5"/>
          <p:cNvSpPr/>
          <p:nvPr/>
        </p:nvSpPr>
        <p:spPr bwMode="invGray">
          <a:xfrm>
            <a:off x="1014413" y="0"/>
            <a:ext cx="7302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4B5309B-4092-4225-ADC2-E6404DD7E685}" type="datetimeFigureOut">
              <a:rPr lang="cs-CZ"/>
              <a:pPr>
                <a:defRPr/>
              </a:pPr>
              <a:t>2.10.2013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D6B0BD0F-CBFC-4965-B69D-9610D2B6A5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0138DDD-2662-4C95-9C89-8447EE11A602}" type="datetimeFigureOut">
              <a:rPr lang="cs-CZ"/>
              <a:pPr>
                <a:defRPr/>
              </a:pPr>
              <a:t>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CB1312D-C400-4F84-A606-76D4DAC9AC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tIns="274320">
            <a:normAutofit/>
          </a:bodyPr>
          <a:lstStyle>
            <a:extLst/>
          </a:lstStyle>
          <a:p>
            <a:pPr indent="-283464" fontAlgn="auto">
              <a:lnSpc>
                <a:spcPts val="3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defRPr/>
            </a:pPr>
            <a:endParaRPr lang="en-US" sz="3200">
              <a:latin typeface="+mn-lt"/>
              <a:cs typeface="+mn-cs"/>
            </a:endParaRPr>
          </a:p>
        </p:txBody>
      </p:sp>
      <p:sp>
        <p:nvSpPr>
          <p:cNvPr id="6" name="Vývojový diagram: postup 8"/>
          <p:cNvSpPr/>
          <p:nvPr/>
        </p:nvSpPr>
        <p:spPr>
          <a:xfrm rot="19468671">
            <a:off x="396875" y="954088"/>
            <a:ext cx="685800" cy="204787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Vývojový diagram: postup 9"/>
          <p:cNvSpPr/>
          <p:nvPr/>
        </p:nvSpPr>
        <p:spPr>
          <a:xfrm rot="2103354" flipH="1">
            <a:off x="5003800" y="936625"/>
            <a:ext cx="649288" cy="204788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tIns="274320">
            <a:normAutofit/>
          </a:bodyPr>
          <a:lstStyle>
            <a:lvl1pPr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2BAD74DF-6F41-48BF-9CFF-6FA2DA237DF1}" type="datetimeFigureOut">
              <a:rPr lang="cs-CZ"/>
              <a:pPr>
                <a:defRPr/>
              </a:pPr>
              <a:t>2.10.2013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379D834-F885-4879-A587-49D82CB808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91DD55-DCB2-48B0-BE08-A62F142AF7AE}" type="datetimeFigureOut">
              <a:rPr lang="cs-CZ"/>
              <a:pPr>
                <a:defRPr/>
              </a:pPr>
              <a:t>2.10.2013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045F65-02D1-40D9-93D8-DEF10E48FFE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FB9677-B925-4718-B1A0-3F262C2E33F2}" type="datetimeFigureOut">
              <a:rPr lang="cs-CZ"/>
              <a:pPr>
                <a:defRPr/>
              </a:pPr>
              <a:t>2.10.2013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417274-84E7-4A1B-A989-61FE6C3E50A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75" y="-815975"/>
            <a:ext cx="1638300" cy="1638300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vál 7"/>
          <p:cNvSpPr/>
          <p:nvPr/>
        </p:nvSpPr>
        <p:spPr>
          <a:xfrm>
            <a:off x="168275" y="20638"/>
            <a:ext cx="1703388" cy="1703387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Obdélník 11"/>
          <p:cNvSpPr/>
          <p:nvPr/>
        </p:nvSpPr>
        <p:spPr>
          <a:xfrm>
            <a:off x="1012825" y="0"/>
            <a:ext cx="813117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100" y="274638"/>
            <a:ext cx="749935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33" name="Zástupný symbol pro text 8"/>
          <p:cNvSpPr>
            <a:spLocks noGrp="1"/>
          </p:cNvSpPr>
          <p:nvPr>
            <p:ph type="body" idx="1"/>
          </p:nvPr>
        </p:nvSpPr>
        <p:spPr bwMode="auto">
          <a:xfrm>
            <a:off x="1435100" y="1447800"/>
            <a:ext cx="7499350" cy="480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bg2">
                    <a:shade val="50000"/>
                    <a:satMod val="200000"/>
                  </a:schemeClr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F8C3E66D-F5A9-4AD9-9FB9-A95990879D19}" type="datetimeFigureOut">
              <a:rPr lang="cs-CZ"/>
              <a:pPr>
                <a:defRPr/>
              </a:pPr>
              <a:t>2.10.2013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775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bg2">
                    <a:shade val="50000"/>
                    <a:satMod val="200000"/>
                  </a:schemeClr>
                </a:solidFill>
                <a:effectLst/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F0410985-978E-402C-9786-CDB61A7FB8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413" y="0"/>
            <a:ext cx="7302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8" r:id="rId1"/>
    <p:sldLayoutId id="2147483827" r:id="rId2"/>
    <p:sldLayoutId id="2147483829" r:id="rId3"/>
    <p:sldLayoutId id="2147483826" r:id="rId4"/>
    <p:sldLayoutId id="2147483830" r:id="rId5"/>
    <p:sldLayoutId id="2147483825" r:id="rId6"/>
    <p:sldLayoutId id="2147483831" r:id="rId7"/>
    <p:sldLayoutId id="2147483832" r:id="rId8"/>
    <p:sldLayoutId id="2147483833" r:id="rId9"/>
    <p:sldLayoutId id="2147483824" r:id="rId10"/>
    <p:sldLayoutId id="2147483823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300" kern="1200">
          <a:solidFill>
            <a:srgbClr val="413F2A"/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300">
          <a:solidFill>
            <a:srgbClr val="413F2A"/>
          </a:solidFill>
          <a:latin typeface="Gill Sans MT" pitchFamily="34" charset="-18"/>
        </a:defRPr>
      </a:lvl2pPr>
      <a:lvl3pPr algn="l" rtl="0" fontAlgn="base">
        <a:spcBef>
          <a:spcPct val="0"/>
        </a:spcBef>
        <a:spcAft>
          <a:spcPct val="0"/>
        </a:spcAft>
        <a:defRPr sz="4300">
          <a:solidFill>
            <a:srgbClr val="413F2A"/>
          </a:solidFill>
          <a:latin typeface="Gill Sans MT" pitchFamily="34" charset="-18"/>
        </a:defRPr>
      </a:lvl3pPr>
      <a:lvl4pPr algn="l" rtl="0" fontAlgn="base">
        <a:spcBef>
          <a:spcPct val="0"/>
        </a:spcBef>
        <a:spcAft>
          <a:spcPct val="0"/>
        </a:spcAft>
        <a:defRPr sz="4300">
          <a:solidFill>
            <a:srgbClr val="413F2A"/>
          </a:solidFill>
          <a:latin typeface="Gill Sans MT" pitchFamily="34" charset="-18"/>
        </a:defRPr>
      </a:lvl4pPr>
      <a:lvl5pPr algn="l" rtl="0" fontAlgn="base">
        <a:spcBef>
          <a:spcPct val="0"/>
        </a:spcBef>
        <a:spcAft>
          <a:spcPct val="0"/>
        </a:spcAft>
        <a:defRPr sz="4300">
          <a:solidFill>
            <a:srgbClr val="413F2A"/>
          </a:solidFill>
          <a:latin typeface="Gill Sans MT" pitchFamily="34" charset="-18"/>
        </a:defRPr>
      </a:lvl5pPr>
      <a:lvl6pPr marL="457200" algn="l" rtl="0" fontAlgn="base">
        <a:spcBef>
          <a:spcPct val="0"/>
        </a:spcBef>
        <a:spcAft>
          <a:spcPct val="0"/>
        </a:spcAft>
        <a:defRPr sz="4300">
          <a:solidFill>
            <a:srgbClr val="413F2A"/>
          </a:solidFill>
          <a:latin typeface="Gill Sans MT" pitchFamily="34" charset="-18"/>
        </a:defRPr>
      </a:lvl6pPr>
      <a:lvl7pPr marL="914400" algn="l" rtl="0" fontAlgn="base">
        <a:spcBef>
          <a:spcPct val="0"/>
        </a:spcBef>
        <a:spcAft>
          <a:spcPct val="0"/>
        </a:spcAft>
        <a:defRPr sz="4300">
          <a:solidFill>
            <a:srgbClr val="413F2A"/>
          </a:solidFill>
          <a:latin typeface="Gill Sans MT" pitchFamily="34" charset="-18"/>
        </a:defRPr>
      </a:lvl7pPr>
      <a:lvl8pPr marL="1371600" algn="l" rtl="0" fontAlgn="base">
        <a:spcBef>
          <a:spcPct val="0"/>
        </a:spcBef>
        <a:spcAft>
          <a:spcPct val="0"/>
        </a:spcAft>
        <a:defRPr sz="4300">
          <a:solidFill>
            <a:srgbClr val="413F2A"/>
          </a:solidFill>
          <a:latin typeface="Gill Sans MT" pitchFamily="34" charset="-18"/>
        </a:defRPr>
      </a:lvl8pPr>
      <a:lvl9pPr marL="1828800" algn="l" rtl="0" fontAlgn="base">
        <a:spcBef>
          <a:spcPct val="0"/>
        </a:spcBef>
        <a:spcAft>
          <a:spcPct val="0"/>
        </a:spcAft>
        <a:defRPr sz="4300">
          <a:solidFill>
            <a:srgbClr val="413F2A"/>
          </a:solidFill>
          <a:latin typeface="Gill Sans MT" pitchFamily="34" charset="-18"/>
        </a:defRPr>
      </a:lvl9pPr>
      <a:extLst/>
    </p:titleStyle>
    <p:bodyStyle>
      <a:lvl1pPr marL="365125" indent="-282575" algn="l" rtl="0" fontAlgn="base">
        <a:spcBef>
          <a:spcPts val="6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36538" algn="l" rtl="0" fontAlgn="base">
        <a:spcBef>
          <a:spcPts val="550"/>
        </a:spcBef>
        <a:spcAft>
          <a:spcPct val="0"/>
        </a:spcAft>
        <a:buClr>
          <a:schemeClr val="accent1"/>
        </a:buClr>
        <a:buFont typeface="Verdana" pitchFamily="34" charset="0"/>
        <a:buChar char="◦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5825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173038" algn="l" rtl="0" fontAlgn="base">
        <a:spcBef>
          <a:spcPct val="20000"/>
        </a:spcBef>
        <a:spcAft>
          <a:spcPct val="0"/>
        </a:spcAft>
        <a:buClr>
          <a:srgbClr val="FF6700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6988" indent="-182563" algn="l" rtl="0" fontAlgn="base">
        <a:spcBef>
          <a:spcPct val="20000"/>
        </a:spcBef>
        <a:spcAft>
          <a:spcPct val="0"/>
        </a:spcAft>
        <a:buClr>
          <a:srgbClr val="909465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685800" y="2130425"/>
          <a:ext cx="7772400" cy="1470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913" y="260350"/>
            <a:ext cx="7405687" cy="1752600"/>
          </a:xfrm>
        </p:spPr>
        <p:txBody>
          <a:bodyPr>
            <a:normAutofit/>
          </a:bodyPr>
          <a:lstStyle/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dirty="0"/>
          </a:p>
        </p:txBody>
      </p:sp>
      <p:pic>
        <p:nvPicPr>
          <p:cNvPr id="13315" name="Obrázek 4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6" name="TextovéPole 5"/>
          <p:cNvSpPr txBox="1">
            <a:spLocks noChangeArrowheads="1"/>
          </p:cNvSpPr>
          <p:nvPr/>
        </p:nvSpPr>
        <p:spPr bwMode="auto">
          <a:xfrm>
            <a:off x="7524750" y="6269038"/>
            <a:ext cx="15113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Gill Sans MT" pitchFamily="34" charset="-18"/>
              </a:rPr>
              <a:t>Září 2012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100" y="274638"/>
            <a:ext cx="7499350" cy="466725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>
                <a:solidFill>
                  <a:schemeClr val="tx2">
                    <a:satMod val="130000"/>
                  </a:schemeClr>
                </a:solidFill>
              </a:rPr>
              <a:t>Anotace: </a:t>
            </a:r>
            <a:br>
              <a:rPr lang="cs-CZ" dirty="0">
                <a:solidFill>
                  <a:schemeClr val="tx2">
                    <a:satMod val="130000"/>
                  </a:schemeClr>
                </a:solidFill>
              </a:rPr>
            </a:br>
            <a:r>
              <a:rPr lang="cs-CZ" sz="3200" dirty="0">
                <a:solidFill>
                  <a:schemeClr val="tx2">
                    <a:satMod val="130000"/>
                  </a:schemeClr>
                </a:solidFill>
                <a:effectLst/>
              </a:rPr>
              <a:t>Prezentace pro žáky 3.ročníku</a:t>
            </a:r>
            <a:br>
              <a:rPr lang="cs-CZ" sz="3200" dirty="0">
                <a:solidFill>
                  <a:schemeClr val="tx2">
                    <a:satMod val="130000"/>
                  </a:schemeClr>
                </a:solidFill>
                <a:effectLst/>
              </a:rPr>
            </a:br>
            <a:r>
              <a:rPr lang="cs-CZ" sz="3200" dirty="0">
                <a:solidFill>
                  <a:schemeClr val="tx2">
                    <a:satMod val="130000"/>
                  </a:schemeClr>
                </a:solidFill>
                <a:effectLst/>
              </a:rPr>
              <a:t>Vhodná pro využití na interaktivní tabuli</a:t>
            </a:r>
            <a:br>
              <a:rPr lang="cs-CZ" sz="3200" dirty="0">
                <a:solidFill>
                  <a:schemeClr val="tx2">
                    <a:satMod val="130000"/>
                  </a:schemeClr>
                </a:solidFill>
                <a:effectLst/>
              </a:rPr>
            </a:br>
            <a:endParaRPr lang="cs-CZ" sz="3200" dirty="0">
              <a:solidFill>
                <a:schemeClr val="tx2">
                  <a:satMod val="130000"/>
                </a:schemeClr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100" y="274638"/>
            <a:ext cx="7499350" cy="1143000"/>
          </a:xfrm>
          <a:solidFill>
            <a:schemeClr val="bg2">
              <a:lumMod val="75000"/>
            </a:schemeClr>
          </a:solidFill>
          <a:ln>
            <a:solidFill>
              <a:schemeClr val="tx1"/>
            </a:solidFill>
          </a:ln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6600" b="1" u="sng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VELIKONOCE</a:t>
            </a:r>
            <a:endParaRPr lang="cs-CZ" sz="6600" b="1" u="sng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100" y="1524000"/>
            <a:ext cx="3657600" cy="4664075"/>
          </a:xfrm>
          <a:solidFill>
            <a:srgbClr val="FFFFCC"/>
          </a:solidFill>
          <a:ln>
            <a:solidFill>
              <a:srgbClr val="FFC000"/>
            </a:solidFill>
          </a:ln>
        </p:spPr>
        <p:txBody>
          <a:bodyPr>
            <a:normAutofit/>
          </a:bodyPr>
          <a:lstStyle/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b="1" i="1" u="sng" dirty="0" smtClean="0">
                <a:solidFill>
                  <a:schemeClr val="bg2">
                    <a:lumMod val="50000"/>
                  </a:schemeClr>
                </a:solidFill>
              </a:rPr>
              <a:t>Pohanské svátky</a:t>
            </a:r>
          </a:p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endParaRPr lang="cs-CZ" u="sng" dirty="0"/>
          </a:p>
          <a:p>
            <a:pPr marL="365760" indent="-283464" fontAlgn="auto"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dirty="0" smtClean="0">
                <a:solidFill>
                  <a:srgbClr val="FFC000"/>
                </a:solidFill>
              </a:rPr>
              <a:t>Oslavy jara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850" y="1524000"/>
            <a:ext cx="3657600" cy="4664075"/>
          </a:xfrm>
          <a:solidFill>
            <a:srgbClr val="FFFF99"/>
          </a:solidFill>
          <a:ln>
            <a:solidFill>
              <a:srgbClr val="FFC000"/>
            </a:solidFill>
          </a:ln>
        </p:spPr>
        <p:txBody>
          <a:bodyPr>
            <a:normAutofit/>
          </a:bodyPr>
          <a:lstStyle/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b="1" i="1" u="sng" dirty="0" smtClean="0">
                <a:solidFill>
                  <a:schemeClr val="bg2">
                    <a:lumMod val="50000"/>
                  </a:schemeClr>
                </a:solidFill>
              </a:rPr>
              <a:t>Církevní svátky</a:t>
            </a:r>
          </a:p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endParaRPr lang="cs-CZ" dirty="0"/>
          </a:p>
          <a:p>
            <a:pPr marL="365760" indent="-283464" fontAlgn="auto"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Zmrtvýchvstání Ježíše Krista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1026" name="Picture 2" descr="C:\Users\Ivana\AppData\Local\Microsoft\Windows\Temporary Internet Files\Content.IE5\RX7GB1LX\MC90035406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63713" y="3125788"/>
            <a:ext cx="2146300" cy="2768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 descr="C:\Users\Ivana\AppData\Local\Microsoft\Windows\Temporary Internet Files\Content.IE5\NDCT9SP2\MC900426156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156325" y="4021138"/>
            <a:ext cx="1724025" cy="1873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4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b="1" i="1" u="sng" dirty="0" smtClean="0">
                <a:solidFill>
                  <a:schemeClr val="bg2">
                    <a:lumMod val="50000"/>
                  </a:schemeClr>
                </a:solidFill>
                <a:effectLst/>
              </a:rPr>
              <a:t>Historický původ</a:t>
            </a:r>
            <a:endParaRPr lang="cs-CZ" b="1" i="1" u="sng" dirty="0">
              <a:solidFill>
                <a:schemeClr val="bg2">
                  <a:lumMod val="50000"/>
                </a:schemeClr>
              </a:solidFill>
              <a:effectLst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mtClean="0">
                <a:solidFill>
                  <a:srgbClr val="74A510"/>
                </a:solidFill>
              </a:rPr>
              <a:t>N</a:t>
            </a:r>
            <a:r>
              <a:rPr lang="cs-CZ" smtClean="0">
                <a:solidFill>
                  <a:srgbClr val="6F9500"/>
                </a:solidFill>
              </a:rPr>
              <a:t>ejvýznamnější svátky křesťanské církve</a:t>
            </a:r>
          </a:p>
          <a:p>
            <a:endParaRPr lang="cs-CZ" smtClean="0">
              <a:solidFill>
                <a:srgbClr val="6F9500"/>
              </a:solidFill>
            </a:endParaRPr>
          </a:p>
          <a:p>
            <a:r>
              <a:rPr lang="cs-CZ" smtClean="0">
                <a:solidFill>
                  <a:srgbClr val="6F9500"/>
                </a:solidFill>
              </a:rPr>
              <a:t>Umučení, ukřižování a vzkříšení Krista</a:t>
            </a:r>
          </a:p>
          <a:p>
            <a:endParaRPr lang="cs-CZ" smtClean="0">
              <a:solidFill>
                <a:srgbClr val="6F9500"/>
              </a:solidFill>
            </a:endParaRPr>
          </a:p>
          <a:p>
            <a:r>
              <a:rPr lang="cs-CZ" smtClean="0">
                <a:solidFill>
                  <a:srgbClr val="6F9500"/>
                </a:solidFill>
              </a:rPr>
              <a:t>Zmrtvýchvstání Krista</a:t>
            </a:r>
            <a:endParaRPr lang="cs-CZ" smtClean="0">
              <a:solidFill>
                <a:srgbClr val="4A6300"/>
              </a:solidFill>
            </a:endParaRPr>
          </a:p>
        </p:txBody>
      </p:sp>
      <p:pic>
        <p:nvPicPr>
          <p:cNvPr id="2051" name="Picture 3" descr="C:\Users\Ivana\AppData\Local\Microsoft\Windows\Temporary Internet Files\Content.IE5\FXPJA4P3\MC90037078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372225" y="4005263"/>
            <a:ext cx="1350963" cy="1812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100" y="274638"/>
            <a:ext cx="749935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Kdy slavíme Velikonoce?</a:t>
            </a: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100" y="1524000"/>
            <a:ext cx="3657600" cy="4664075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pPr marL="80963" indent="0" algn="ctr">
              <a:buFont typeface="Wingdings 2" pitchFamily="18" charset="2"/>
              <a:buNone/>
            </a:pPr>
            <a:endParaRPr lang="cs-CZ" u="sng" smtClean="0"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pPr marL="80963" indent="0" algn="ctr">
              <a:buFont typeface="Wingdings" pitchFamily="2" charset="2"/>
              <a:buChar char="v"/>
            </a:pPr>
            <a:r>
              <a:rPr lang="cs-CZ" u="sng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Velikonoce </a:t>
            </a:r>
            <a:r>
              <a:rPr lang="cs-CZ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 - </a:t>
            </a:r>
            <a:r>
              <a:rPr lang="cs-CZ" i="1" smtClean="0"/>
              <a:t>slavíme po prvním úplňku v období mezi 22. březnem a 25.dubnem</a:t>
            </a:r>
          </a:p>
          <a:p>
            <a:pPr marL="80963" indent="0" algn="ctr">
              <a:buFont typeface="Wingdings 2" pitchFamily="18" charset="2"/>
              <a:buNone/>
            </a:pPr>
            <a:endParaRPr lang="cs-CZ" smtClean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850" y="1524000"/>
            <a:ext cx="3657600" cy="4664075"/>
          </a:xfrm>
        </p:spPr>
        <p:txBody>
          <a:bodyPr>
            <a:normAutofit/>
          </a:bodyPr>
          <a:lstStyle/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roce 2013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 descr="C:\Users\Ivana\AppData\Local\Microsoft\Windows\Temporary Internet Files\Content.IE5\G1X3SVCQ\MC900346523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484438" y="4362450"/>
            <a:ext cx="1831975" cy="1624013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/>
          <a:srcRect l="77888" t="65990" r="10732" b="14380"/>
          <a:stretch>
            <a:fillRect/>
          </a:stretch>
        </p:blipFill>
        <p:spPr bwMode="auto">
          <a:xfrm>
            <a:off x="5580063" y="2420938"/>
            <a:ext cx="3119437" cy="3024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Zaoblený obdélník 4"/>
          <p:cNvSpPr/>
          <p:nvPr/>
        </p:nvSpPr>
        <p:spPr>
          <a:xfrm>
            <a:off x="6875463" y="3429000"/>
            <a:ext cx="1657350" cy="360363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5724525" y="3752850"/>
            <a:ext cx="431800" cy="360363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40000"/>
              <a:lumOff val="6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6000" b="1" u="sng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Průběh svátků</a:t>
            </a: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4000" b="1" u="sng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PŮST</a:t>
            </a:r>
            <a:r>
              <a:rPr lang="cs-CZ" u="sng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i="1" dirty="0" smtClean="0">
                <a:solidFill>
                  <a:schemeClr val="tx2">
                    <a:lumMod val="75000"/>
                  </a:schemeClr>
                </a:solidFill>
              </a:rPr>
              <a:t>Velikonočním svátkům předchází 40 dnů před Velikonocemi </a:t>
            </a:r>
            <a:r>
              <a:rPr lang="cs-CZ" b="1" i="1" u="sng" dirty="0" smtClean="0">
                <a:solidFill>
                  <a:schemeClr val="tx2">
                    <a:lumMod val="75000"/>
                  </a:schemeClr>
                </a:solidFill>
              </a:rPr>
              <a:t>postní období</a:t>
            </a:r>
            <a:r>
              <a:rPr lang="cs-CZ" i="1" dirty="0" smtClean="0">
                <a:solidFill>
                  <a:schemeClr val="tx2">
                    <a:lumMod val="75000"/>
                  </a:schemeClr>
                </a:solidFill>
              </a:rPr>
              <a:t>.</a:t>
            </a:r>
          </a:p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endParaRPr lang="cs-CZ" i="1" dirty="0" smtClean="0">
              <a:solidFill>
                <a:schemeClr val="tx2">
                  <a:lumMod val="75000"/>
                </a:schemeClr>
              </a:solidFill>
            </a:endParaRPr>
          </a:p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i="1" dirty="0" smtClean="0">
                <a:solidFill>
                  <a:schemeClr val="tx2">
                    <a:lumMod val="75000"/>
                  </a:schemeClr>
                </a:solidFill>
              </a:rPr>
              <a:t>Lidé v tuto dobu nepili </a:t>
            </a:r>
            <a:r>
              <a:rPr lang="cs-CZ" i="1" dirty="0">
                <a:solidFill>
                  <a:schemeClr val="tx2">
                    <a:lumMod val="75000"/>
                  </a:schemeClr>
                </a:solidFill>
              </a:rPr>
              <a:t>a</a:t>
            </a:r>
            <a:r>
              <a:rPr lang="cs-CZ" i="1" dirty="0" smtClean="0">
                <a:solidFill>
                  <a:schemeClr val="tx2">
                    <a:lumMod val="75000"/>
                  </a:schemeClr>
                </a:solidFill>
              </a:rPr>
              <a:t>lkohol a nejedli maso</a:t>
            </a:r>
            <a:endParaRPr lang="cs-CZ" i="1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1843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516688" y="4437063"/>
            <a:ext cx="2016125" cy="2014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5" name="Přímá spojnice 4"/>
          <p:cNvCxnSpPr/>
          <p:nvPr/>
        </p:nvCxnSpPr>
        <p:spPr>
          <a:xfrm>
            <a:off x="6443663" y="4221163"/>
            <a:ext cx="2592387" cy="2230437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H="1">
            <a:off x="6227763" y="4221163"/>
            <a:ext cx="2520950" cy="2376487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8438" name="Picture 3" descr="C:\Users\Ivana\AppData\Local\Microsoft\Windows\Temporary Internet Files\Content.IE5\IGZ391E2\MC90029629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55825" y="4437063"/>
            <a:ext cx="1989138" cy="201453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  <p:cxnSp>
        <p:nvCxnSpPr>
          <p:cNvPr id="11" name="Přímá spojnice 10"/>
          <p:cNvCxnSpPr/>
          <p:nvPr/>
        </p:nvCxnSpPr>
        <p:spPr>
          <a:xfrm>
            <a:off x="2155825" y="6656388"/>
            <a:ext cx="91440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V="1">
            <a:off x="1835150" y="4221163"/>
            <a:ext cx="2736850" cy="2636837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H="1">
            <a:off x="1979613" y="4437063"/>
            <a:ext cx="7143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1979613" y="4221163"/>
            <a:ext cx="2592387" cy="2636837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40000"/>
              <a:lumOff val="6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4000" b="1" u="sng" dirty="0" smtClean="0">
                <a:solidFill>
                  <a:schemeClr val="tx2">
                    <a:satMod val="130000"/>
                  </a:schemeClr>
                </a:solidFill>
              </a:rPr>
              <a:t>Pašijový týden </a:t>
            </a:r>
            <a:r>
              <a:rPr lang="cs-CZ" sz="2000" dirty="0" smtClean="0">
                <a:solidFill>
                  <a:schemeClr val="tx2">
                    <a:satMod val="130000"/>
                  </a:schemeClr>
                </a:solidFill>
              </a:rPr>
              <a:t>(poslední týden před Velikonocemi)</a:t>
            </a:r>
            <a:endParaRPr lang="cs-CZ" sz="2000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65760" indent="-283464" fontAlgn="auto"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b="1" u="sng" dirty="0" smtClean="0">
                <a:solidFill>
                  <a:srgbClr val="0070C0"/>
                </a:solidFill>
              </a:rPr>
              <a:t>Modré pondělí</a:t>
            </a:r>
            <a:r>
              <a:rPr lang="cs-CZ" dirty="0" smtClean="0">
                <a:solidFill>
                  <a:srgbClr val="0070C0"/>
                </a:solidFill>
              </a:rPr>
              <a:t> – </a:t>
            </a:r>
            <a:r>
              <a:rPr lang="cs-CZ" i="1" dirty="0" smtClean="0">
                <a:solidFill>
                  <a:srgbClr val="0070C0"/>
                </a:solidFill>
              </a:rPr>
              <a:t>den úklidu</a:t>
            </a:r>
          </a:p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endParaRPr lang="cs-CZ" dirty="0" smtClean="0">
              <a:solidFill>
                <a:srgbClr val="0070C0"/>
              </a:solidFill>
            </a:endParaRPr>
          </a:p>
          <a:p>
            <a:pPr marL="365760" indent="-283464" fontAlgn="auto"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b="1" u="sng" dirty="0" smtClean="0">
                <a:solidFill>
                  <a:srgbClr val="FFCC00"/>
                </a:solidFill>
              </a:rPr>
              <a:t>Žluté úterý</a:t>
            </a:r>
            <a:r>
              <a:rPr lang="cs-CZ" dirty="0" smtClean="0">
                <a:solidFill>
                  <a:srgbClr val="FFCC00"/>
                </a:solidFill>
              </a:rPr>
              <a:t>(šedé)- </a:t>
            </a:r>
            <a:r>
              <a:rPr lang="cs-CZ" i="1" dirty="0" smtClean="0">
                <a:solidFill>
                  <a:srgbClr val="FFCC00"/>
                </a:solidFill>
              </a:rPr>
              <a:t>úklid domu</a:t>
            </a:r>
          </a:p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endParaRPr lang="cs-CZ" dirty="0" smtClean="0">
              <a:solidFill>
                <a:srgbClr val="0070C0"/>
              </a:solidFill>
            </a:endParaRPr>
          </a:p>
          <a:p>
            <a:pPr marL="365760" indent="-283464" fontAlgn="auto"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b="1" u="sng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Škaredá středa-</a:t>
            </a:r>
          </a:p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endParaRPr lang="cs-CZ" dirty="0" smtClean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marL="82296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 </a:t>
            </a:r>
            <a:r>
              <a:rPr lang="cs-CZ" i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nikdo se nesmí mračit</a:t>
            </a:r>
          </a:p>
        </p:txBody>
      </p:sp>
      <p:pic>
        <p:nvPicPr>
          <p:cNvPr id="5122" name="Picture 2" descr="C:\Users\Ivana\AppData\Local\Microsoft\Windows\Temporary Internet Files\Content.IE5\NDCT9SP2\MC90024132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116763" y="1628775"/>
            <a:ext cx="1439862" cy="1824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3" name="Picture 3" descr="C:\Users\Ivana\AppData\Local\Microsoft\Windows\Temporary Internet Files\Content.IE5\NDCT9SP2\MC900424164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011863" y="4221163"/>
            <a:ext cx="892175" cy="1857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100" y="274638"/>
            <a:ext cx="7499350" cy="1143000"/>
          </a:xfrm>
          <a:solidFill>
            <a:schemeClr val="accent1">
              <a:lumMod val="40000"/>
              <a:lumOff val="6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4000" b="1" u="sng" dirty="0">
                <a:solidFill>
                  <a:srgbClr val="3E3D2D">
                    <a:satMod val="130000"/>
                  </a:srgbClr>
                </a:solidFill>
              </a:rPr>
              <a:t>Pašijový týden </a:t>
            </a:r>
            <a:r>
              <a:rPr lang="cs-CZ" sz="2000" dirty="0">
                <a:solidFill>
                  <a:srgbClr val="3E3D2D">
                    <a:satMod val="130000"/>
                  </a:srgbClr>
                </a:solidFill>
              </a:rPr>
              <a:t>(poslední týden před Velikonocemi)</a:t>
            </a: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100" y="1524000"/>
            <a:ext cx="3657600" cy="4664075"/>
          </a:xfrm>
        </p:spPr>
        <p:txBody>
          <a:bodyPr>
            <a:normAutofit/>
          </a:bodyPr>
          <a:lstStyle/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3200" b="1" u="sng" dirty="0">
                <a:solidFill>
                  <a:schemeClr val="accent1">
                    <a:lumMod val="75000"/>
                  </a:schemeClr>
                </a:solidFill>
              </a:rPr>
              <a:t>Zelený čtvrtek</a:t>
            </a:r>
            <a:endParaRPr lang="cs-CZ" b="1" u="sng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850" y="1524000"/>
            <a:ext cx="3657600" cy="4664075"/>
          </a:xfrm>
          <a:solidFill>
            <a:schemeClr val="bg2">
              <a:lumMod val="60000"/>
              <a:lumOff val="4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3200" i="1" dirty="0" smtClean="0">
                <a:solidFill>
                  <a:prstClr val="black"/>
                </a:solidFill>
              </a:rPr>
              <a:t>Den </a:t>
            </a:r>
            <a:r>
              <a:rPr lang="cs-CZ" sz="3200" i="1" dirty="0">
                <a:solidFill>
                  <a:prstClr val="black"/>
                </a:solidFill>
              </a:rPr>
              <a:t>poslední večeře      Ježíše </a:t>
            </a:r>
            <a:r>
              <a:rPr lang="cs-CZ" sz="3200" i="1" dirty="0" smtClean="0">
                <a:solidFill>
                  <a:prstClr val="black"/>
                </a:solidFill>
              </a:rPr>
              <a:t>Krista</a:t>
            </a:r>
          </a:p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3200" i="1" dirty="0" smtClean="0">
                <a:solidFill>
                  <a:prstClr val="black"/>
                </a:solidFill>
              </a:rPr>
              <a:t>Zvony </a:t>
            </a:r>
            <a:r>
              <a:rPr lang="cs-CZ" sz="3200" i="1" dirty="0" err="1" smtClean="0">
                <a:solidFill>
                  <a:prstClr val="black"/>
                </a:solidFill>
              </a:rPr>
              <a:t>umlknou-odletí</a:t>
            </a:r>
            <a:r>
              <a:rPr lang="cs-CZ" sz="3200" i="1" dirty="0" smtClean="0">
                <a:solidFill>
                  <a:prstClr val="black"/>
                </a:solidFill>
              </a:rPr>
              <a:t> do Říma</a:t>
            </a:r>
          </a:p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3200" i="1" dirty="0" smtClean="0">
                <a:solidFill>
                  <a:prstClr val="black"/>
                </a:solidFill>
              </a:rPr>
              <a:t>Příprava jídla ze zelené zeleniny (špenát, kopřivy)</a:t>
            </a:r>
          </a:p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endParaRPr lang="cs-CZ" dirty="0"/>
          </a:p>
        </p:txBody>
      </p:sp>
      <p:pic>
        <p:nvPicPr>
          <p:cNvPr id="6146" name="Picture 2" descr="C:\Users\Ivana\AppData\Local\Microsoft\Windows\Temporary Internet Files\Content.IE5\IGZ391E2\MC90035362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35150" y="2781300"/>
            <a:ext cx="2713038" cy="3128963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100" y="274638"/>
            <a:ext cx="7499350" cy="1143000"/>
          </a:xfrm>
          <a:solidFill>
            <a:schemeClr val="accent1">
              <a:lumMod val="40000"/>
              <a:lumOff val="6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4000" b="1" u="sng" dirty="0">
                <a:solidFill>
                  <a:srgbClr val="3E3D2D">
                    <a:satMod val="130000"/>
                  </a:srgbClr>
                </a:solidFill>
              </a:rPr>
              <a:t>Pašijový týden </a:t>
            </a:r>
            <a:r>
              <a:rPr lang="cs-CZ" sz="2000" dirty="0">
                <a:solidFill>
                  <a:srgbClr val="3E3D2D">
                    <a:satMod val="130000"/>
                  </a:srgbClr>
                </a:solidFill>
              </a:rPr>
              <a:t>(poslední týden před Velikonocemi)</a:t>
            </a: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100" y="1524000"/>
            <a:ext cx="3657600" cy="4664075"/>
          </a:xfrm>
        </p:spPr>
        <p:txBody>
          <a:bodyPr>
            <a:normAutofit/>
          </a:bodyPr>
          <a:lstStyle/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3200" b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Velký pátek</a:t>
            </a:r>
            <a:endParaRPr lang="cs-CZ" sz="3200" b="1" u="sng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850" y="1524000"/>
            <a:ext cx="3657600" cy="4664075"/>
          </a:xfrm>
          <a:solidFill>
            <a:schemeClr val="bg2">
              <a:lumMod val="40000"/>
              <a:lumOff val="6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i="1" dirty="0" smtClean="0"/>
              <a:t>Den velkého smutku</a:t>
            </a:r>
          </a:p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endParaRPr lang="cs-CZ" i="1" dirty="0" smtClean="0"/>
          </a:p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i="1" dirty="0" smtClean="0"/>
              <a:t>Ukřižování Ježíše Krista</a:t>
            </a:r>
          </a:p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endParaRPr lang="cs-CZ" i="1" dirty="0" smtClean="0"/>
          </a:p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i="1" dirty="0" smtClean="0"/>
              <a:t>Jediný den v roce, kdy se otevírá země a vydává své poklady</a:t>
            </a:r>
          </a:p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endParaRPr lang="cs-CZ" dirty="0"/>
          </a:p>
        </p:txBody>
      </p:sp>
      <p:pic>
        <p:nvPicPr>
          <p:cNvPr id="7170" name="Picture 2" descr="C:\Users\Ivana\AppData\Local\Microsoft\Windows\Temporary Internet Files\Content.IE5\RX7GB1LX\MC900441717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1599134" y="2492896"/>
            <a:ext cx="2743200" cy="27432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scene3d>
            <a:camera prst="perspectiveFront"/>
            <a:lightRig rig="threePt" dir="t"/>
          </a:scene3d>
          <a:ex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100" y="274638"/>
            <a:ext cx="7499350" cy="1143000"/>
          </a:xfr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4000" b="1" u="sng" dirty="0">
                <a:solidFill>
                  <a:srgbClr val="3E3D2D">
                    <a:satMod val="130000"/>
                  </a:srgbClr>
                </a:solidFill>
              </a:rPr>
              <a:t>Pašijový týden </a:t>
            </a:r>
            <a:r>
              <a:rPr lang="cs-CZ" sz="2000" dirty="0">
                <a:solidFill>
                  <a:srgbClr val="3E3D2D">
                    <a:satMod val="130000"/>
                  </a:srgbClr>
                </a:solidFill>
              </a:rPr>
              <a:t>(poslední týden před Velikonocemi)</a:t>
            </a: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100" y="1524000"/>
            <a:ext cx="3657600" cy="4664075"/>
          </a:xfrm>
          <a:solidFill>
            <a:schemeClr val="accent1">
              <a:lumMod val="75000"/>
            </a:schemeClr>
          </a:solidFill>
        </p:spPr>
        <p:txBody>
          <a:bodyPr>
            <a:normAutofit/>
          </a:bodyPr>
          <a:lstStyle/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b="1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Bílá sobota</a:t>
            </a:r>
          </a:p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endParaRPr lang="cs-CZ" dirty="0"/>
          </a:p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endParaRPr lang="cs-CZ" dirty="0" smtClean="0"/>
          </a:p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endParaRPr lang="cs-CZ" dirty="0" smtClean="0"/>
          </a:p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endParaRPr lang="cs-CZ" dirty="0"/>
          </a:p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b="1" u="sng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Velikonoční neděle</a:t>
            </a:r>
          </a:p>
          <a:p>
            <a:pPr marL="82296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b="1" i="1" u="sng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Boží hod Velikonoční</a:t>
            </a:r>
            <a:endParaRPr lang="cs-CZ" b="1" i="1" u="sng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850" y="1524000"/>
            <a:ext cx="3657600" cy="4664075"/>
          </a:xfrm>
          <a:solidFill>
            <a:schemeClr val="accent1">
              <a:lumMod val="40000"/>
              <a:lumOff val="6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i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Svěcení ohně</a:t>
            </a:r>
          </a:p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i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Očekávání vzkříšení</a:t>
            </a:r>
          </a:p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i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Zvony se vrací z Říma</a:t>
            </a:r>
          </a:p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endParaRPr lang="cs-CZ" dirty="0" smtClean="0"/>
          </a:p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endParaRPr lang="cs-CZ" dirty="0"/>
          </a:p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endParaRPr lang="cs-CZ" dirty="0" smtClean="0"/>
          </a:p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i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ZMRTVÝCHVSTÁNÍ</a:t>
            </a:r>
          </a:p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i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Svěcení pokrmů</a:t>
            </a:r>
            <a:endParaRPr lang="cs-CZ" i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pic>
        <p:nvPicPr>
          <p:cNvPr id="8194" name="Picture 2" descr="C:\Users\Ivana\AppData\Local\Microsoft\Windows\Temporary Internet Files\Content.IE5\RX7GB1LX\MC90035121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24075" y="1989138"/>
            <a:ext cx="1230313" cy="179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5" name="Picture 3" descr="C:\Users\Ivana\AppData\Local\Microsoft\Windows\Temporary Internet Files\Content.IE5\RX7GB1LX\MC900403889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002088" y="3781425"/>
            <a:ext cx="898525" cy="930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4000" b="1" u="sng" dirty="0">
                <a:solidFill>
                  <a:srgbClr val="3E3D2D">
                    <a:satMod val="130000"/>
                  </a:srgbClr>
                </a:solidFill>
              </a:rPr>
              <a:t>Pašijový týden </a:t>
            </a:r>
            <a:r>
              <a:rPr lang="cs-CZ" sz="2000" dirty="0">
                <a:solidFill>
                  <a:srgbClr val="3E3D2D">
                    <a:satMod val="130000"/>
                  </a:srgbClr>
                </a:solidFill>
              </a:rPr>
              <a:t>(poslední týden před Velikonocemi)</a:t>
            </a: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sz="3600" b="1" u="sng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Velikonoční pondělí</a:t>
            </a:r>
          </a:p>
          <a:p>
            <a:pPr marL="82296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Uvítání jara</a:t>
            </a:r>
          </a:p>
          <a:p>
            <a:pPr marL="82296" indent="0" fontAlgn="auto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marL="82296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Pomlázka koleda</a:t>
            </a:r>
          </a:p>
          <a:p>
            <a:pPr marL="82296" indent="0" fontAlgn="auto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marL="82296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Barvení vajec</a:t>
            </a:r>
          </a:p>
          <a:p>
            <a:pPr marL="82296" indent="0" fontAlgn="auto">
              <a:spcAft>
                <a:spcPts val="0"/>
              </a:spcAft>
              <a:buFont typeface="Wingdings 2"/>
              <a:buNone/>
              <a:defRPr/>
            </a:pPr>
            <a:endParaRPr lang="cs-CZ" dirty="0"/>
          </a:p>
          <a:p>
            <a:pPr marL="82296" indent="0" fontAlgn="auto">
              <a:spcAft>
                <a:spcPts val="0"/>
              </a:spcAft>
              <a:buFont typeface="Wingdings 2"/>
              <a:buNone/>
              <a:defRPr/>
            </a:pPr>
            <a:endParaRPr lang="cs-CZ" dirty="0"/>
          </a:p>
        </p:txBody>
      </p:sp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651500" y="2492375"/>
            <a:ext cx="2808288" cy="2808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0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108450" y="4459288"/>
            <a:ext cx="1682750" cy="1682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1" name="Picture 5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427538" y="2100263"/>
            <a:ext cx="1044575" cy="1044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CITACE</a:t>
            </a: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82296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/>
              <a:t> </a:t>
            </a:r>
          </a:p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u="sng" dirty="0">
                <a:hlinkClick r:id="rId2"/>
              </a:rPr>
              <a:t>www.office.microsoft.com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255</TotalTime>
  <Words>186</Words>
  <Application>Microsoft Office PowerPoint</Application>
  <PresentationFormat>On-screen Show (4:3)</PresentationFormat>
  <Paragraphs>70</Paragraphs>
  <Slides>12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7</vt:i4>
      </vt:variant>
      <vt:variant>
        <vt:lpstr>Nadpisy snímků</vt:lpstr>
      </vt:variant>
      <vt:variant>
        <vt:i4>12</vt:i4>
      </vt:variant>
    </vt:vector>
  </HeadingPairs>
  <TitlesOfParts>
    <vt:vector size="25" baseType="lpstr">
      <vt:lpstr>Gill Sans MT</vt:lpstr>
      <vt:lpstr>Arial</vt:lpstr>
      <vt:lpstr>Wingdings 2</vt:lpstr>
      <vt:lpstr>Verdana</vt:lpstr>
      <vt:lpstr>Calibri</vt:lpstr>
      <vt:lpstr>Wingdings</vt:lpstr>
      <vt:lpstr>Slunovrat</vt:lpstr>
      <vt:lpstr>Slunovrat</vt:lpstr>
      <vt:lpstr>Slunovrat</vt:lpstr>
      <vt:lpstr>Slunovrat</vt:lpstr>
      <vt:lpstr>Slunovrat</vt:lpstr>
      <vt:lpstr>Slunovrat</vt:lpstr>
      <vt:lpstr>Slunovrat</vt:lpstr>
      <vt:lpstr>Snímek 1</vt:lpstr>
      <vt:lpstr>Anotace:  Prezentace pro žáky 3.ročníku Vhodná pro využití na interaktivní tabuli </vt:lpstr>
      <vt:lpstr>VELIKONOCE</vt:lpstr>
      <vt:lpstr>Historický původ</vt:lpstr>
      <vt:lpstr>Kdy slavíme Velikonoce?</vt:lpstr>
      <vt:lpstr>Průběh svátků</vt:lpstr>
      <vt:lpstr>Pašijový týden (poslední týden před Velikonocemi)</vt:lpstr>
      <vt:lpstr>Pašijový týden (poslední týden před Velikonocemi)</vt:lpstr>
      <vt:lpstr>Pašijový týden (poslední týden před Velikonocemi)</vt:lpstr>
      <vt:lpstr>Pašijový týden (poslední týden před Velikonocemi)</vt:lpstr>
      <vt:lpstr>Pašijový týden (poslední týden před Velikonocemi)</vt:lpstr>
      <vt:lpstr>CITACE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DUM</cp:lastModifiedBy>
  <cp:revision>36</cp:revision>
  <dcterms:created xsi:type="dcterms:W3CDTF">2011-06-20T10:40:08Z</dcterms:created>
  <dcterms:modified xsi:type="dcterms:W3CDTF">2013-10-02T19:10:00Z</dcterms:modified>
</cp:coreProperties>
</file>