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0" r:id="rId4"/>
    <p:sldId id="263" r:id="rId5"/>
    <p:sldId id="264" r:id="rId6"/>
    <p:sldId id="269" r:id="rId7"/>
    <p:sldId id="265" r:id="rId8"/>
    <p:sldId id="268" r:id="rId9"/>
    <p:sldId id="266" r:id="rId10"/>
    <p:sldId id="27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Státní symboly ČR - procvičování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78F24-8F4C-45EB-88A1-C7B360524FB4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814AD-7BBB-450E-8F04-B76B40991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6A3F5-0C07-4F17-9708-4F0B1610AE9A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D8C32-BA71-4C3E-96B7-8B48FD412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E43AB-0639-49B9-999D-50201421CDE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62C7B7-E0C3-4CF0-907C-E1C9831831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87563-8247-402E-AA3C-12B9C521615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66E33-E69F-41D7-833E-A780B56763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129C2-602A-4ED5-AE14-F47AFAC9D7A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9636A-E70E-4802-AA2E-E78066B75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24F25-A749-4E30-B32A-DBBD7A30A39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2E3D6-D8EB-4BF4-9B76-223C8D6A9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8F1D4-81E7-4893-8D50-7E2298149CBA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26FDA-9177-46C5-85C8-E6DD7608E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2BFEC-1B16-4645-ACF9-13EE7470579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29ED6-9746-4C3B-B23B-32A3C0C0F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8F843-B21B-45DA-AC46-144DB5078AB7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9F61C-4304-4CBD-B0CA-C95DBA302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57B6D-40EC-4A0D-98AE-E4150A4A0AA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677F1-5FC8-4C7B-9AA3-4F500BC44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00EA5-A390-4928-8A7B-13052AACD62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4F84A-3540-44DF-883F-D0B2EE6D4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0208BA-FE73-4CEE-B372-95181CB374AF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B87853-63A9-4C95-8379-0BBA216D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699" r:id="rId9"/>
    <p:sldLayoutId id="2147483698" r:id="rId10"/>
    <p:sldLayoutId id="214748369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TlvogPLLwc&amp;feature=related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Obdélník 1"/>
          <p:cNvSpPr>
            <a:spLocks noChangeArrowheads="1"/>
          </p:cNvSpPr>
          <p:nvPr/>
        </p:nvSpPr>
        <p:spPr bwMode="auto">
          <a:xfrm>
            <a:off x="10556875" y="3292475"/>
            <a:ext cx="22860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15000"/>
              </a:lnSpc>
            </a:pPr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</a:p>
          <a:p>
            <a:pPr>
              <a:lnSpc>
                <a:spcPct val="115000"/>
              </a:lnSpc>
            </a:pPr>
            <a:r>
              <a:rPr lang="cs-CZ" sz="11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pro žáky 3.ročníku</a:t>
            </a:r>
          </a:p>
          <a:p>
            <a:r>
              <a:rPr lang="cs-CZ" smtClean="0"/>
              <a:t>Materiál vhodný pro upevnění a opakování učiva</a:t>
            </a:r>
          </a:p>
          <a:p>
            <a:r>
              <a:rPr lang="cs-CZ" smtClean="0"/>
              <a:t>Vhodná pro využití na interaktivní tabuli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SYMBOLY ČR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Vyjmenuj státní symboly ČR?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Popiš státní symbol na obrázku, jak se nazývá.</a:t>
            </a:r>
            <a:b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uveď, kde se s</a:t>
            </a: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ním můžeme setkat a při jaké příležitosti.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Velký státní znak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6387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508125" y="2970213"/>
            <a:ext cx="1938338" cy="2360612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174875"/>
            <a:ext cx="4114800" cy="4422775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1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389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Popiš státní symbol na obrázku, jak se nazývá.</a:t>
            </a:r>
            <a:b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uveď, kde se s</a:t>
            </a: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lang="cs-CZ" sz="2400" b="1" u="sng" smtClean="0">
                <a:solidFill>
                  <a:srgbClr val="953735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ním můžeme setkat a při jaké příležitosti.</a:t>
            </a:r>
            <a:endParaRPr lang="cs-CZ" sz="2400" smtClean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Státní vlajka</a:t>
            </a:r>
            <a:endParaRPr lang="cs-CZ" dirty="0"/>
          </a:p>
        </p:txBody>
      </p:sp>
      <p:pic>
        <p:nvPicPr>
          <p:cNvPr id="17411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306513" y="2636838"/>
            <a:ext cx="2517775" cy="1763712"/>
          </a:xfrm>
          <a:ln>
            <a:solidFill>
              <a:schemeClr val="tx1"/>
            </a:solidFill>
          </a:ln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440363"/>
            <a:ext cx="1524000" cy="68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popisu urči, o který symbol ČR jde: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843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na razítkách a pečetidlech úřadů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na cedulích označujících památné stromy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je tvořen červeným polem, na kterém je umístěn historický znak Čech: stříbrný dvouocasý lev</a:t>
            </a:r>
            <a:endParaRPr lang="cs-CZ" dirty="0"/>
          </a:p>
        </p:txBody>
      </p:sp>
      <p:sp>
        <p:nvSpPr>
          <p:cNvPr id="18437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popisu urči, o který symbol ČR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jde: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8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txBody>
          <a:bodyPr/>
          <a:lstStyle/>
          <a:p>
            <a:pPr algn="ctr"/>
            <a:endParaRPr lang="cs-CZ" smtClean="0"/>
          </a:p>
        </p:txBody>
      </p:sp>
      <p:sp>
        <p:nvSpPr>
          <p:cNvPr id="19459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txBody>
          <a:bodyPr/>
          <a:lstStyle/>
          <a:p>
            <a:pPr algn="ctr"/>
            <a:endParaRPr lang="cs-CZ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Vyvěšuje se na Pražském hradě v době, kdy je zde prezident přítomen.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/>
              <a:t>J</a:t>
            </a:r>
            <a:r>
              <a:rPr lang="cs-CZ" dirty="0" smtClean="0"/>
              <a:t>ediným legálním uživatelem tohoto symbolu je prezident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/>
          </a:p>
        </p:txBody>
      </p:sp>
      <p:sp>
        <p:nvSpPr>
          <p:cNvPr id="19461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popisu urči, o který symbol ČR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20483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tvoří ji velký státní znak podložený lipovými ratolestmi po stranách, kolem něhož je nápis Česká republika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/>
              <a:t>Používá se jako je stvrzení mezinárodních smluv nebo vydání pověřovacích listin diplomatickým zástupcům.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/>
          </a:p>
        </p:txBody>
      </p:sp>
      <p:sp>
        <p:nvSpPr>
          <p:cNvPr id="20485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5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Popiš státní symbol na obrázku, jak se nazývá.</a:t>
            </a:r>
            <a:br>
              <a:rPr lang="cs-CZ" sz="25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5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uveď, kde se s</a:t>
            </a:r>
            <a:r>
              <a:rPr lang="cs-CZ" sz="25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</a:t>
            </a:r>
            <a:r>
              <a:rPr lang="cs-CZ" sz="25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ním můžeme setkat a při jaké příležitosti.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75000"/>
            </a:schemeClr>
          </a:solidFill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>
                <a:solidFill>
                  <a:schemeClr val="bg1"/>
                </a:solidFill>
              </a:rPr>
              <a:t>OTÁZKY: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Jak </a:t>
            </a:r>
            <a:r>
              <a:rPr lang="cs-CZ" dirty="0"/>
              <a:t>se jmenuje? </a:t>
            </a:r>
            <a:endParaRPr lang="cs-CZ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Při </a:t>
            </a:r>
            <a:r>
              <a:rPr lang="cs-CZ" dirty="0"/>
              <a:t>jakých příležitostech ji můžeme slyšet? </a:t>
            </a:r>
            <a:endParaRPr lang="cs-CZ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Jak se jmenují autoři této skladby?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Z jaké divadelní hry pochází?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O čem se v písni zpívá?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mtClean="0"/>
              <a:t>Nauč se ji.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2182813"/>
            <a:ext cx="2720975" cy="3111500"/>
          </a:xfrm>
          <a:solidFill>
            <a:schemeClr val="bg2"/>
          </a:solidFill>
        </p:spPr>
      </p:pic>
      <p:sp>
        <p:nvSpPr>
          <p:cNvPr id="21510" name="Obdélník 7"/>
          <p:cNvSpPr>
            <a:spLocks noChangeArrowheads="1"/>
          </p:cNvSpPr>
          <p:nvPr/>
        </p:nvSpPr>
        <p:spPr bwMode="auto">
          <a:xfrm>
            <a:off x="0" y="558958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http://www.youtube.com/watch?v=vTlvogPLLwc&amp;feature=related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 A POUŽITÉ ZDROJE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latin typeface="Arial" charset="0"/>
              </a:rPr>
              <a:t>http://upload.wikimedia.org/wikipedia/commons/e/ed/Coat_of_arms_of_the_Czech_Republic.svg </a:t>
            </a: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latin typeface="Arial" charset="0"/>
              </a:rPr>
              <a:t>http://upload.wikimedia.org/wikipedia/commons/2/20/Small_coat_of_arms_of_the_Czech_Republic.svg</a:t>
            </a: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latin typeface="Arial" charset="0"/>
              </a:rPr>
              <a:t>http://upload.wikimedia.org/wikipedia/commons/f/fc/Flag_of_the_president_of_the_Czech_Republic.svg</a:t>
            </a: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latin typeface="Arial" charset="0"/>
              </a:rPr>
              <a:t>http://upload.wikimedia.org/wikipedia/commons/d/dd/Flag_of_the_Czech_Republic_2007_Prague.jpg</a:t>
            </a: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>
                <a:solidFill>
                  <a:srgbClr val="000000"/>
                </a:solidFill>
                <a:latin typeface="Arial" charset="0"/>
                <a:hlinkClick r:id="rId2"/>
              </a:rPr>
              <a:t>http://www.youtube.com/watch?v=vTlvogPLLwc&amp;feature=related</a:t>
            </a:r>
            <a:endParaRPr lang="cs-CZ" sz="2400" smtClean="0">
              <a:solidFill>
                <a:srgbClr val="000000"/>
              </a:solidFill>
              <a:latin typeface="Arial" charset="0"/>
            </a:endParaRP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smtClean="0"/>
              <a:t>www.office.microsoft.com</a:t>
            </a: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endParaRPr lang="cs-CZ" sz="2400" smtClean="0">
              <a:solidFill>
                <a:srgbClr val="000000"/>
              </a:solidFill>
              <a:latin typeface="Arial" charset="0"/>
            </a:endParaRPr>
          </a:p>
          <a:p>
            <a:pPr mar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232</Words>
  <Application>Microsoft Office PowerPoint</Application>
  <PresentationFormat>On-screen Show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Wingdings</vt:lpstr>
      <vt:lpstr>Motiv systému Office</vt:lpstr>
      <vt:lpstr>Snímek 1</vt:lpstr>
      <vt:lpstr>Anotace</vt:lpstr>
      <vt:lpstr>STÁTNÍ SYMBOLY ČR</vt:lpstr>
      <vt:lpstr>Popiš státní symbol na obrázku, jak se nazývá. uveď, kde se s ním můžeme setkat a při jaké příležitosti.</vt:lpstr>
      <vt:lpstr>Popiš státní symbol na obrázku, jak se nazývá. uveď, kde se s ním můžeme setkat a při jaké příležitosti.</vt:lpstr>
      <vt:lpstr>Dle popisu urči, o který symbol ČR jde:</vt:lpstr>
      <vt:lpstr>Dle popisu urči, o který symbol ČR jde:</vt:lpstr>
      <vt:lpstr>Dle popisu urči, o který symbol ČR jde:</vt:lpstr>
      <vt:lpstr>Popiš státní symbol na obrázku, jak se nazývá. uveď, kde se s ním můžeme setkat a při jaké příležitosti.</vt:lpstr>
      <vt:lpstr>CITACE A 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DUM</cp:lastModifiedBy>
  <cp:revision>21</cp:revision>
  <dcterms:created xsi:type="dcterms:W3CDTF">2013-02-08T19:07:11Z</dcterms:created>
  <dcterms:modified xsi:type="dcterms:W3CDTF">2013-10-02T19:11:53Z</dcterms:modified>
</cp:coreProperties>
</file>