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70" r:id="rId4"/>
    <p:sldId id="263" r:id="rId5"/>
    <p:sldId id="264" r:id="rId6"/>
    <p:sldId id="269" r:id="rId7"/>
    <p:sldId id="265" r:id="rId8"/>
    <p:sldId id="268" r:id="rId9"/>
    <p:sldId id="266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52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VY_32_INOVACE_09_ČAS3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Banasinská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Státní symboly ČR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Banasinská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VY_32_INOVACE_09_ČAS3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Státní symboly ČR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04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8174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01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222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906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729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798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1470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679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646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03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125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TlvogPLLwc&amp;feature=related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TlvogPLLwc&amp;feature=relate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0954686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0556875" y="3292443"/>
            <a:ext cx="2286000" cy="67633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100" dirty="0">
                <a:ea typeface="Calibri"/>
                <a:cs typeface="Times New Roman"/>
              </a:rPr>
              <a:t> 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24328" y="626867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pro žáky 3.ročníku</a:t>
            </a:r>
          </a:p>
          <a:p>
            <a:r>
              <a:rPr lang="cs-CZ" dirty="0" smtClean="0"/>
              <a:t>Materiál vhodný pro seznámení s učivem</a:t>
            </a:r>
          </a:p>
          <a:p>
            <a:r>
              <a:rPr lang="cs-CZ" dirty="0" smtClean="0"/>
              <a:t>Vhodná pro využití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3283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 SYMBOLY ČR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VLAJKA, HYMNA, MALÝ A VELKÝ STÁTNÍ ZNAK, PEČEŤ A VLAJKA PREZIDENTA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311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Státními symboly ČR jsou: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Velký státní znak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7946" y="2970841"/>
            <a:ext cx="1938696" cy="2359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1" y="2174874"/>
            <a:ext cx="4114800" cy="4422477"/>
          </a:xfr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rgbClr val="002060"/>
                </a:solidFill>
              </a:rPr>
              <a:t>Je umístěn na státních budovách a důležitých dokumentech. Můžeme jej také vidět na bankovkách, mincích nebo na vysvědčení.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rgbClr val="002060"/>
                </a:solidFill>
              </a:rPr>
              <a:t>V prvním a čtvrtém poli je historický znak Čech - stříbrný dvouocasý lev 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rgbClr val="002060"/>
                </a:solidFill>
              </a:rPr>
              <a:t>Ve druhém poli se nachází znak Moravy – orlice stříbrno-červeně šachovaná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rgbClr val="002060"/>
                </a:solidFill>
              </a:rPr>
              <a:t>Ve třetím poli je znak Slezska – černá orlice</a:t>
            </a:r>
          </a:p>
          <a:p>
            <a:pPr>
              <a:buFont typeface="Wingdings" pitchFamily="2" charset="2"/>
              <a:buChar char="v"/>
            </a:pPr>
            <a:r>
              <a:rPr lang="cs-CZ" sz="1800" b="1" dirty="0" smtClean="0">
                <a:solidFill>
                  <a:srgbClr val="002060"/>
                </a:solidFill>
              </a:rPr>
              <a:t>Velký státní znak reprezentuje spojení všech historických zemí státu.</a:t>
            </a:r>
          </a:p>
          <a:p>
            <a:pPr>
              <a:buFont typeface="Wingdings" pitchFamily="2" charset="2"/>
              <a:buChar char="v"/>
            </a:pPr>
            <a:endParaRPr lang="cs-CZ" sz="1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208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r>
              <a:rPr lang="cs-CZ" dirty="0"/>
              <a:t>Státními symboly ČR jsou: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Státní vlajka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6635" y="2636912"/>
            <a:ext cx="2517419" cy="176310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41020"/>
            <a:ext cx="1524000" cy="68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Naši státní vlajku vyvěšujeme při významných událostech, oslavách, státních svátcích.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Barvy jsou - červený a bílý pruh, modrý klín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Trikolora</a:t>
            </a:r>
            <a:endParaRPr lang="cs-CZ" dirty="0"/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8634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Státními symboly ČR jsou: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Malý státní znak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na razítkách a pečetidlech úřadů 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 cedulích označujících památné stromy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je tvořen červeným polem, na kterém je umístěn historický znak Čech: stříbrný dvouocasý lev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284" y="2946454"/>
            <a:ext cx="1896020" cy="2408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2334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Státními symboly ČR jsou: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fontScale="92500"/>
          </a:bodyPr>
          <a:lstStyle/>
          <a:p>
            <a:pPr algn="ctr"/>
            <a:r>
              <a:rPr lang="cs-CZ" dirty="0" smtClean="0"/>
              <a:t>Standarta prezidenta republiky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endParaRPr lang="cs-CZ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924945"/>
            <a:ext cx="2443236" cy="2443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Vyvěšuje se na Pražském hradě v době, kdy je zde prezident přítomen.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J</a:t>
            </a:r>
            <a:r>
              <a:rPr lang="cs-CZ" dirty="0" smtClean="0"/>
              <a:t>ediným legálním uživatelem standarty  je prezident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8964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Státními symboly ČR jsou: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Státní pečeť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Státní pečeť České republiky tvoří velký státní znak podložený lipovými ratolestmi po stranách, kolem něhož je opis Česká republika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Používá se jako je stvrzení mezinárodních smluv nebo vydání pověřovacích listin diplomatickým zástupcům.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38" y="2699545"/>
            <a:ext cx="3139712" cy="29019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8879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/>
              <a:t>Státními symboly ČR jsou: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dirty="0" smtClean="0"/>
              <a:t>Státní hymna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Státní hymnou České republiky je píseň </a:t>
            </a:r>
            <a:r>
              <a:rPr lang="cs-CZ" b="1" u="sng" dirty="0" smtClean="0"/>
              <a:t>Kde domov můj.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Hymnu hrajeme také při zvláštních příležitostech, oslavách, na Nový rok.</a:t>
            </a:r>
          </a:p>
          <a:p>
            <a:pPr>
              <a:buFont typeface="Wingdings" pitchFamily="2" charset="2"/>
              <a:buChar char="v"/>
            </a:pPr>
            <a:r>
              <a:rPr lang="cs-CZ" i="1" u="sng" dirty="0" smtClean="0"/>
              <a:t>Autory naší hymny jsou: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/>
              <a:t>  slova</a:t>
            </a:r>
            <a:r>
              <a:rPr lang="cs-CZ" dirty="0" smtClean="0"/>
              <a:t>: </a:t>
            </a:r>
            <a:r>
              <a:rPr lang="cs-CZ" b="1" i="1" dirty="0" smtClean="0"/>
              <a:t>Josef Kajetán Tyl </a:t>
            </a:r>
            <a:r>
              <a:rPr lang="cs-CZ" sz="1900" dirty="0" smtClean="0"/>
              <a:t>(ze hry Fidlovačka aneb žádný hněv a žádná rvačka)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i="1" dirty="0" smtClean="0"/>
              <a:t>hudba</a:t>
            </a:r>
            <a:r>
              <a:rPr lang="cs-CZ" dirty="0" smtClean="0"/>
              <a:t>: </a:t>
            </a:r>
            <a:r>
              <a:rPr lang="cs-CZ" b="1" i="1" dirty="0" smtClean="0"/>
              <a:t>František Škroup</a:t>
            </a:r>
          </a:p>
          <a:p>
            <a:endParaRPr lang="cs-CZ" dirty="0"/>
          </a:p>
        </p:txBody>
      </p:sp>
      <p:pic>
        <p:nvPicPr>
          <p:cNvPr id="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77" y="2182092"/>
            <a:ext cx="2721548" cy="3111526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0" y="558924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hlinkClick r:id="rId3"/>
              </a:rPr>
              <a:t>http://www.youtube.com/watch?v=vTlvogPLLwc&amp;feature=related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4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CITACE A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dirty="0">
                <a:solidFill>
                  <a:prstClr val="black"/>
                </a:solidFill>
                <a:latin typeface="Arial" charset="0"/>
              </a:rPr>
              <a:t>http://upload.wikimedia.org/wikipedia/commons/e/ed/Coat_of_arms_of_the_Czech_Republic.svg </a:t>
            </a:r>
          </a:p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dirty="0">
                <a:solidFill>
                  <a:prstClr val="black"/>
                </a:solidFill>
                <a:latin typeface="Arial" charset="0"/>
              </a:rPr>
              <a:t>http://upload.wikimedia.org/wikipedia/commons/2/20/Small_coat_of_arms_of_the_Czech_Republic.svg</a:t>
            </a:r>
          </a:p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dirty="0">
                <a:solidFill>
                  <a:prstClr val="black"/>
                </a:solidFill>
                <a:latin typeface="Arial" charset="0"/>
              </a:rPr>
              <a:t>http://upload.wikimedia.org/wikipedia/commons/f/fc/Flag_of_the_president_of_the_Czech_Republic.svg</a:t>
            </a:r>
          </a:p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dirty="0">
                <a:solidFill>
                  <a:prstClr val="black"/>
                </a:solidFill>
                <a:latin typeface="Arial" charset="0"/>
              </a:rPr>
              <a:t>http://upload.wikimedia.org/wikipedia/commons/d/dd/Flag_of_the_Czech_Republic_2007_Prague.jpg</a:t>
            </a:r>
          </a:p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r>
              <a:rPr lang="cs-CZ" sz="2400" dirty="0">
                <a:solidFill>
                  <a:prstClr val="black"/>
                </a:solidFill>
                <a:latin typeface="Arial" charset="0"/>
                <a:hlinkClick r:id="rId2"/>
              </a:rPr>
              <a:t>http://</a:t>
            </a:r>
            <a:r>
              <a:rPr lang="cs-CZ" sz="2400" dirty="0" smtClean="0">
                <a:solidFill>
                  <a:prstClr val="black"/>
                </a:solidFill>
                <a:latin typeface="Arial" charset="0"/>
                <a:hlinkClick r:id="rId2"/>
              </a:rPr>
              <a:t>www.youtube.com/watch?v=vTlvogPLLwc&amp;feature=related</a:t>
            </a:r>
            <a:endParaRPr lang="cs-CZ" sz="2400" dirty="0" smtClean="0">
              <a:solidFill>
                <a:prstClr val="black"/>
              </a:solidFill>
              <a:latin typeface="Arial" charset="0"/>
            </a:endParaRPr>
          </a:p>
          <a:p>
            <a:pPr marL="0" lvl="0" indent="0">
              <a:spcBef>
                <a:spcPts val="600"/>
              </a:spcBef>
              <a:buClr>
                <a:srgbClr val="31B6FD"/>
              </a:buClr>
              <a:buSzPct val="70000"/>
              <a:buFontTx/>
              <a:buChar char="-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20619" y="5669821"/>
            <a:ext cx="45911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4606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</TotalTime>
  <Words>347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STÁTNÍ SYMBOLY ČR</vt:lpstr>
      <vt:lpstr>Státními symboly ČR jsou:</vt:lpstr>
      <vt:lpstr>Státními symboly ČR jsou:</vt:lpstr>
      <vt:lpstr>Státními symboly ČR jsou:</vt:lpstr>
      <vt:lpstr>Státními symboly ČR jsou:</vt:lpstr>
      <vt:lpstr>Státními symboly ČR jsou:</vt:lpstr>
      <vt:lpstr>Státními symboly ČR jsou:</vt:lpstr>
      <vt:lpstr>CITACE A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ucitel</cp:lastModifiedBy>
  <cp:revision>18</cp:revision>
  <dcterms:created xsi:type="dcterms:W3CDTF">2013-02-08T19:07:11Z</dcterms:created>
  <dcterms:modified xsi:type="dcterms:W3CDTF">2013-06-19T09:45:22Z</dcterms:modified>
</cp:coreProperties>
</file>