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FFFFCC"/>
    <a:srgbClr val="FFFF66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smtClean="0"/>
            <a:t>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</a:t>
          </a:r>
          <a:r>
            <a:rPr lang="cs-CZ" sz="2000" dirty="0" smtClean="0"/>
            <a:t>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Měříme délku, objem, hmotnost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smtClean="0"/>
            <a:t>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Měříme délku, objem, hmotnost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189564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24328" y="626867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Výukový materiál vhodný pro interaktivní výuku.</a:t>
            </a:r>
          </a:p>
          <a:p>
            <a:r>
              <a:rPr lang="cs-CZ" smtClean="0"/>
              <a:t>Vhodný pro 3.ročník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6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1272" y="116632"/>
            <a:ext cx="8209124" cy="150304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Které zboží z obrázku nakupujeme dle </a:t>
            </a:r>
            <a:r>
              <a:rPr lang="cs-CZ" sz="3600" b="1" u="sng" dirty="0" smtClean="0">
                <a:solidFill>
                  <a:srgbClr val="FF0000"/>
                </a:solidFill>
              </a:rPr>
              <a:t>objemu</a:t>
            </a:r>
            <a:r>
              <a:rPr lang="cs-CZ" sz="3600" dirty="0" smtClean="0"/>
              <a:t>, </a:t>
            </a:r>
            <a:r>
              <a:rPr lang="cs-CZ" sz="3600" b="1" u="sng" dirty="0" smtClean="0">
                <a:solidFill>
                  <a:srgbClr val="00B050"/>
                </a:solidFill>
              </a:rPr>
              <a:t>délky</a:t>
            </a:r>
            <a:r>
              <a:rPr lang="cs-CZ" sz="3600" dirty="0" smtClean="0"/>
              <a:t> nebo </a:t>
            </a:r>
            <a:r>
              <a:rPr lang="cs-CZ" sz="36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hmotnosti</a:t>
            </a:r>
            <a:r>
              <a:rPr lang="cs-CZ" sz="3600" b="1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/>
            </a:r>
            <a:br>
              <a:rPr lang="cs-CZ" sz="4000" b="1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cs-CZ" sz="1800" dirty="0" smtClean="0"/>
              <a:t>(</a:t>
            </a:r>
            <a:r>
              <a:rPr lang="cs-CZ" sz="1800" i="1" dirty="0" smtClean="0"/>
              <a:t>Roztřiď dle barvy)</a:t>
            </a:r>
            <a:r>
              <a:rPr lang="cs-CZ" sz="3100" i="1" dirty="0" smtClean="0"/>
              <a:t/>
            </a:r>
            <a:br>
              <a:rPr lang="cs-CZ" sz="3100" i="1" dirty="0" smtClean="0"/>
            </a:br>
            <a:endParaRPr lang="cs-CZ" sz="3100" i="1" dirty="0"/>
          </a:p>
        </p:txBody>
      </p:sp>
      <p:pic>
        <p:nvPicPr>
          <p:cNvPr id="1026" name="Picture 2" descr="C:\Users\Ivana\AppData\Local\Microsoft\Windows\Temporary Internet Files\Content.IE5\2ZC1I02Y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1571477" cy="157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na\AppData\Local\Microsoft\Windows\Temporary Internet Files\Content.IE5\9F3CJPQA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081" y="2046795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na\AppData\Local\Microsoft\Windows\Temporary Internet Files\Content.IE5\NDCT9SP2\MC9002352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720" y="3847590"/>
            <a:ext cx="1385237" cy="8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RX7GB1LX\MC900290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40440"/>
            <a:ext cx="1449309" cy="148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RX7GB1LX\MC9003223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078" y="4479692"/>
            <a:ext cx="1862836" cy="130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FXPJA4P3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99208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KFKWJULI\MC9003980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261" y="5520680"/>
            <a:ext cx="855878" cy="86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vana\AppData\Local\Microsoft\Windows\Temporary Internet Files\Content.IE5\SI3UNFJ7\MC9002157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931" y="4036576"/>
            <a:ext cx="1643969" cy="15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38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Roztřiď měřidla:</a:t>
            </a:r>
            <a:br>
              <a:rPr lang="cs-CZ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</a:t>
            </a:r>
            <a:r>
              <a:rPr lang="cs-CZ" dirty="0" smtClean="0"/>
              <a:t>       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</a:t>
            </a:r>
            <a:r>
              <a:rPr lang="cs-CZ" u="sng" dirty="0" smtClean="0"/>
              <a:t> </a:t>
            </a:r>
            <a:r>
              <a:rPr lang="cs-CZ" dirty="0" smtClean="0"/>
              <a:t>    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pravítko    odměrka     kuchyňská váha    pásmo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sobní váha       šupléra( posuvné měřidlo)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dměrný válec    papírový metr        kádinka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rejčovský metr          misková váha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34759" y="1602269"/>
            <a:ext cx="1440160" cy="6732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53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Roztřiď jednotky –</a:t>
            </a:r>
            <a:r>
              <a:rPr lang="cs-CZ" sz="20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(dle barvy)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 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Milimetr                  mililitr                 kilogram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gram                decimetr            tuna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Kilometr            litr             centimetr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hektolitr                                 metr</a:t>
            </a:r>
          </a:p>
        </p:txBody>
      </p:sp>
    </p:spTree>
    <p:extLst>
      <p:ext uri="{BB962C8B-B14F-4D97-AF65-F5344CB8AC3E}">
        <p14:creationId xmlns:p14="http://schemas.microsoft.com/office/powerpoint/2010/main" val="384500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effectLst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>
            <a:normAutofit fontScale="9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jednotkám přiřaď správnou zkratku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9966"/>
          </a:solidFill>
          <a:ln>
            <a:solidFill>
              <a:schemeClr val="tx2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u="sng" dirty="0" smtClean="0"/>
              <a:t>Název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CC"/>
          </a:solidFill>
          <a:ln>
            <a:solidFill>
              <a:schemeClr val="tx2">
                <a:lumMod val="50000"/>
              </a:schemeClr>
            </a:solidFill>
          </a:ln>
          <a:effectLst/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milimetr</a:t>
            </a:r>
          </a:p>
          <a:p>
            <a:r>
              <a:rPr lang="cs-CZ" dirty="0" smtClean="0"/>
              <a:t>tuna</a:t>
            </a:r>
          </a:p>
          <a:p>
            <a:r>
              <a:rPr lang="cs-CZ" dirty="0" smtClean="0"/>
              <a:t>kilo</a:t>
            </a:r>
          </a:p>
          <a:p>
            <a:r>
              <a:rPr lang="cs-CZ" dirty="0" smtClean="0"/>
              <a:t>gram</a:t>
            </a:r>
          </a:p>
          <a:p>
            <a:r>
              <a:rPr lang="cs-CZ" dirty="0" smtClean="0"/>
              <a:t>decimetr</a:t>
            </a:r>
          </a:p>
          <a:p>
            <a:r>
              <a:rPr lang="cs-CZ" dirty="0" smtClean="0"/>
              <a:t>litr</a:t>
            </a:r>
          </a:p>
          <a:p>
            <a:r>
              <a:rPr lang="cs-CZ" dirty="0" smtClean="0"/>
              <a:t>centimetr</a:t>
            </a:r>
          </a:p>
          <a:p>
            <a:r>
              <a:rPr lang="cs-CZ" dirty="0" smtClean="0"/>
              <a:t>kilometr</a:t>
            </a:r>
          </a:p>
          <a:p>
            <a:r>
              <a:rPr lang="cs-CZ" dirty="0" smtClean="0"/>
              <a:t>metr</a:t>
            </a:r>
          </a:p>
          <a:p>
            <a:r>
              <a:rPr lang="cs-CZ" dirty="0" smtClean="0"/>
              <a:t>mililitr</a:t>
            </a:r>
          </a:p>
          <a:p>
            <a:r>
              <a:rPr lang="cs-CZ" dirty="0" smtClean="0"/>
              <a:t>hektolitr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FF66"/>
          </a:solidFill>
          <a:ln>
            <a:solidFill>
              <a:schemeClr val="tx2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 algn="ctr"/>
            <a:r>
              <a:rPr lang="cs-CZ" u="sng" dirty="0" smtClean="0"/>
              <a:t>Zkratka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CCFF99"/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hl</a:t>
            </a:r>
          </a:p>
          <a:p>
            <a:r>
              <a:rPr lang="cs-CZ" dirty="0" smtClean="0"/>
              <a:t>t</a:t>
            </a:r>
          </a:p>
          <a:p>
            <a:r>
              <a:rPr lang="cs-CZ" dirty="0" smtClean="0"/>
              <a:t>mm</a:t>
            </a:r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l</a:t>
            </a:r>
          </a:p>
          <a:p>
            <a:r>
              <a:rPr lang="cs-CZ" dirty="0" smtClean="0"/>
              <a:t>kg</a:t>
            </a:r>
          </a:p>
          <a:p>
            <a:r>
              <a:rPr lang="cs-CZ" dirty="0" smtClean="0"/>
              <a:t>km</a:t>
            </a:r>
          </a:p>
          <a:p>
            <a:r>
              <a:rPr lang="cs-CZ" dirty="0" smtClean="0"/>
              <a:t>cm</a:t>
            </a:r>
          </a:p>
          <a:p>
            <a:r>
              <a:rPr lang="cs-CZ" dirty="0" smtClean="0"/>
              <a:t>dm</a:t>
            </a:r>
          </a:p>
          <a:p>
            <a:r>
              <a:rPr lang="cs-CZ" dirty="0" smtClean="0"/>
              <a:t>g</a:t>
            </a:r>
          </a:p>
          <a:p>
            <a:r>
              <a:rPr lang="cs-CZ" dirty="0" smtClean="0"/>
              <a:t>ml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21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měřidla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Ivana\AppData\Local\Microsoft\Windows\Temporary Internet Files\Content.IE5\KFKWJULI\MC90029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515" y="1744428"/>
            <a:ext cx="1641695" cy="245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na\AppData\Local\Microsoft\Windows\Temporary Internet Files\Content.IE5\G1X3SVCQ\MC900356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99237"/>
            <a:ext cx="1836115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6163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na\AppData\Local\Microsoft\Windows\Temporary Internet Files\Content.IE5\GK8UC9BS\MC900292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873" y="4744494"/>
            <a:ext cx="1502906" cy="119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BP5ZBMVK\MC90043384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3707" y="3964532"/>
            <a:ext cx="1559924" cy="1559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KFKWJULI\MC9002960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91" y="4097478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RX7GB1LX\MC9002321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515" y="4744494"/>
            <a:ext cx="1469679" cy="109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VIJGBHHA\MC9000134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86163"/>
            <a:ext cx="1501445" cy="147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17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30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118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 Které zboží z obrázku nakupujeme dle objemu, délky nebo hmotnosti  (Roztřiď dle barvy) </vt:lpstr>
      <vt:lpstr>Roztřiď měřidla: délka        hmotnost      objem</vt:lpstr>
      <vt:lpstr>Roztřiď jednotky – (dle barvy) délka     hmotnost     objem</vt:lpstr>
      <vt:lpstr>K jednotkám přiřaď správnou zkratku</vt:lpstr>
      <vt:lpstr>Pojmenuj měřidla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18</cp:revision>
  <dcterms:created xsi:type="dcterms:W3CDTF">2011-06-20T10:40:08Z</dcterms:created>
  <dcterms:modified xsi:type="dcterms:W3CDTF">2013-06-19T09:36:51Z</dcterms:modified>
</cp:coreProperties>
</file>