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4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CCCC"/>
    <a:srgbClr val="07A9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VY_32_INOVACE_01_ČAS3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Ivana </a:t>
          </a:r>
          <a:r>
            <a:rPr lang="cs-CZ" sz="2000" dirty="0" err="1" smtClean="0"/>
            <a:t>Banasinská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Světové strany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Ivana </a:t>
          </a:r>
          <a:r>
            <a:rPr lang="cs-CZ" sz="2000" kern="1200" dirty="0" err="1" smtClean="0"/>
            <a:t>Banasinská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VY_32_INOVACE_01_ČAS3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Světové strany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81797080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88640"/>
            <a:ext cx="740664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0556875" y="3292443"/>
            <a:ext cx="2286000" cy="67633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1100" dirty="0"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1100" dirty="0"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1100" dirty="0">
                <a:ea typeface="Calibri"/>
                <a:cs typeface="Times New Roman"/>
              </a:rPr>
              <a:t> 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524328" y="626867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Září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pro žáky 3.ročníku</a:t>
            </a:r>
          </a:p>
          <a:p>
            <a:r>
              <a:rPr lang="cs-CZ" dirty="0" smtClean="0"/>
              <a:t>Vhodná pro využití na interaktivní tabuli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328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16937" y="116632"/>
            <a:ext cx="7344816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4000" b="1" i="1" u="sng" dirty="0">
                <a:solidFill>
                  <a:srgbClr val="FF0000"/>
                </a:solidFill>
                <a:latin typeface="Calibri"/>
              </a:rPr>
              <a:t>Světové strany </a:t>
            </a:r>
            <a:r>
              <a:rPr lang="cs-CZ" sz="4000" b="1" i="1" u="sng" dirty="0" smtClean="0">
                <a:solidFill>
                  <a:srgbClr val="FF0000"/>
                </a:solidFill>
                <a:latin typeface="Calibri"/>
              </a:rPr>
              <a:t>určujeme pomocí:</a:t>
            </a:r>
            <a:endParaRPr lang="cs-CZ" sz="4000" b="1" i="1" u="sng" dirty="0">
              <a:solidFill>
                <a:srgbClr val="FF0000"/>
              </a:solidFill>
              <a:latin typeface="Calibri"/>
            </a:endParaRPr>
          </a:p>
          <a:p>
            <a:pPr lvl="0">
              <a:spcBef>
                <a:spcPct val="20000"/>
              </a:spcBef>
            </a:pPr>
            <a:r>
              <a:rPr lang="cs-CZ" sz="3200" b="1" i="1" dirty="0" smtClean="0">
                <a:solidFill>
                  <a:schemeClr val="tx2">
                    <a:lumMod val="75000"/>
                  </a:schemeClr>
                </a:solidFill>
                <a:latin typeface="Calibri"/>
              </a:rPr>
              <a:t>GPS</a:t>
            </a:r>
          </a:p>
          <a:p>
            <a:pPr lvl="0">
              <a:spcBef>
                <a:spcPct val="20000"/>
              </a:spcBef>
            </a:pPr>
            <a:endParaRPr lang="cs-CZ" sz="3200" b="1" i="1" dirty="0">
              <a:solidFill>
                <a:schemeClr val="tx2">
                  <a:lumMod val="75000"/>
                </a:schemeClr>
              </a:solidFill>
              <a:latin typeface="Calibri"/>
            </a:endParaRPr>
          </a:p>
          <a:p>
            <a:pPr lvl="0">
              <a:spcBef>
                <a:spcPct val="20000"/>
              </a:spcBef>
            </a:pPr>
            <a:endParaRPr lang="cs-CZ" sz="3200" b="1" i="1" dirty="0" smtClean="0">
              <a:solidFill>
                <a:schemeClr val="tx2">
                  <a:lumMod val="75000"/>
                </a:schemeClr>
              </a:solidFill>
              <a:latin typeface="Calibri"/>
            </a:endParaRPr>
          </a:p>
          <a:p>
            <a:pPr lvl="0">
              <a:spcBef>
                <a:spcPct val="20000"/>
              </a:spcBef>
            </a:pPr>
            <a:endParaRPr lang="cs-CZ" sz="3200" b="1" i="1" dirty="0">
              <a:solidFill>
                <a:schemeClr val="tx2">
                  <a:lumMod val="75000"/>
                </a:schemeClr>
              </a:solidFill>
              <a:latin typeface="Calibri"/>
            </a:endParaRPr>
          </a:p>
          <a:p>
            <a:pPr lvl="0">
              <a:spcBef>
                <a:spcPct val="20000"/>
              </a:spcBef>
            </a:pPr>
            <a:endParaRPr lang="cs-CZ" sz="3200" b="1" i="1" dirty="0" smtClean="0">
              <a:solidFill>
                <a:schemeClr val="tx2">
                  <a:lumMod val="75000"/>
                </a:schemeClr>
              </a:solidFill>
              <a:latin typeface="Calibri"/>
            </a:endParaRPr>
          </a:p>
          <a:p>
            <a:pPr lvl="0">
              <a:spcBef>
                <a:spcPct val="20000"/>
              </a:spcBef>
            </a:pPr>
            <a:r>
              <a:rPr lang="cs-CZ" sz="3200" b="1" i="1" dirty="0" smtClean="0">
                <a:solidFill>
                  <a:schemeClr val="tx2">
                    <a:lumMod val="75000"/>
                  </a:schemeClr>
                </a:solidFill>
                <a:latin typeface="Calibri"/>
              </a:rPr>
              <a:t>BUZOLY</a:t>
            </a:r>
          </a:p>
          <a:p>
            <a:pPr lvl="0">
              <a:spcBef>
                <a:spcPct val="20000"/>
              </a:spcBef>
            </a:pPr>
            <a:endParaRPr lang="cs-CZ" sz="3200" b="1" i="1" dirty="0">
              <a:solidFill>
                <a:schemeClr val="tx2">
                  <a:lumMod val="75000"/>
                </a:schemeClr>
              </a:solidFill>
              <a:latin typeface="Calibri"/>
            </a:endParaRPr>
          </a:p>
          <a:p>
            <a:pPr lvl="0">
              <a:spcBef>
                <a:spcPct val="20000"/>
              </a:spcBef>
            </a:pPr>
            <a:endParaRPr lang="cs-CZ" sz="3200" b="1" i="1" dirty="0" smtClean="0">
              <a:solidFill>
                <a:schemeClr val="tx2">
                  <a:lumMod val="75000"/>
                </a:schemeClr>
              </a:solidFill>
              <a:latin typeface="Calibri"/>
            </a:endParaRPr>
          </a:p>
          <a:p>
            <a:pPr lvl="0">
              <a:spcBef>
                <a:spcPct val="20000"/>
              </a:spcBef>
            </a:pPr>
            <a:endParaRPr lang="cs-CZ" sz="3200" b="1" i="1" dirty="0">
              <a:solidFill>
                <a:schemeClr val="tx2">
                  <a:lumMod val="75000"/>
                </a:schemeClr>
              </a:solidFill>
              <a:latin typeface="Calibri"/>
            </a:endParaRPr>
          </a:p>
          <a:p>
            <a:pPr lvl="0" algn="r">
              <a:spcBef>
                <a:spcPct val="20000"/>
              </a:spcBef>
            </a:pPr>
            <a:r>
              <a:rPr lang="cs-CZ" sz="3200" b="1" i="1" dirty="0" smtClean="0">
                <a:solidFill>
                  <a:schemeClr val="tx2">
                    <a:lumMod val="75000"/>
                  </a:schemeClr>
                </a:solidFill>
                <a:latin typeface="Calibri"/>
              </a:rPr>
              <a:t>                          KOMPASU</a:t>
            </a:r>
            <a:endParaRPr lang="cs-CZ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401" y="4077072"/>
            <a:ext cx="2235438" cy="1981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140967"/>
            <a:ext cx="2064172" cy="2717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138" y="980728"/>
            <a:ext cx="2447925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394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384864" cy="1138138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sz="3600" b="1" u="sng" dirty="0" smtClean="0"/>
              <a:t>Jak poznáme světové strany v přírodě?</a:t>
            </a:r>
            <a:endParaRPr lang="cs-CZ" sz="36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1484784"/>
            <a:ext cx="7704856" cy="4896544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i="1" u="sng" dirty="0" smtClean="0">
                <a:solidFill>
                  <a:schemeClr val="accent2">
                    <a:lumMod val="75000"/>
                  </a:schemeClr>
                </a:solidFill>
              </a:rPr>
              <a:t>Kůra stromů </a:t>
            </a:r>
            <a:r>
              <a:rPr lang="cs-CZ" dirty="0" smtClean="0">
                <a:solidFill>
                  <a:srgbClr val="FFC000"/>
                </a:solidFill>
              </a:rPr>
              <a:t>-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C000"/>
                </a:solidFill>
              </a:rPr>
              <a:t>mechy a lišejníky </a:t>
            </a:r>
            <a:r>
              <a:rPr lang="cs-CZ" b="1" dirty="0" smtClean="0">
                <a:solidFill>
                  <a:srgbClr val="FFC000"/>
                </a:solidFill>
              </a:rPr>
              <a:t>na severu</a:t>
            </a:r>
          </a:p>
          <a:p>
            <a:pPr>
              <a:buFont typeface="Wingdings" pitchFamily="2" charset="2"/>
              <a:buChar char="v"/>
            </a:pPr>
            <a:endParaRPr lang="cs-CZ" b="1" dirty="0" smtClean="0">
              <a:solidFill>
                <a:srgbClr val="FFC0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i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Úly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C000"/>
                </a:solidFill>
              </a:rPr>
              <a:t>– východ orientován na </a:t>
            </a:r>
            <a:r>
              <a:rPr lang="cs-CZ" b="1" dirty="0" smtClean="0">
                <a:solidFill>
                  <a:srgbClr val="FFC000"/>
                </a:solidFill>
              </a:rPr>
              <a:t>jih</a:t>
            </a:r>
          </a:p>
          <a:p>
            <a:pPr>
              <a:buFont typeface="Wingdings" pitchFamily="2" charset="2"/>
              <a:buChar char="v"/>
            </a:pPr>
            <a:endParaRPr lang="cs-CZ" b="1" dirty="0" smtClean="0">
              <a:solidFill>
                <a:srgbClr val="FFC0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i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Letokruhy </a:t>
            </a:r>
            <a:r>
              <a:rPr lang="cs-CZ" dirty="0" smtClean="0">
                <a:solidFill>
                  <a:srgbClr val="FFC000"/>
                </a:solidFill>
              </a:rPr>
              <a:t>- hustší letokruhy </a:t>
            </a:r>
            <a:r>
              <a:rPr lang="cs-CZ" b="1" dirty="0" smtClean="0">
                <a:solidFill>
                  <a:srgbClr val="FFC000"/>
                </a:solidFill>
              </a:rPr>
              <a:t>na sever</a:t>
            </a:r>
          </a:p>
          <a:p>
            <a:pPr>
              <a:buFont typeface="Wingdings" pitchFamily="2" charset="2"/>
              <a:buChar char="v"/>
            </a:pPr>
            <a:endParaRPr lang="cs-CZ" b="1" dirty="0" smtClean="0">
              <a:solidFill>
                <a:srgbClr val="FFC0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i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Mraveniště </a:t>
            </a:r>
            <a:r>
              <a:rPr lang="cs-CZ" dirty="0" smtClean="0">
                <a:solidFill>
                  <a:srgbClr val="FFC000"/>
                </a:solidFill>
              </a:rPr>
              <a:t>- strmější strana </a:t>
            </a:r>
            <a:r>
              <a:rPr lang="cs-CZ" b="1" dirty="0" smtClean="0">
                <a:solidFill>
                  <a:srgbClr val="FFC000"/>
                </a:solidFill>
              </a:rPr>
              <a:t>na sever</a:t>
            </a:r>
          </a:p>
          <a:p>
            <a:pPr>
              <a:buFont typeface="Wingdings" pitchFamily="2" charset="2"/>
              <a:buChar char="v"/>
            </a:pPr>
            <a:endParaRPr lang="cs-CZ" b="1" dirty="0" smtClean="0">
              <a:solidFill>
                <a:srgbClr val="FFC0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i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Severka </a:t>
            </a:r>
            <a:r>
              <a:rPr lang="cs-CZ" dirty="0" smtClean="0">
                <a:solidFill>
                  <a:srgbClr val="FFC000"/>
                </a:solidFill>
              </a:rPr>
              <a:t>- hvězda- </a:t>
            </a:r>
            <a:r>
              <a:rPr lang="cs-CZ" b="1" dirty="0" smtClean="0">
                <a:solidFill>
                  <a:srgbClr val="FFC000"/>
                </a:solidFill>
              </a:rPr>
              <a:t>sever</a:t>
            </a:r>
            <a:endParaRPr lang="cs-CZ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005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</a:rPr>
              <a:t>Určujeme světové strany</a:t>
            </a:r>
            <a:endParaRPr lang="cs-CZ" b="1" u="sng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světové strany</a:t>
            </a:r>
          </a:p>
          <a:p>
            <a:endParaRPr lang="cs-CZ" sz="32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FFCC99"/>
          </a:solidFill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S</a:t>
            </a:r>
            <a:r>
              <a:rPr lang="cs-CZ" sz="3600" dirty="0" smtClean="0"/>
              <a:t> – </a:t>
            </a:r>
            <a:r>
              <a:rPr lang="cs-CZ" sz="3600" i="1" dirty="0" smtClean="0"/>
              <a:t>sever  (N)</a:t>
            </a:r>
          </a:p>
          <a:p>
            <a:pPr marL="82296" indent="0">
              <a:buNone/>
            </a:pPr>
            <a:endParaRPr lang="cs-CZ" sz="3600" i="1" dirty="0" smtClean="0"/>
          </a:p>
          <a:p>
            <a:r>
              <a:rPr lang="cs-CZ" sz="3600" dirty="0" smtClean="0">
                <a:solidFill>
                  <a:srgbClr val="FF0000"/>
                </a:solidFill>
              </a:rPr>
              <a:t>J</a:t>
            </a:r>
            <a:r>
              <a:rPr lang="cs-CZ" sz="3600" dirty="0" smtClean="0"/>
              <a:t> –  </a:t>
            </a:r>
            <a:r>
              <a:rPr lang="cs-CZ" sz="3600" i="1" dirty="0" smtClean="0"/>
              <a:t>jih       (S)</a:t>
            </a:r>
          </a:p>
          <a:p>
            <a:pPr marL="82296" indent="0">
              <a:buNone/>
            </a:pPr>
            <a:endParaRPr lang="cs-CZ" sz="3600" i="1" dirty="0" smtClean="0"/>
          </a:p>
          <a:p>
            <a:r>
              <a:rPr lang="cs-CZ" sz="3600" dirty="0" smtClean="0">
                <a:solidFill>
                  <a:srgbClr val="FF0000"/>
                </a:solidFill>
              </a:rPr>
              <a:t>V </a:t>
            </a:r>
            <a:r>
              <a:rPr lang="cs-CZ" sz="3600" dirty="0" smtClean="0"/>
              <a:t>– </a:t>
            </a:r>
            <a:r>
              <a:rPr lang="cs-CZ" sz="3600" i="1" dirty="0" smtClean="0"/>
              <a:t>východ (E)</a:t>
            </a:r>
          </a:p>
          <a:p>
            <a:pPr marL="82296" indent="0">
              <a:buNone/>
            </a:pPr>
            <a:endParaRPr lang="cs-CZ" sz="3600" i="1" dirty="0" smtClean="0"/>
          </a:p>
          <a:p>
            <a:r>
              <a:rPr lang="cs-CZ" sz="3600" dirty="0" smtClean="0">
                <a:solidFill>
                  <a:srgbClr val="FF0000"/>
                </a:solidFill>
              </a:rPr>
              <a:t>Z</a:t>
            </a:r>
            <a:r>
              <a:rPr lang="cs-CZ" sz="3600" dirty="0" smtClean="0"/>
              <a:t> – </a:t>
            </a:r>
            <a:r>
              <a:rPr lang="cs-CZ" sz="3600" i="1" dirty="0" smtClean="0"/>
              <a:t>západ    (W)</a:t>
            </a:r>
            <a:endParaRPr lang="cs-CZ" sz="3600" i="1" dirty="0"/>
          </a:p>
        </p:txBody>
      </p:sp>
      <p:pic>
        <p:nvPicPr>
          <p:cNvPr id="1027" name="Picture 3" descr="C:\Users\Ivana\AppData\Local\Microsoft\Windows\Temporary Internet Files\Content.IE5\GK8UC9BS\MC9001987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916619" y="476671"/>
            <a:ext cx="903853" cy="716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969" y="3142067"/>
            <a:ext cx="3382963" cy="319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195" y="2420888"/>
            <a:ext cx="970512" cy="1007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92506"/>
            <a:ext cx="715070" cy="893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292506"/>
            <a:ext cx="9080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100" y="6093296"/>
            <a:ext cx="7747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2525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C000"/>
                </a:solidFill>
              </a:rPr>
              <a:t>Určujeme světové strany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cs-CZ" sz="3600" b="1" u="sng" dirty="0" smtClean="0">
                <a:solidFill>
                  <a:schemeClr val="bg2">
                    <a:lumMod val="25000"/>
                  </a:schemeClr>
                </a:solidFill>
              </a:rPr>
              <a:t>Vedlejší světové strany</a:t>
            </a:r>
            <a:endParaRPr lang="cs-CZ" sz="3600" b="1" u="sng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sz="3200" dirty="0" smtClean="0">
                <a:solidFill>
                  <a:srgbClr val="00B050"/>
                </a:solidFill>
              </a:rPr>
              <a:t>SV – </a:t>
            </a:r>
            <a:r>
              <a:rPr lang="cs-CZ" sz="3200" i="1" dirty="0" smtClean="0"/>
              <a:t>severovýchod</a:t>
            </a:r>
          </a:p>
          <a:p>
            <a:pPr marL="82296" indent="0">
              <a:buNone/>
            </a:pPr>
            <a:endParaRPr lang="cs-CZ" sz="3200" i="1" dirty="0" smtClean="0"/>
          </a:p>
          <a:p>
            <a:pPr>
              <a:buFont typeface="Wingdings" pitchFamily="2" charset="2"/>
              <a:buChar char="v"/>
            </a:pPr>
            <a:r>
              <a:rPr lang="cs-CZ" sz="3200" dirty="0" smtClean="0">
                <a:solidFill>
                  <a:srgbClr val="00B050"/>
                </a:solidFill>
              </a:rPr>
              <a:t>SZ </a:t>
            </a:r>
            <a:r>
              <a:rPr lang="cs-CZ" sz="3200" i="1" dirty="0" smtClean="0">
                <a:solidFill>
                  <a:srgbClr val="00B050"/>
                </a:solidFill>
              </a:rPr>
              <a:t>– </a:t>
            </a:r>
            <a:r>
              <a:rPr lang="cs-CZ" sz="3200" i="1" dirty="0" smtClean="0"/>
              <a:t>severozápad</a:t>
            </a:r>
          </a:p>
          <a:p>
            <a:pPr marL="82296" indent="0">
              <a:buNone/>
            </a:pPr>
            <a:endParaRPr lang="cs-CZ" sz="3200" i="1" dirty="0" smtClean="0"/>
          </a:p>
          <a:p>
            <a:pPr>
              <a:buFont typeface="Wingdings" pitchFamily="2" charset="2"/>
              <a:buChar char="v"/>
            </a:pPr>
            <a:r>
              <a:rPr lang="cs-CZ" sz="3200" dirty="0" smtClean="0">
                <a:solidFill>
                  <a:srgbClr val="00B050"/>
                </a:solidFill>
              </a:rPr>
              <a:t>JV – </a:t>
            </a:r>
            <a:r>
              <a:rPr lang="cs-CZ" sz="3200" i="1" dirty="0" smtClean="0"/>
              <a:t>jihovýchod</a:t>
            </a:r>
          </a:p>
          <a:p>
            <a:endParaRPr lang="cs-CZ" sz="3200" i="1" dirty="0" smtClean="0"/>
          </a:p>
          <a:p>
            <a:pPr>
              <a:buFont typeface="Wingdings" pitchFamily="2" charset="2"/>
              <a:buChar char="v"/>
            </a:pPr>
            <a:r>
              <a:rPr lang="cs-CZ" sz="3200" dirty="0" smtClean="0">
                <a:solidFill>
                  <a:srgbClr val="00B050"/>
                </a:solidFill>
              </a:rPr>
              <a:t>JZ – </a:t>
            </a:r>
            <a:r>
              <a:rPr lang="cs-CZ" sz="3200" i="1" dirty="0" smtClean="0"/>
              <a:t>jihozápad</a:t>
            </a:r>
          </a:p>
          <a:p>
            <a:pPr algn="ctr"/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2050" name="Picture 2" descr="C:\Users\Ivana\AppData\Local\Microsoft\Windows\Temporary Internet Files\Content.IE5\IGZ391E2\MP9004028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817" y="1196752"/>
            <a:ext cx="110593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96952"/>
            <a:ext cx="3402013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5540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242852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Směrová růžice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72817"/>
            <a:ext cx="4474689" cy="4210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040" y="1124744"/>
            <a:ext cx="832749" cy="864096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4065" y="5791200"/>
            <a:ext cx="7747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428206"/>
            <a:ext cx="712787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43274"/>
            <a:ext cx="9080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769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prstClr val="black"/>
                </a:solidFill>
                <a:latin typeface="Century Schoolbook"/>
                <a:hlinkClick r:id="rId2"/>
              </a:rPr>
              <a:t> </a:t>
            </a:r>
            <a:r>
              <a:rPr lang="cs-CZ" u="sng" dirty="0" smtClean="0">
                <a:latin typeface="Century Schoolbook"/>
                <a:hlinkClick r:id="rId2"/>
              </a:rPr>
              <a:t>www.office.microsoft.com</a:t>
            </a:r>
            <a:endParaRPr lang="cs-CZ" u="sng" dirty="0" smtClean="0">
              <a:latin typeface="Century Schoolbook"/>
            </a:endParaRPr>
          </a:p>
          <a:p>
            <a:pPr lvl="0"/>
            <a:r>
              <a:rPr lang="cs-CZ" sz="1400" u="sng" dirty="0" smtClean="0">
                <a:latin typeface="Century Schoolbook"/>
              </a:rPr>
              <a:t>https</a:t>
            </a:r>
            <a:r>
              <a:rPr lang="cs-CZ" sz="1400" u="sng" dirty="0">
                <a:latin typeface="Century Schoolbook"/>
              </a:rPr>
              <a:t>://www.google.cz/</a:t>
            </a:r>
            <a:r>
              <a:rPr lang="cs-CZ" sz="1400" u="sng" dirty="0" err="1">
                <a:latin typeface="Century Schoolbook"/>
              </a:rPr>
              <a:t>search?hl</a:t>
            </a:r>
            <a:r>
              <a:rPr lang="cs-CZ" sz="1400" u="sng" dirty="0">
                <a:latin typeface="Century Schoolbook"/>
              </a:rPr>
              <a:t>=</a:t>
            </a:r>
            <a:r>
              <a:rPr lang="cs-CZ" sz="1400" u="sng" dirty="0" err="1">
                <a:latin typeface="Century Schoolbook"/>
              </a:rPr>
              <a:t>en&amp;site</a:t>
            </a:r>
            <a:r>
              <a:rPr lang="cs-CZ" sz="1400" u="sng" dirty="0">
                <a:latin typeface="Century Schoolbook"/>
              </a:rPr>
              <a:t>=&amp;</a:t>
            </a:r>
            <a:r>
              <a:rPr lang="cs-CZ" sz="1400" u="sng" dirty="0" err="1">
                <a:latin typeface="Century Schoolbook"/>
              </a:rPr>
              <a:t>tbm</a:t>
            </a:r>
            <a:r>
              <a:rPr lang="cs-CZ" sz="1400" u="sng" dirty="0">
                <a:latin typeface="Century Schoolbook"/>
              </a:rPr>
              <a:t>=</a:t>
            </a:r>
            <a:r>
              <a:rPr lang="cs-CZ" sz="1400" u="sng" dirty="0" err="1">
                <a:latin typeface="Century Schoolbook"/>
              </a:rPr>
              <a:t>isch&amp;source</a:t>
            </a:r>
            <a:r>
              <a:rPr lang="cs-CZ" sz="1400" u="sng" dirty="0">
                <a:latin typeface="Century Schoolbook"/>
              </a:rPr>
              <a:t>=</a:t>
            </a:r>
            <a:r>
              <a:rPr lang="cs-CZ" sz="1400" u="sng" dirty="0" err="1">
                <a:latin typeface="Century Schoolbook"/>
              </a:rPr>
              <a:t>hp&amp;biw</a:t>
            </a:r>
            <a:r>
              <a:rPr lang="cs-CZ" sz="1400" u="sng" dirty="0">
                <a:latin typeface="Century Schoolbook"/>
              </a:rPr>
              <a:t>=1366&amp;bih=596&amp;q=</a:t>
            </a:r>
            <a:r>
              <a:rPr lang="cs-CZ" sz="1400" u="sng" dirty="0" err="1">
                <a:latin typeface="Century Schoolbook"/>
              </a:rPr>
              <a:t>gps&amp;oq</a:t>
            </a:r>
            <a:r>
              <a:rPr lang="cs-CZ" sz="1400" u="sng" dirty="0">
                <a:latin typeface="Century Schoolbook"/>
              </a:rPr>
              <a:t>=</a:t>
            </a:r>
            <a:r>
              <a:rPr lang="cs-CZ" sz="1400" u="sng" dirty="0" err="1">
                <a:latin typeface="Century Schoolbook"/>
              </a:rPr>
              <a:t>gps&amp;gs_l</a:t>
            </a:r>
            <a:r>
              <a:rPr lang="cs-CZ" sz="1400" u="sng" dirty="0">
                <a:latin typeface="Century Schoolbook"/>
              </a:rPr>
              <a:t>=img.3..0l10.1759.3101.0.4233.3.3.0.0.0.0.142.370.0j3.3.0...0.0...1ac.1.4.img.O1qUXVIOKVw#imgrc=_</a:t>
            </a:r>
          </a:p>
          <a:p>
            <a:r>
              <a:rPr lang="cs-CZ" sz="1400" dirty="0" smtClean="0">
                <a:solidFill>
                  <a:prstClr val="black"/>
                </a:solidFill>
                <a:latin typeface="Century Schoolbook"/>
              </a:rPr>
              <a:t>wikipedia.org/wiki/</a:t>
            </a:r>
            <a:r>
              <a:rPr lang="cs-CZ" sz="1400" dirty="0" err="1" smtClean="0">
                <a:solidFill>
                  <a:prstClr val="black"/>
                </a:solidFill>
                <a:latin typeface="Century Schoolbook"/>
              </a:rPr>
              <a:t>File:Kompas_Sofia.JPG</a:t>
            </a:r>
            <a:endParaRPr lang="cs-CZ" sz="1400" dirty="0" smtClean="0">
              <a:solidFill>
                <a:prstClr val="black"/>
              </a:solidFill>
              <a:latin typeface="Century Schoolbook"/>
            </a:endParaRPr>
          </a:p>
          <a:p>
            <a:pPr lvl="0"/>
            <a:endParaRPr lang="cs-CZ" dirty="0" smtClean="0">
              <a:solidFill>
                <a:prstClr val="black"/>
              </a:solidFill>
              <a:latin typeface="Century Schoolbook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03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165</TotalTime>
  <Words>149</Words>
  <Application>Microsoft Office PowerPoint</Application>
  <PresentationFormat>Předvádění na obrazovce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Prezentace aplikace PowerPoint</vt:lpstr>
      <vt:lpstr>Anotace</vt:lpstr>
      <vt:lpstr>Prezentace aplikace PowerPoint</vt:lpstr>
      <vt:lpstr>Jak poznáme světové strany v přírodě?</vt:lpstr>
      <vt:lpstr>Určujeme světové strany</vt:lpstr>
      <vt:lpstr>Určujeme světové strany</vt:lpstr>
      <vt:lpstr>Směrová růžice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Ivana</dc:creator>
  <cp:lastModifiedBy>ucitel</cp:lastModifiedBy>
  <cp:revision>25</cp:revision>
  <dcterms:created xsi:type="dcterms:W3CDTF">2013-02-08T19:07:11Z</dcterms:created>
  <dcterms:modified xsi:type="dcterms:W3CDTF">2013-06-19T09:45:57Z</dcterms:modified>
</cp:coreProperties>
</file>