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5"/>
  </p:notesMasterIdLst>
  <p:sldIdLst>
    <p:sldId id="441" r:id="rId2"/>
    <p:sldId id="442" r:id="rId3"/>
    <p:sldId id="258" r:id="rId4"/>
    <p:sldId id="259" r:id="rId5"/>
    <p:sldId id="275" r:id="rId6"/>
    <p:sldId id="276" r:id="rId7"/>
    <p:sldId id="277" r:id="rId8"/>
    <p:sldId id="278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360" r:id="rId19"/>
    <p:sldId id="270" r:id="rId20"/>
    <p:sldId id="271" r:id="rId21"/>
    <p:sldId id="272" r:id="rId22"/>
    <p:sldId id="273" r:id="rId23"/>
    <p:sldId id="274" r:id="rId24"/>
    <p:sldId id="369" r:id="rId25"/>
    <p:sldId id="370" r:id="rId26"/>
    <p:sldId id="363" r:id="rId27"/>
    <p:sldId id="364" r:id="rId28"/>
    <p:sldId id="361" r:id="rId29"/>
    <p:sldId id="362" r:id="rId30"/>
    <p:sldId id="367" r:id="rId31"/>
    <p:sldId id="368" r:id="rId32"/>
    <p:sldId id="365" r:id="rId33"/>
    <p:sldId id="366" r:id="rId34"/>
    <p:sldId id="371" r:id="rId35"/>
    <p:sldId id="372" r:id="rId36"/>
    <p:sldId id="373" r:id="rId37"/>
    <p:sldId id="374" r:id="rId38"/>
    <p:sldId id="375" r:id="rId39"/>
    <p:sldId id="376" r:id="rId40"/>
    <p:sldId id="377" r:id="rId41"/>
    <p:sldId id="378" r:id="rId42"/>
    <p:sldId id="379" r:id="rId43"/>
    <p:sldId id="380" r:id="rId44"/>
    <p:sldId id="381" r:id="rId45"/>
    <p:sldId id="382" r:id="rId46"/>
    <p:sldId id="383" r:id="rId47"/>
    <p:sldId id="384" r:id="rId48"/>
    <p:sldId id="385" r:id="rId49"/>
    <p:sldId id="386" r:id="rId50"/>
    <p:sldId id="387" r:id="rId51"/>
    <p:sldId id="388" r:id="rId52"/>
    <p:sldId id="389" r:id="rId53"/>
    <p:sldId id="390" r:id="rId54"/>
    <p:sldId id="391" r:id="rId55"/>
    <p:sldId id="392" r:id="rId56"/>
    <p:sldId id="393" r:id="rId57"/>
    <p:sldId id="394" r:id="rId58"/>
    <p:sldId id="395" r:id="rId59"/>
    <p:sldId id="396" r:id="rId60"/>
    <p:sldId id="397" r:id="rId61"/>
    <p:sldId id="398" r:id="rId62"/>
    <p:sldId id="399" r:id="rId63"/>
    <p:sldId id="400" r:id="rId64"/>
    <p:sldId id="401" r:id="rId65"/>
    <p:sldId id="402" r:id="rId66"/>
    <p:sldId id="403" r:id="rId67"/>
    <p:sldId id="404" r:id="rId68"/>
    <p:sldId id="405" r:id="rId69"/>
    <p:sldId id="406" r:id="rId70"/>
    <p:sldId id="407" r:id="rId71"/>
    <p:sldId id="408" r:id="rId72"/>
    <p:sldId id="409" r:id="rId73"/>
    <p:sldId id="410" r:id="rId74"/>
    <p:sldId id="411" r:id="rId75"/>
    <p:sldId id="412" r:id="rId76"/>
    <p:sldId id="413" r:id="rId77"/>
    <p:sldId id="414" r:id="rId78"/>
    <p:sldId id="415" r:id="rId79"/>
    <p:sldId id="416" r:id="rId80"/>
    <p:sldId id="419" r:id="rId81"/>
    <p:sldId id="420" r:id="rId82"/>
    <p:sldId id="417" r:id="rId83"/>
    <p:sldId id="418" r:id="rId84"/>
    <p:sldId id="421" r:id="rId85"/>
    <p:sldId id="422" r:id="rId86"/>
    <p:sldId id="423" r:id="rId87"/>
    <p:sldId id="424" r:id="rId88"/>
    <p:sldId id="425" r:id="rId89"/>
    <p:sldId id="426" r:id="rId90"/>
    <p:sldId id="429" r:id="rId91"/>
    <p:sldId id="430" r:id="rId92"/>
    <p:sldId id="427" r:id="rId93"/>
    <p:sldId id="428" r:id="rId94"/>
    <p:sldId id="431" r:id="rId95"/>
    <p:sldId id="432" r:id="rId96"/>
    <p:sldId id="433" r:id="rId97"/>
    <p:sldId id="434" r:id="rId98"/>
    <p:sldId id="435" r:id="rId99"/>
    <p:sldId id="436" r:id="rId100"/>
    <p:sldId id="437" r:id="rId101"/>
    <p:sldId id="438" r:id="rId102"/>
    <p:sldId id="439" r:id="rId103"/>
    <p:sldId id="440" r:id="rId10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009" autoAdjust="0"/>
    <p:restoredTop sz="80402" autoAdjust="0"/>
  </p:normalViewPr>
  <p:slideViewPr>
    <p:cSldViewPr>
      <p:cViewPr>
        <p:scale>
          <a:sx n="75" d="100"/>
          <a:sy n="75" d="100"/>
        </p:scale>
        <p:origin x="-144" y="-1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07" Type="http://schemas.openxmlformats.org/officeDocument/2006/relationships/viewProps" Target="viewProps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87" Type="http://schemas.openxmlformats.org/officeDocument/2006/relationships/slide" Target="slides/slide86.xml"/><Relationship Id="rId102" Type="http://schemas.openxmlformats.org/officeDocument/2006/relationships/slide" Target="slides/slide10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103" Type="http://schemas.openxmlformats.org/officeDocument/2006/relationships/slide" Target="slides/slide102.xml"/><Relationship Id="rId108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6" Type="http://schemas.openxmlformats.org/officeDocument/2006/relationships/presProps" Target="presProp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tableStyles" Target="tableStyles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05A3FA-8A53-45A0-B293-4CDF90FAEE6A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8B9D1F-2F7F-4A0E-A68B-28A4E4F883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17932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1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3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5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7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9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1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3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5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9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1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Karlštejn: </a:t>
            </a:r>
            <a:r>
              <a:rPr lang="cs-CZ" dirty="0" smtClean="0"/>
              <a:t>http://commons.wikimedia.org/wiki/File:Karl%C5%A1tejn_029.jpg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B9D1F-2F7F-4A0E-A68B-28A4E4F88349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Prachovské skály: </a:t>
            </a:r>
            <a:r>
              <a:rPr lang="cs-CZ" dirty="0" smtClean="0"/>
              <a:t>http://commons.wikimedia.org/wiki/File:Prachovsk%C3%A9_sk%C3%A1ly_-_u_Hakenovy_vyhl%C3%ADdky.jpg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B9D1F-2F7F-4A0E-A68B-28A4E4F88349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Jan Žižka: </a:t>
            </a:r>
            <a:r>
              <a:rPr lang="cs-CZ" dirty="0" smtClean="0"/>
              <a:t>http://commons.wikimedia.org/wiki/File:Praha,_V%C3%ADtkov,_pam%C3%A1tn%C3%ADk.JPG?uselang=cs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B9D1F-2F7F-4A0E-A68B-28A4E4F88349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Průrva: </a:t>
            </a:r>
            <a:r>
              <a:rPr lang="cs-CZ" dirty="0" smtClean="0"/>
              <a:t>http://commons.wikimedia.org/wiki/File:Pr%C5%AFrva_Plou%C4%8Dnice.jpg?uselang=cs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B9D1F-2F7F-4A0E-A68B-28A4E4F88349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Okoř: </a:t>
            </a:r>
            <a:r>
              <a:rPr lang="cs-CZ" dirty="0" smtClean="0"/>
              <a:t>http://commons.wikimedia.org/wiki/File:Hrad_Oko%C5%994.jpg?uselang=cs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B9D1F-2F7F-4A0E-A68B-28A4E4F88349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Logo: https://www.google.cz/url?sa=i&amp;rct=j&amp;q=&amp;esrc=s&amp;source=images&amp;cd=&amp;cad=rja&amp;docid=ZYpLJ93XPUTPPM&amp;tbnid=Fm4_hHVUE0lO9M:&amp;ved=0CAUQjRw&amp;url=http%3A%2F%2Fwww.geopark-ceskyraj.cz%2F%3FD%3D8&amp;ei=LymGUdGnK4ShO4P5gUg&amp;bvm=bv.45960087,d.bGE&amp;psig=AFQjCNHn_axM4UZFNWys4Pyjk1luBSBLJQ&amp;ust=1367833258279905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B9D1F-2F7F-4A0E-A68B-28A4E4F88349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KRNAP</a:t>
            </a:r>
            <a:r>
              <a:rPr lang="cs-CZ" dirty="0" smtClean="0"/>
              <a:t>:</a:t>
            </a:r>
            <a:r>
              <a:rPr lang="cs-CZ" baseline="0" dirty="0" smtClean="0"/>
              <a:t> https://www.google.cz/url?sa=i&amp;rct=j&amp;q=&amp;esrc=s&amp;source=images&amp;cd=&amp;cad=rja&amp;docid=PMij-Q0OROzX0M&amp;tbnid=cCeiCJwd3N6T7M:&amp;ved=0CAUQjRw&amp;url=http%3A%2F%2Fitras.cz%2Fkrkonose%2Fgalerie%2F4234%2F&amp;ei=hSqGUe3yEIXMOeXLgbgN&amp;bvm=bv.45960087,d.bGE&amp;psig=AFQjCNFIEvDIMNwY5uWZBDsZevRLkdoVCQ&amp;ust=1367833580931975</a:t>
            </a:r>
          </a:p>
          <a:p>
            <a:r>
              <a:rPr lang="cs-CZ" b="1" baseline="0" dirty="0" smtClean="0"/>
              <a:t>Šumava</a:t>
            </a:r>
            <a:r>
              <a:rPr lang="cs-CZ" baseline="0" dirty="0" smtClean="0"/>
              <a:t>: https://www.google.cz/url?sa=i&amp;rct=j&amp;q=&amp;esrc=s&amp;source=images&amp;cd=&amp;cad=rja&amp;docid=2HUz-elcFu0VPM&amp;tbnid=Rv6soSXEuit0sM:&amp;ved=0CAUQjRw&amp;url=http%3A%2F%2Fnewswebpaper.blog.cz%2F1103%2Fsumava-zmeni-logo-suchy-strom-tam-nechci-rika-strasky&amp;ei=xiqGUcmSKYTYOb7xgdgJ&amp;bvm=bv.45960087,d.bGE&amp;psig=AFQjCNHomsoi0W6XFLC2WuZFIxDDdsTd-Q&amp;ust=1367833663756330</a:t>
            </a:r>
          </a:p>
          <a:p>
            <a:r>
              <a:rPr lang="cs-CZ" b="1" baseline="0" dirty="0" smtClean="0"/>
              <a:t>Podyjí</a:t>
            </a:r>
            <a:r>
              <a:rPr lang="cs-CZ" baseline="0" dirty="0" smtClean="0"/>
              <a:t>: https://www.google.cz/url?sa=i&amp;rct=j&amp;q=&amp;esrc=s&amp;source=images&amp;cd=&amp;cad=rja&amp;docid=Kdn38qFOPWlDDM&amp;tbnid=Vt_cEEQ3YnCtiM:&amp;ved=0CAUQjRw&amp;url=http%3A%2F%2Fjosefstepanek.cz%2F538%2Floga-narodni-parky-cr.html&amp;ei=wTCGUd-LHIGsOsXhgbAF&amp;bvm=bv.45960087,d.bGE&amp;psig=AFQjCNHomsoi0W6XFLC2WuZFIxDDdsTd-Q&amp;ust=1367833663756330</a:t>
            </a:r>
          </a:p>
          <a:p>
            <a:r>
              <a:rPr lang="cs-CZ" b="1" baseline="0" dirty="0" smtClean="0"/>
              <a:t>ČŠ</a:t>
            </a:r>
            <a:r>
              <a:rPr lang="cs-CZ" baseline="0" dirty="0" smtClean="0"/>
              <a:t>: https://www.google.cz/url?sa=i&amp;rct=j&amp;q=&amp;esrc=s&amp;source=images&amp;cd=&amp;cad=rja&amp;docid=Kdn38qFOPWlDDM&amp;tbnid=8acxSiv5uCVSMM:&amp;ved=0CAUQjRw&amp;url=http%3A%2F%2Fjosefstepanek.cz%2F538%2Floga-narodni-parky-cr.html&amp;ei=_TCGUaqyKIOVO5etgdgD&amp;bvm=bv.45960087,d.bGE&amp;psig=AFQjCNHDOgrwCfMO7xi_-J9i8i5JtNtrKA&amp;ust=1367835258139739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B9D1F-2F7F-4A0E-A68B-28A4E4F88349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Kokořínsko</a:t>
            </a:r>
            <a:r>
              <a:rPr lang="cs-CZ" dirty="0" smtClean="0"/>
              <a:t>: https://www.google.cz/url?sa=i&amp;rct=j&amp;q=&amp;esrc=s&amp;source=images&amp;cd=&amp;cad=rja&amp;docid=RH-27bMbxD6EtM&amp;tbnid=tfrZuGVjclF6cM:&amp;ved=0CAUQjRw&amp;url=http%3A%2F%2Fwww.roubenka.eu%2Flinx.htm&amp;ei=9zWXUaPgC4TZOfiDgMAO&amp;bvm=bv.46751780,d.bGE&amp;psig=AFQjCNGFpSk73E4wu5SIv1bWm5PyZDPSkg&amp;ust=1368950636568508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B9D1F-2F7F-4A0E-A68B-28A4E4F88349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Radouč</a:t>
            </a:r>
            <a:r>
              <a:rPr lang="cs-CZ" dirty="0" smtClean="0"/>
              <a:t>: </a:t>
            </a:r>
            <a:r>
              <a:rPr lang="cs-CZ" dirty="0" smtClean="0"/>
              <a:t>http://commons.wikimedia.org/wiki/File:NPP_Radou%C4%8D_(14).jpg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B9D1F-2F7F-4A0E-A68B-28A4E4F88349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Pálava</a:t>
            </a:r>
            <a:r>
              <a:rPr lang="cs-CZ" dirty="0" smtClean="0"/>
              <a:t>: </a:t>
            </a:r>
          </a:p>
          <a:p>
            <a:r>
              <a:rPr lang="cs-CZ" dirty="0" smtClean="0"/>
              <a:t>http://itras.cz/palava/galerie/2162/</a:t>
            </a:r>
          </a:p>
          <a:p>
            <a:r>
              <a:rPr lang="cs-CZ" dirty="0" smtClean="0"/>
              <a:t>Slíďák Tatarský: </a:t>
            </a:r>
          </a:p>
          <a:p>
            <a:r>
              <a:rPr lang="cs-CZ" dirty="0" smtClean="0"/>
              <a:t>https://www.google.cz/url?sa=i&amp;rct=j&amp;q=&amp;esrc=s&amp;source=images&amp;cd=&amp;cad=rja&amp;docid=2vIEHlq7u0M-FM&amp;tbnid=A5RlkU4wNYEctM:&amp;ved=0CAUQjRw&amp;url=http%3A%2F%2Fsichr.net%2Fpicture.php%3F%2F3405%2Ftags%2F285-&amp;ei=BD-XUaGFJITYOrumgNgC&amp;psig=AFQjCNFB0ogq823fs9AcXkWoNA4xqjJQoA&amp;ust=1368952961316891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B9D1F-2F7F-4A0E-A68B-28A4E4F88349}" type="slidenum">
              <a:rPr lang="cs-CZ" smtClean="0"/>
              <a:pPr/>
              <a:t>23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Temelín:</a:t>
            </a:r>
            <a:r>
              <a:rPr lang="cs-CZ" baseline="0" dirty="0" smtClean="0"/>
              <a:t> </a:t>
            </a:r>
            <a:r>
              <a:rPr lang="cs-CZ" baseline="0" dirty="0" smtClean="0"/>
              <a:t>http://commons.wikimedia.org/wiki/File:JETE2.JPG</a:t>
            </a:r>
          </a:p>
          <a:p>
            <a:r>
              <a:rPr lang="cs-CZ" baseline="0" dirty="0" smtClean="0"/>
              <a:t>Dukovany: http://commons.wikimedia.org/wiki/File:Dukovany_Nuclear_Power_Station_2.jpg</a:t>
            </a:r>
          </a:p>
          <a:p>
            <a:endParaRPr lang="cs-CZ" baseline="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B9D1F-2F7F-4A0E-A68B-28A4E4F88349}" type="slidenum">
              <a:rPr lang="cs-CZ" smtClean="0"/>
              <a:pPr/>
              <a:t>25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Škoda: </a:t>
            </a:r>
            <a:r>
              <a:rPr lang="cs-CZ" dirty="0" smtClean="0"/>
              <a:t>http://commons.wikimedia.org/wiki/File:New_%C5%A0koda_logo-2.jpg?uselang=cs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B9D1F-2F7F-4A0E-A68B-28A4E4F88349}" type="slidenum">
              <a:rPr lang="cs-CZ" smtClean="0"/>
              <a:pPr/>
              <a:t>27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Logo: </a:t>
            </a:r>
          </a:p>
          <a:p>
            <a:r>
              <a:rPr lang="cs-CZ" dirty="0" smtClean="0"/>
              <a:t>https://www.google.cz/url?sa=i&amp;rct=j&amp;q=&amp;esrc=s&amp;source=images&amp;cd=&amp;cad=rja&amp;docid=ZCkyAycxTnM-aM&amp;tbnid=qsd7KiUYVJ2haM:&amp;ved=0CAUQjRw&amp;url=http%3A%2F%2Fwww.camerton99.com%2Fcategories.php%3FCategoryID%3D260&amp;ei=aEGXUeSMIMG-Of3xgfgG&amp;bvm=bv.46751780,d.bGE&amp;psig=AFQjCNGNcpL1lZJuqR1GLUmgqDIxEY1qzw&amp;ust=1368953545446137</a:t>
            </a:r>
          </a:p>
          <a:p>
            <a:r>
              <a:rPr lang="cs-CZ" dirty="0" smtClean="0"/>
              <a:t>Piáno: </a:t>
            </a:r>
          </a:p>
          <a:p>
            <a:r>
              <a:rPr lang="cs-CZ" dirty="0" smtClean="0"/>
              <a:t>http://commons.wikimedia.org/wiki/File:Building_Fairs_Brno_2011_(199).jpg?uselang=cs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B9D1F-2F7F-4A0E-A68B-28A4E4F88349}" type="slidenum">
              <a:rPr lang="cs-CZ" smtClean="0"/>
              <a:pPr/>
              <a:t>29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Syrečky: </a:t>
            </a:r>
          </a:p>
          <a:p>
            <a:r>
              <a:rPr lang="cs-CZ" dirty="0" smtClean="0"/>
              <a:t>http://commons.wikimedia.org/wiki/File:TvaruzkyObal.jpg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B9D1F-2F7F-4A0E-A68B-28A4E4F88349}" type="slidenum">
              <a:rPr lang="cs-CZ" smtClean="0"/>
              <a:pPr/>
              <a:t>31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http://commons.wikimedia.org/wiki/File:Logo_OKD_CMYK.jpg?uselang=cs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B9D1F-2F7F-4A0E-A68B-28A4E4F88349}" type="slidenum">
              <a:rPr lang="cs-CZ" smtClean="0"/>
              <a:pPr/>
              <a:t>33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http://commons.wikimedia.org/wiki/File:Sadeleruv_prospekt_havelska_prikopy_vaclavske_nam.png?uselang=cs</a:t>
            </a:r>
          </a:p>
          <a:p>
            <a:r>
              <a:rPr lang="cs-CZ" dirty="0" smtClean="0"/>
              <a:t>http://commons.wikimedia.org/wiki/File:082_Monument_a_Sant_Venceslau,_amb_el_Museu_Nacional_al_fons.jpg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B9D1F-2F7F-4A0E-A68B-28A4E4F88349}" type="slidenum">
              <a:rPr lang="cs-CZ" smtClean="0"/>
              <a:pPr/>
              <a:t>35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R.U.R: </a:t>
            </a:r>
          </a:p>
          <a:p>
            <a:r>
              <a:rPr lang="cs-CZ" dirty="0" smtClean="0"/>
              <a:t>https://www.google.cz/url?sa=i&amp;rct=j&amp;q=&amp;esrc=s&amp;source=images&amp;cd=&amp;cad=rja&amp;docid=wQq-39M3mQs06M&amp;tbnid=DWWKo7nsvyOACM:&amp;ved=0CAUQjRw&amp;url=http%3A%2F%2Falbiiik.blog.cz%2F1108%2Fr-u-r-karel-capek&amp;ei=5g6bUYzxLIixOcKjgJAL&amp;bvm=bv.46751780,d.ZWU&amp;psig=AFQjCNFHlnDU-0kk1IiiKFSJT8p0VYY4SA&amp;ust=1369202785344700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B9D1F-2F7F-4A0E-A68B-28A4E4F88349}" type="slidenum">
              <a:rPr lang="cs-CZ" smtClean="0"/>
              <a:pPr/>
              <a:t>37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B9D1F-2F7F-4A0E-A68B-28A4E4F88349}" type="slidenum">
              <a:rPr lang="cs-CZ" smtClean="0"/>
              <a:pPr/>
              <a:t>39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http://commons.wikimedia.org/wiki/File:De-map.png?uselang=cs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B9D1F-2F7F-4A0E-A68B-28A4E4F88349}" type="slidenum">
              <a:rPr lang="cs-CZ" smtClean="0"/>
              <a:pPr/>
              <a:t>41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Bedřich Smetana: </a:t>
            </a:r>
            <a:r>
              <a:rPr lang="cs-CZ" dirty="0" smtClean="0"/>
              <a:t>http://commons.wikimedia.org/wiki/File:Smetana.jpg?uselang=cs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B9D1F-2F7F-4A0E-A68B-28A4E4F88349}" type="slidenum">
              <a:rPr lang="cs-CZ" smtClean="0"/>
              <a:pPr/>
              <a:t>43</a:t>
            </a:fld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Karel IV: </a:t>
            </a:r>
            <a:r>
              <a:rPr lang="cs-CZ" dirty="0" smtClean="0"/>
              <a:t>http://commons.wikimedia.org/wiki/File:Jan_Vil%C3%ADmek_-_Karel_IV.jpg?uselang=cs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B9D1F-2F7F-4A0E-A68B-28A4E4F88349}" type="slidenum">
              <a:rPr lang="cs-CZ" smtClean="0"/>
              <a:pPr/>
              <a:t>45</a:t>
            </a:fld>
            <a:endParaRPr lang="cs-CZ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Bezděz: </a:t>
            </a:r>
            <a:r>
              <a:rPr lang="cs-CZ" dirty="0" smtClean="0"/>
              <a:t>http://commons.wikimedia.org/wiki/File:Bezdez.jpg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B9D1F-2F7F-4A0E-A68B-28A4E4F88349}" type="slidenum">
              <a:rPr lang="cs-CZ" smtClean="0"/>
              <a:pPr/>
              <a:t>47</a:t>
            </a:fld>
            <a:endParaRPr lang="cs-CZ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http://commons.wikimedia.org/wiki/File:Flag_of_the_Czech_Republic.svg?uselang=cs</a:t>
            </a:r>
          </a:p>
          <a:p>
            <a:r>
              <a:rPr lang="cs-CZ" dirty="0" smtClean="0"/>
              <a:t>http://commons.wikimedia.org/wiki/File:Coat_of_arms_of_the_Czech_Republic.svg?uselang=cs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B9D1F-2F7F-4A0E-A68B-28A4E4F88349}" type="slidenum">
              <a:rPr lang="cs-CZ" smtClean="0"/>
              <a:pPr/>
              <a:t>49</a:t>
            </a:fld>
            <a:endParaRPr lang="cs-CZ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http://cs.wikipedia.org/wiki/Koruna_%C4%8Desk%C3%A1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B9D1F-2F7F-4A0E-A68B-28A4E4F88349}" type="slidenum">
              <a:rPr lang="cs-CZ" smtClean="0"/>
              <a:pPr/>
              <a:t>51</a:t>
            </a:fld>
            <a:endParaRPr lang="cs-CZ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17.Listopad:</a:t>
            </a:r>
            <a:r>
              <a:rPr lang="cs-CZ" baseline="0" dirty="0" smtClean="0"/>
              <a:t> </a:t>
            </a:r>
          </a:p>
          <a:p>
            <a:r>
              <a:rPr lang="cs-CZ" baseline="0" dirty="0" smtClean="0"/>
              <a:t>https://www.google.cz/url?sa=i&amp;rct=j&amp;q=&amp;esrc=s&amp;source=images&amp;cd=&amp;cad=rja&amp;docid=D8A87c2Xi5d0LM&amp;tbnid=kGSC0F5K-0S2uM:&amp;ved=0CAUQjRw&amp;url=http%3A%2F%2Fmonarchiacatholica.blog.cz%2F0911%2F17-listopad-1989-sametovy-podvod&amp;ei=baCYUanyD8aqPLP0gegL&amp;psig=AFQjCNFm9XO_-DmWLqXJ9aftsSLwkmYjdw&amp;ust=1369043432554432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B9D1F-2F7F-4A0E-A68B-28A4E4F88349}" type="slidenum">
              <a:rPr lang="cs-CZ" smtClean="0"/>
              <a:pPr/>
              <a:t>53</a:t>
            </a:fld>
            <a:endParaRPr lang="cs-CZ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Jan Žižka: </a:t>
            </a:r>
          </a:p>
          <a:p>
            <a:r>
              <a:rPr lang="cs-CZ" dirty="0" smtClean="0"/>
              <a:t>http://co</a:t>
            </a:r>
          </a:p>
          <a:p>
            <a:r>
              <a:rPr lang="cs-CZ" dirty="0" smtClean="0"/>
              <a:t>text</a:t>
            </a:r>
          </a:p>
          <a:p>
            <a:r>
              <a:rPr lang="cs-CZ" dirty="0" smtClean="0"/>
              <a:t>http://cs.wikipedia.org/wiki/Trocnovmmons.wikimedia.org/wiki/File:Jan_%C5%BDi%C5%BEka.JPG?uselang=cs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B9D1F-2F7F-4A0E-A68B-28A4E4F88349}" type="slidenum">
              <a:rPr lang="cs-CZ" smtClean="0"/>
              <a:pPr/>
              <a:t>55</a:t>
            </a:fld>
            <a:endParaRPr lang="cs-CZ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baseline="0" dirty="0" smtClean="0"/>
              <a:t>http://commons.wikimedia.org/wiki/File:Jan_hus_1.jpg</a:t>
            </a:r>
          </a:p>
          <a:p>
            <a:r>
              <a:rPr lang="cs-CZ" baseline="0" dirty="0" smtClean="0"/>
              <a:t>http://commons.wikimedia.org/wiki/File:Jan_Hus-Council_of_Constance.jpg</a:t>
            </a:r>
          </a:p>
          <a:p>
            <a:r>
              <a:rPr lang="cs-CZ" baseline="0" dirty="0" smtClean="0"/>
              <a:t>http://cs.wikipedia.org/wiki/Jan_Hus</a:t>
            </a:r>
            <a:endParaRPr lang="cs-CZ" baseline="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B9D1F-2F7F-4A0E-A68B-28A4E4F88349}" type="slidenum">
              <a:rPr lang="cs-CZ" smtClean="0"/>
              <a:pPr/>
              <a:t>57</a:t>
            </a:fld>
            <a:endParaRPr lang="cs-CZ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http://commons.wikimedia.org/wiki/File:Edvard_Bene%C5%A1.jpg</a:t>
            </a:r>
          </a:p>
          <a:p>
            <a:r>
              <a:rPr lang="cs-CZ" dirty="0" smtClean="0"/>
              <a:t>http://cs.wikipedia.org/wiki/Edvard_Bene%C5%A1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B9D1F-2F7F-4A0E-A68B-28A4E4F88349}" type="slidenum">
              <a:rPr lang="cs-CZ" smtClean="0"/>
              <a:pPr/>
              <a:t>59</a:t>
            </a:fld>
            <a:endParaRPr lang="cs-CZ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http://commons.wikimedia.org/wiki/File:Cimrman_(Brno).JPG?uselang=cs</a:t>
            </a:r>
          </a:p>
          <a:p>
            <a:r>
              <a:rPr lang="cs-CZ" dirty="0" smtClean="0"/>
              <a:t>http://commons.wikimedia.org/wiki/File:Cimrman_auto</a:t>
            </a:r>
          </a:p>
          <a:p>
            <a:r>
              <a:rPr lang="cs-CZ" dirty="0" smtClean="0"/>
              <a:t>http://cs.wikipedia.org/wiki/J%C3%A1ra_Cimrmanbusta.jpg?uselang=cs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B9D1F-2F7F-4A0E-A68B-28A4E4F88349}" type="slidenum">
              <a:rPr lang="cs-CZ" smtClean="0"/>
              <a:pPr/>
              <a:t>61</a:t>
            </a:fld>
            <a:endParaRPr lang="cs-CZ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http://commons.wikimedia.org/wiki/File:JenikLucvGelnhausenu.jpg?uselang=cs</a:t>
            </a:r>
          </a:p>
          <a:p>
            <a:r>
              <a:rPr lang="cs-CZ" dirty="0" smtClean="0"/>
              <a:t>http://cs.wikipedia.org/wiki/Jan_Lucembursk%C3%BD#Bitva_u_Kres.C4.8Daku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B9D1F-2F7F-4A0E-A68B-28A4E4F88349}" type="slidenum">
              <a:rPr lang="cs-CZ" smtClean="0"/>
              <a:pPr/>
              <a:t>63</a:t>
            </a:fld>
            <a:endParaRPr lang="cs-CZ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Sněžka:</a:t>
            </a:r>
            <a:r>
              <a:rPr lang="cs-CZ" baseline="0" dirty="0" smtClean="0"/>
              <a:t> </a:t>
            </a:r>
          </a:p>
          <a:p>
            <a:r>
              <a:rPr lang="cs-CZ" baseline="0" dirty="0" smtClean="0"/>
              <a:t>http://</a:t>
            </a:r>
            <a:r>
              <a:rPr lang="cs-CZ" baseline="0" dirty="0" smtClean="0"/>
              <a:t>commons.wikimedia.org/wiki/File:Sniezka_Old_03.jpg</a:t>
            </a:r>
          </a:p>
          <a:p>
            <a:r>
              <a:rPr lang="cs-CZ" dirty="0" smtClean="0"/>
              <a:t>http://commons.wikimedia.org/wiki/File:Karpacz_Poland_Snezka.jpg</a:t>
            </a:r>
          </a:p>
          <a:p>
            <a:r>
              <a:rPr lang="cs-CZ" dirty="0" smtClean="0"/>
              <a:t>http://cs.wikipedia.org/wiki/Sn%C4%9B%C5%BEka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B9D1F-2F7F-4A0E-A68B-28A4E4F88349}" type="slidenum">
              <a:rPr lang="cs-CZ" smtClean="0"/>
              <a:pPr/>
              <a:t>65</a:t>
            </a:fld>
            <a:endParaRPr lang="cs-CZ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http://commons.wikimedia.org/wiki/File:Praded2.jpg</a:t>
            </a:r>
          </a:p>
          <a:p>
            <a:r>
              <a:rPr lang="cs-CZ" dirty="0" smtClean="0"/>
              <a:t>http://cs.wikipedia.org/wiki/Prad%C4%9Bd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B9D1F-2F7F-4A0E-A68B-28A4E4F88349}" type="slidenum">
              <a:rPr lang="cs-CZ" smtClean="0"/>
              <a:pPr/>
              <a:t>67</a:t>
            </a:fld>
            <a:endParaRPr lang="cs-CZ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http://commons.wikimedia.org/wiki/File:Pl%C3%B6ckenstein_(Plech%C3%BD)_-_pohled_na_vrchol.jpg?uselang=cs</a:t>
            </a:r>
          </a:p>
          <a:p>
            <a:r>
              <a:rPr lang="cs-CZ" dirty="0" smtClean="0"/>
              <a:t>http://cs.wikipedia.org/wiki/Plech%C3%BD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B9D1F-2F7F-4A0E-A68B-28A4E4F88349}" type="slidenum">
              <a:rPr lang="cs-CZ" smtClean="0"/>
              <a:pPr/>
              <a:t>69</a:t>
            </a:fld>
            <a:endParaRPr lang="cs-CZ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baseline="0" dirty="0" smtClean="0"/>
              <a:t>http://commons.wikimedia.org/wiki/File:Lausche_boehmen.jpg?uselang=cs</a:t>
            </a:r>
          </a:p>
          <a:p>
            <a:r>
              <a:rPr lang="cs-CZ" baseline="0" dirty="0" smtClean="0"/>
              <a:t>http://cs.wikipedia.org/wiki/Lu%C5%BE</a:t>
            </a:r>
            <a:endParaRPr lang="cs-CZ" baseline="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B9D1F-2F7F-4A0E-A68B-28A4E4F88349}" type="slidenum">
              <a:rPr lang="cs-CZ" smtClean="0"/>
              <a:pPr/>
              <a:t>71</a:t>
            </a:fld>
            <a:endParaRPr lang="cs-CZ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http://commons.wikimedia.org/wiki/File:Beskydy,_Lys%C3%A1_hora,_l%C3%A9to_2011.JPG</a:t>
            </a:r>
          </a:p>
          <a:p>
            <a:r>
              <a:rPr lang="cs-CZ" dirty="0" smtClean="0"/>
              <a:t>http://cs.wikipedia.org/wiki/Lys%C3%A1_hora_(Moravskoslezsk%C3%A9_Beskydy)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B9D1F-2F7F-4A0E-A68B-28A4E4F88349}" type="slidenum">
              <a:rPr lang="cs-CZ" smtClean="0"/>
              <a:pPr/>
              <a:t>73</a:t>
            </a:fld>
            <a:endParaRPr lang="cs-CZ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baseline="0" dirty="0" smtClean="0"/>
              <a:t>http://www.vyukovematerialy.cz/svet/rocnik5/misto1.htm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B9D1F-2F7F-4A0E-A68B-28A4E4F88349}" type="slidenum">
              <a:rPr lang="cs-CZ" smtClean="0"/>
              <a:pPr/>
              <a:t>75</a:t>
            </a:fld>
            <a:endParaRPr lang="cs-CZ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Chmhttp://commons.wikimedia.org/wiki/File:Chmelnice,_%C4%8Cechy,_okres_P%C5%99erov.JPG?uselang=cs</a:t>
            </a:r>
          </a:p>
          <a:p>
            <a:r>
              <a:rPr lang="cs-CZ" dirty="0" smtClean="0"/>
              <a:t>http://cs.wikipedia.org/wiki/Chmelnice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B9D1F-2F7F-4A0E-A68B-28A4E4F88349}" type="slidenum">
              <a:rPr lang="cs-CZ" smtClean="0"/>
              <a:pPr/>
              <a:t>77</a:t>
            </a:fld>
            <a:endParaRPr lang="cs-CZ"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http://commons.wikimedia.org/wiki/File:Map_cz_Klatovy_kroton.svg</a:t>
            </a:r>
          </a:p>
          <a:p>
            <a:r>
              <a:rPr lang="cs-CZ" dirty="0" smtClean="0"/>
              <a:t>http://commons.wikimedia.org/wiki/File:Klatovy_vyhled.JPG</a:t>
            </a:r>
          </a:p>
          <a:p>
            <a:r>
              <a:rPr lang="cs-CZ" dirty="0" smtClean="0"/>
              <a:t>http://cs.wikipedia.org/wiki/Klatovy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B9D1F-2F7F-4A0E-A68B-28A4E4F88349}" type="slidenum">
              <a:rPr lang="cs-CZ" smtClean="0"/>
              <a:pPr/>
              <a:t>79</a:t>
            </a:fld>
            <a:endParaRPr lang="cs-CZ"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http://www.vcb.cz/kalendar/7-zeme-zivitelka</a:t>
            </a:r>
          </a:p>
          <a:p>
            <a:r>
              <a:rPr lang="cs-CZ" dirty="0" smtClean="0"/>
              <a:t>http://www.vcb.cz/mapa-arealu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B9D1F-2F7F-4A0E-A68B-28A4E4F88349}" type="slidenum">
              <a:rPr lang="cs-CZ" smtClean="0"/>
              <a:pPr/>
              <a:t>81</a:t>
            </a:fld>
            <a:endParaRPr lang="cs-CZ"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http://commons.wikimedia.org/wiki/File:Brno_-_Pavilon_%22Z%22_Brn%C4%9Bnsk%C3%A9ho_v%C3%BDstavi%C5%A1t%C4%9B_s_p%C5%99ilehl%C3%BDm_okol%C3%ADm.jpg?uselang=cs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B9D1F-2F7F-4A0E-A68B-28A4E4F88349}" type="slidenum">
              <a:rPr lang="cs-CZ" smtClean="0"/>
              <a:pPr/>
              <a:t>83</a:t>
            </a:fld>
            <a:endParaRPr lang="cs-CZ"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http://commons.wikimedia.org/wiki/File:Spring_of_Labe_(Elbe).jpg?uselang=cs</a:t>
            </a:r>
          </a:p>
          <a:p>
            <a:r>
              <a:rPr lang="cs-CZ" dirty="0" smtClean="0"/>
              <a:t>http://cs.wikipedia.org/wiki/Labe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B9D1F-2F7F-4A0E-A68B-28A4E4F88349}" type="slidenum">
              <a:rPr lang="cs-CZ" smtClean="0"/>
              <a:pPr/>
              <a:t>85</a:t>
            </a:fld>
            <a:endParaRPr lang="cs-CZ"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http://commons.wikimedia.org/wiki/File:Pramen_Vltavy.JPG?uselang=cs</a:t>
            </a:r>
          </a:p>
          <a:p>
            <a:r>
              <a:rPr lang="cs-CZ" dirty="0" smtClean="0"/>
              <a:t>http://cs.wikipedia.org/wiki/Vltava</a:t>
            </a:r>
          </a:p>
          <a:p>
            <a:r>
              <a:rPr lang="cs-CZ" dirty="0" smtClean="0"/>
              <a:t>http://cs.wikipedia.org/wiki/Soubor:Vltava_River_(CZE)_-_location_and_watershed.svg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B9D1F-2F7F-4A0E-A68B-28A4E4F88349}" type="slidenum">
              <a:rPr lang="cs-CZ" smtClean="0"/>
              <a:pPr/>
              <a:t>87</a:t>
            </a:fld>
            <a:endParaRPr lang="cs-CZ"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http://commons.wikimedia.org/wiki/File:Karl%C5%A1tejn-kostel.jpg</a:t>
            </a:r>
          </a:p>
          <a:p>
            <a:r>
              <a:rPr lang="cs-CZ" dirty="0" smtClean="0"/>
              <a:t>http://cs.wikipedia.org/wiki/Soubor:Berounka_(CZE)_-_location_map.svg</a:t>
            </a:r>
          </a:p>
          <a:p>
            <a:r>
              <a:rPr lang="cs-CZ" dirty="0" smtClean="0"/>
              <a:t>http://cs.wikipedia.org/wiki/Berounka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B9D1F-2F7F-4A0E-A68B-28A4E4F88349}" type="slidenum">
              <a:rPr lang="cs-CZ" smtClean="0"/>
              <a:pPr/>
              <a:t>89</a:t>
            </a:fld>
            <a:endParaRPr lang="cs-CZ"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http://commons.wikimedia.org/wiki/File:Bratislava,_Dev%C3%ADn,_pohled_na_%C5%99eku_Moravu_z_Dev%C3%ADnsk%C3%A9ho_hradu.jpg?uselang=cs</a:t>
            </a:r>
          </a:p>
          <a:p>
            <a:r>
              <a:rPr lang="cs-CZ" dirty="0" smtClean="0"/>
              <a:t>http://cs.wikipedia.org/wiki/Morava_(%C5%99eka)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B9D1F-2F7F-4A0E-A68B-28A4E4F88349}" type="slidenum">
              <a:rPr lang="cs-CZ" smtClean="0"/>
              <a:pPr/>
              <a:t>91</a:t>
            </a:fld>
            <a:endParaRPr lang="cs-CZ"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http://commons.wikimedia.org/wiki/File:Chrudimka_u_%C5%A0krov%C3%A1du_1.jpg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B9D1F-2F7F-4A0E-A68B-28A4E4F88349}" type="slidenum">
              <a:rPr lang="cs-CZ" smtClean="0"/>
              <a:pPr/>
              <a:t>93</a:t>
            </a:fld>
            <a:endParaRPr lang="cs-CZ"/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http://commons.wikimedia.org/wiki/File:Hrad_Vale%C4%8Dov,_leteck%C3%BD_sn%C3%ADmek.jpg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B9D1F-2F7F-4A0E-A68B-28A4E4F88349}" type="slidenum">
              <a:rPr lang="cs-CZ" smtClean="0"/>
              <a:pPr/>
              <a:t>95</a:t>
            </a:fld>
            <a:endParaRPr lang="cs-CZ"/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http://commons.wikimedia.org/wiki/File:Liberec,_radnice_01.jpg?uselang=cs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B9D1F-2F7F-4A0E-A68B-28A4E4F88349}" type="slidenum">
              <a:rPr lang="cs-CZ" smtClean="0"/>
              <a:pPr/>
              <a:t>97</a:t>
            </a:fld>
            <a:endParaRPr lang="cs-CZ"/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http://commons.wikimedia.org/wiki/File:Kaple_na_Kloko%C4%8Dce.JPG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B9D1F-2F7F-4A0E-A68B-28A4E4F88349}" type="slidenum">
              <a:rPr lang="cs-CZ" smtClean="0"/>
              <a:pPr/>
              <a:t>99</a:t>
            </a:fld>
            <a:endParaRPr lang="cs-CZ"/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http://commons.wikimedia.org/wiki/File:Ji%C4%8D%C3%ADn_-_n%C3%A1m%C4%9Bst%C3%AD_01.jpg?uselang=cs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B9D1F-2F7F-4A0E-A68B-28A4E4F88349}" type="slidenum">
              <a:rPr lang="cs-CZ" smtClean="0"/>
              <a:pPr/>
              <a:t>101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4307703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Zámek: </a:t>
            </a:r>
          </a:p>
          <a:p>
            <a:r>
              <a:rPr lang="cs-CZ" dirty="0" smtClean="0"/>
              <a:t>http://commons.wikimedia.org/wiki/File:Z%C3%A1mek_Zbiroh,_Rokycany.jpg?uselang=cs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8B9D1F-2F7F-4A0E-A68B-28A4E4F88349}" type="slidenum">
              <a:rPr lang="cs-CZ" smtClean="0"/>
              <a:pPr/>
              <a:t>103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D3FB7-C58D-45F2-9487-4777F5404E0F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1036F-0830-4B35-8935-E34D0AF530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83598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D3FB7-C58D-45F2-9487-4777F5404E0F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1036F-0830-4B35-8935-E34D0AF530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0544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D3FB7-C58D-45F2-9487-4777F5404E0F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1036F-0830-4B35-8935-E34D0AF530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11380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D3FB7-C58D-45F2-9487-4777F5404E0F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1036F-0830-4B35-8935-E34D0AF530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32484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D3FB7-C58D-45F2-9487-4777F5404E0F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1036F-0830-4B35-8935-E34D0AF530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15153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D3FB7-C58D-45F2-9487-4777F5404E0F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1036F-0830-4B35-8935-E34D0AF530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2190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D3FB7-C58D-45F2-9487-4777F5404E0F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1036F-0830-4B35-8935-E34D0AF530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47315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D3FB7-C58D-45F2-9487-4777F5404E0F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1036F-0830-4B35-8935-E34D0AF530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55601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D3FB7-C58D-45F2-9487-4777F5404E0F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1036F-0830-4B35-8935-E34D0AF530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27193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D3FB7-C58D-45F2-9487-4777F5404E0F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1036F-0830-4B35-8935-E34D0AF530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7993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D3FB7-C58D-45F2-9487-4777F5404E0F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1036F-0830-4B35-8935-E34D0AF530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79378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3D3FB7-C58D-45F2-9487-4777F5404E0F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01036F-0830-4B35-8935-E34D0AF530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29756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3" Type="http://schemas.openxmlformats.org/officeDocument/2006/relationships/slide" Target="slide26.xml"/><Relationship Id="rId18" Type="http://schemas.openxmlformats.org/officeDocument/2006/relationships/slide" Target="slide36.xml"/><Relationship Id="rId26" Type="http://schemas.openxmlformats.org/officeDocument/2006/relationships/slide" Target="slide52.xml"/><Relationship Id="rId39" Type="http://schemas.openxmlformats.org/officeDocument/2006/relationships/slide" Target="slide78.xml"/><Relationship Id="rId3" Type="http://schemas.openxmlformats.org/officeDocument/2006/relationships/slide" Target="slide6.xml"/><Relationship Id="rId21" Type="http://schemas.openxmlformats.org/officeDocument/2006/relationships/slide" Target="slide42.xml"/><Relationship Id="rId34" Type="http://schemas.openxmlformats.org/officeDocument/2006/relationships/slide" Target="slide68.xml"/><Relationship Id="rId42" Type="http://schemas.openxmlformats.org/officeDocument/2006/relationships/slide" Target="slide84.xml"/><Relationship Id="rId47" Type="http://schemas.openxmlformats.org/officeDocument/2006/relationships/slide" Target="slide94.xml"/><Relationship Id="rId50" Type="http://schemas.openxmlformats.org/officeDocument/2006/relationships/slide" Target="slide100.xml"/><Relationship Id="rId7" Type="http://schemas.openxmlformats.org/officeDocument/2006/relationships/slide" Target="slide14.xml"/><Relationship Id="rId12" Type="http://schemas.openxmlformats.org/officeDocument/2006/relationships/slide" Target="slide24.xml"/><Relationship Id="rId17" Type="http://schemas.openxmlformats.org/officeDocument/2006/relationships/slide" Target="slide34.xml"/><Relationship Id="rId25" Type="http://schemas.openxmlformats.org/officeDocument/2006/relationships/slide" Target="slide50.xml"/><Relationship Id="rId33" Type="http://schemas.openxmlformats.org/officeDocument/2006/relationships/slide" Target="slide66.xml"/><Relationship Id="rId38" Type="http://schemas.openxmlformats.org/officeDocument/2006/relationships/slide" Target="slide76.xml"/><Relationship Id="rId46" Type="http://schemas.openxmlformats.org/officeDocument/2006/relationships/slide" Target="slide92.xml"/><Relationship Id="rId2" Type="http://schemas.openxmlformats.org/officeDocument/2006/relationships/slide" Target="slide4.xml"/><Relationship Id="rId16" Type="http://schemas.openxmlformats.org/officeDocument/2006/relationships/slide" Target="slide32.xml"/><Relationship Id="rId20" Type="http://schemas.openxmlformats.org/officeDocument/2006/relationships/slide" Target="slide40.xml"/><Relationship Id="rId29" Type="http://schemas.openxmlformats.org/officeDocument/2006/relationships/slide" Target="slide58.xml"/><Relationship Id="rId41" Type="http://schemas.openxmlformats.org/officeDocument/2006/relationships/slide" Target="slide82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2.xml"/><Relationship Id="rId11" Type="http://schemas.openxmlformats.org/officeDocument/2006/relationships/slide" Target="slide22.xml"/><Relationship Id="rId24" Type="http://schemas.openxmlformats.org/officeDocument/2006/relationships/slide" Target="slide48.xml"/><Relationship Id="rId32" Type="http://schemas.openxmlformats.org/officeDocument/2006/relationships/slide" Target="slide64.xml"/><Relationship Id="rId37" Type="http://schemas.openxmlformats.org/officeDocument/2006/relationships/slide" Target="slide74.xml"/><Relationship Id="rId40" Type="http://schemas.openxmlformats.org/officeDocument/2006/relationships/slide" Target="slide80.xml"/><Relationship Id="rId45" Type="http://schemas.openxmlformats.org/officeDocument/2006/relationships/slide" Target="slide90.xml"/><Relationship Id="rId5" Type="http://schemas.openxmlformats.org/officeDocument/2006/relationships/slide" Target="slide10.xml"/><Relationship Id="rId15" Type="http://schemas.openxmlformats.org/officeDocument/2006/relationships/slide" Target="slide30.xml"/><Relationship Id="rId23" Type="http://schemas.openxmlformats.org/officeDocument/2006/relationships/slide" Target="slide46.xml"/><Relationship Id="rId28" Type="http://schemas.openxmlformats.org/officeDocument/2006/relationships/slide" Target="slide56.xml"/><Relationship Id="rId36" Type="http://schemas.openxmlformats.org/officeDocument/2006/relationships/slide" Target="slide72.xml"/><Relationship Id="rId49" Type="http://schemas.openxmlformats.org/officeDocument/2006/relationships/slide" Target="slide98.xml"/><Relationship Id="rId10" Type="http://schemas.openxmlformats.org/officeDocument/2006/relationships/slide" Target="slide20.xml"/><Relationship Id="rId19" Type="http://schemas.openxmlformats.org/officeDocument/2006/relationships/slide" Target="slide38.xml"/><Relationship Id="rId31" Type="http://schemas.openxmlformats.org/officeDocument/2006/relationships/slide" Target="slide62.xml"/><Relationship Id="rId44" Type="http://schemas.openxmlformats.org/officeDocument/2006/relationships/slide" Target="slide88.xml"/><Relationship Id="rId4" Type="http://schemas.openxmlformats.org/officeDocument/2006/relationships/slide" Target="slide8.xml"/><Relationship Id="rId9" Type="http://schemas.openxmlformats.org/officeDocument/2006/relationships/slide" Target="slide18.xml"/><Relationship Id="rId14" Type="http://schemas.openxmlformats.org/officeDocument/2006/relationships/slide" Target="slide28.xml"/><Relationship Id="rId22" Type="http://schemas.openxmlformats.org/officeDocument/2006/relationships/slide" Target="slide44.xml"/><Relationship Id="rId27" Type="http://schemas.openxmlformats.org/officeDocument/2006/relationships/slide" Target="slide54.xml"/><Relationship Id="rId30" Type="http://schemas.openxmlformats.org/officeDocument/2006/relationships/slide" Target="slide60.xml"/><Relationship Id="rId35" Type="http://schemas.openxmlformats.org/officeDocument/2006/relationships/slide" Target="slide70.xml"/><Relationship Id="rId43" Type="http://schemas.openxmlformats.org/officeDocument/2006/relationships/slide" Target="slide86.xml"/><Relationship Id="rId48" Type="http://schemas.openxmlformats.org/officeDocument/2006/relationships/slide" Target="slide96.xml"/><Relationship Id="rId8" Type="http://schemas.openxmlformats.org/officeDocument/2006/relationships/slide" Target="slide16.xml"/><Relationship Id="rId51" Type="http://schemas.openxmlformats.org/officeDocument/2006/relationships/slide" Target="slide10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hyperlink" Target="//upload.wikimedia.org/wikipedia/commons/8/80/Karl%C5%A1tejn_029.jpg" TargetMode="External"/><Relationship Id="rId4" Type="http://schemas.openxmlformats.org/officeDocument/2006/relationships/image" Target="../media/image3.gi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hyperlink" Target="//upload.wikimedia.org/wikipedia/commons/f/f4/Prachovsk%C3%A9_sk%C3%A1ly_-_u_Hakenovy_vyhl%C3%ADdky.jpg" TargetMode="External"/><Relationship Id="rId4" Type="http://schemas.openxmlformats.org/officeDocument/2006/relationships/image" Target="../media/image3.gi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hyperlink" Target="//upload.wikimedia.org/wikipedia/commons/b/b1/Praha%2C_V%C3%ADtkov%2C_pam%C3%A1tn%C3%ADk.JPG" TargetMode="External"/><Relationship Id="rId4" Type="http://schemas.openxmlformats.org/officeDocument/2006/relationships/image" Target="../media/image3.gi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hyperlink" Target="//upload.wikimedia.org/wikipedia/commons/c/cc/Pr%C5%AFrva_Plou%C4%8Dnice.jpg" TargetMode="External"/><Relationship Id="rId4" Type="http://schemas.openxmlformats.org/officeDocument/2006/relationships/image" Target="../media/image3.gi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hyperlink" Target="//upload.wikimedia.org/wikipedia/commons/f/f8/Hrad_Oko%C5%994.jpg" TargetMode="External"/><Relationship Id="rId4" Type="http://schemas.openxmlformats.org/officeDocument/2006/relationships/image" Target="../media/image3.gi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3.gif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17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slide" Target="slide3.xml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3.gif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19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gif"/><Relationship Id="rId4" Type="http://schemas.openxmlformats.org/officeDocument/2006/relationships/image" Target="../media/image3.gif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21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hyperlink" Target="//upload.wikimedia.org/wikipedia/commons/1/1b/NPP_Radou%C4%8D_%2814%29.jpg" TargetMode="External"/><Relationship Id="rId4" Type="http://schemas.openxmlformats.org/officeDocument/2006/relationships/image" Target="../media/image3.gif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23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3.gif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25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slide" Target="slide3.xml"/><Relationship Id="rId7" Type="http://schemas.openxmlformats.org/officeDocument/2006/relationships/hyperlink" Target="//upload.wikimedia.org/wikipedia/commons/4/45/Dukovany_Nuclear_Power_Station_2.jpg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hyperlink" Target="//upload.wikimedia.org/wikipedia/commons/5/5b/JETE2.JPG" TargetMode="External"/><Relationship Id="rId4" Type="http://schemas.openxmlformats.org/officeDocument/2006/relationships/image" Target="../media/image3.gif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27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hyperlink" Target="//upload.wikimedia.org/wikipedia/commons/8/8a/New_%C5%A0koda_logo-2.jpg" TargetMode="External"/><Relationship Id="rId4" Type="http://schemas.openxmlformats.org/officeDocument/2006/relationships/image" Target="../media/image3.gif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29.xml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7" Type="http://schemas.openxmlformats.org/officeDocument/2006/relationships/image" Target="../media/image2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4/4b/Building_Fairs_Brno_2011_(199).jpg" TargetMode="External"/><Relationship Id="rId5" Type="http://schemas.openxmlformats.org/officeDocument/2006/relationships/image" Target="../media/image21.png"/><Relationship Id="rId4" Type="http://schemas.openxmlformats.org/officeDocument/2006/relationships/image" Target="../media/image3.gif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" Target="slide31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eg"/><Relationship Id="rId5" Type="http://schemas.openxmlformats.org/officeDocument/2006/relationships/hyperlink" Target="//upload.wikimedia.org/wikipedia/commons/2/2e/TvaruzkyObal.jpg" TargetMode="External"/><Relationship Id="rId4" Type="http://schemas.openxmlformats.org/officeDocument/2006/relationships/image" Target="../media/image3.gif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" Target="slide33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hyperlink" Target="//upload.wikimedia.org/wikipedia/commons/3/34/Logo_OKD_CMYK.jpg" TargetMode="External"/><Relationship Id="rId4" Type="http://schemas.openxmlformats.org/officeDocument/2006/relationships/image" Target="../media/image3.gif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slide" Target="slide35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slide" Target="slide3.xml"/><Relationship Id="rId7" Type="http://schemas.openxmlformats.org/officeDocument/2006/relationships/hyperlink" Target="//upload.wikimedia.org/wikipedia/commons/f/f3/082_Monument_a_Sant_Venceslau%2C_amb_el_Museu_Nacional_al_fons.jpg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hyperlink" Target="//upload.wikimedia.org/wikipedia/commons/7/7a/Sadeleruv_prospekt_havelska_prikopy_vaclavske_nam.png" TargetMode="External"/><Relationship Id="rId4" Type="http://schemas.openxmlformats.org/officeDocument/2006/relationships/image" Target="../media/image3.gif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slide" Target="slide37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jpeg"/><Relationship Id="rId4" Type="http://schemas.openxmlformats.org/officeDocument/2006/relationships/image" Target="../media/image3.gif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slide" Target="slide39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gif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slide" Target="slide41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hyperlink" Target="//upload.wikimedia.org/wikipedia/commons/5/54/De-map.png" TargetMode="External"/><Relationship Id="rId4" Type="http://schemas.openxmlformats.org/officeDocument/2006/relationships/image" Target="../media/image3.gif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slide" Target="slide43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jpeg"/><Relationship Id="rId5" Type="http://schemas.openxmlformats.org/officeDocument/2006/relationships/hyperlink" Target="//upload.wikimedia.org/wikipedia/commons/6/60/Smetana.jpg" TargetMode="External"/><Relationship Id="rId4" Type="http://schemas.openxmlformats.org/officeDocument/2006/relationships/image" Target="../media/image3.gif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slide" Target="slide45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jpeg"/><Relationship Id="rId5" Type="http://schemas.openxmlformats.org/officeDocument/2006/relationships/hyperlink" Target="//upload.wikimedia.org/wikipedia/commons/c/ca/Jan_Vil%C3%ADmek_-_Karel_IV.jpg" TargetMode="External"/><Relationship Id="rId4" Type="http://schemas.openxmlformats.org/officeDocument/2006/relationships/image" Target="../media/image3.gif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slide" Target="slide47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jpeg"/><Relationship Id="rId5" Type="http://schemas.openxmlformats.org/officeDocument/2006/relationships/hyperlink" Target="//upload.wikimedia.org/wikipedia/commons/1/1c/Bezdez.jpg" TargetMode="External"/><Relationship Id="rId4" Type="http://schemas.openxmlformats.org/officeDocument/2006/relationships/image" Target="../media/image3.gif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slide" Target="slide49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slide" Target="slide3.xml"/><Relationship Id="rId7" Type="http://schemas.openxmlformats.org/officeDocument/2006/relationships/hyperlink" Target="//upload.wikimedia.org/wikipedia/commons/e/ed/Coat_of_arms_of_the_Czech_Republic.svg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5" Type="http://schemas.openxmlformats.org/officeDocument/2006/relationships/hyperlink" Target="//upload.wikimedia.org/wikipedia/commons/c/cb/Flag_of_the_Czech_Republic.svg" TargetMode="External"/><Relationship Id="rId4" Type="http://schemas.openxmlformats.org/officeDocument/2006/relationships/image" Target="../media/image3.gif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slide" Target="slide51.xm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gif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slide" Target="slide53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jpeg"/><Relationship Id="rId4" Type="http://schemas.openxmlformats.org/officeDocument/2006/relationships/image" Target="../media/image3.gif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slide" Target="slide55.xml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Borovany" TargetMode="External"/><Relationship Id="rId3" Type="http://schemas.openxmlformats.org/officeDocument/2006/relationships/slide" Target="slide3.xml"/><Relationship Id="rId7" Type="http://schemas.openxmlformats.org/officeDocument/2006/relationships/hyperlink" Target="http://cs.wikipedia.org/wiki/Okres_%C4%8Cesk%C3%A9_Bud%C4%9Bjovice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jpeg"/><Relationship Id="rId5" Type="http://schemas.openxmlformats.org/officeDocument/2006/relationships/hyperlink" Target="//upload.wikimedia.org/wikipedia/commons/e/ef/Jan_%C5%BDi%C5%BEka.JPG" TargetMode="External"/><Relationship Id="rId4" Type="http://schemas.openxmlformats.org/officeDocument/2006/relationships/image" Target="../media/image3.gif"/><Relationship Id="rId9" Type="http://schemas.openxmlformats.org/officeDocument/2006/relationships/hyperlink" Target="http://cs.wikipedia.org/wiki/Jan_%C5%BDi%C5%BEka" TargetMode="Externa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slide" Target="slide57.xml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jpeg"/><Relationship Id="rId3" Type="http://schemas.openxmlformats.org/officeDocument/2006/relationships/slide" Target="slide3.xml"/><Relationship Id="rId7" Type="http://schemas.openxmlformats.org/officeDocument/2006/relationships/hyperlink" Target="//upload.wikimedia.org/wikipedia/commons/a/a4/Jan_Hus-Council_of_Constance.jpg" TargetMode="Externa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jpeg"/><Relationship Id="rId5" Type="http://schemas.openxmlformats.org/officeDocument/2006/relationships/hyperlink" Target="//upload.wikimedia.org/wikipedia/commons/0/07/Jan_hus_1.jpg" TargetMode="External"/><Relationship Id="rId4" Type="http://schemas.openxmlformats.org/officeDocument/2006/relationships/image" Target="../media/image3.gif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slide" Target="slide59.xml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jpeg"/><Relationship Id="rId5" Type="http://schemas.openxmlformats.org/officeDocument/2006/relationships/hyperlink" Target="//upload.wikimedia.org/wikipedia/commons/9/98/Edvard_Bene%C5%A1.jpg" TargetMode="External"/><Relationship Id="rId4" Type="http://schemas.openxmlformats.org/officeDocument/2006/relationships/image" Target="../media/image3.gif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slide" Target="slide61.xml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eg"/><Relationship Id="rId3" Type="http://schemas.openxmlformats.org/officeDocument/2006/relationships/slide" Target="slide3.xml"/><Relationship Id="rId7" Type="http://schemas.openxmlformats.org/officeDocument/2006/relationships/hyperlink" Target="//upload.wikimedia.org/wikipedia/commons/4/40/Cimrman_autobusta.jpg" TargetMode="Externa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jpeg"/><Relationship Id="rId5" Type="http://schemas.openxmlformats.org/officeDocument/2006/relationships/hyperlink" Target="//upload.wikimedia.org/wikipedia/commons/6/6a/Cimrman_%28Brno%29.JPG" TargetMode="External"/><Relationship Id="rId4" Type="http://schemas.openxmlformats.org/officeDocument/2006/relationships/image" Target="../media/image3.gif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slide" Target="slide63.xml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jpeg"/><Relationship Id="rId5" Type="http://schemas.openxmlformats.org/officeDocument/2006/relationships/hyperlink" Target="//upload.wikimedia.org/wikipedia/commons/d/da/JenikLucvGelnhausenu.jpg" TargetMode="External"/><Relationship Id="rId4" Type="http://schemas.openxmlformats.org/officeDocument/2006/relationships/image" Target="../media/image3.gif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slide" Target="slide65.xml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jpeg"/><Relationship Id="rId3" Type="http://schemas.openxmlformats.org/officeDocument/2006/relationships/slide" Target="slide3.xml"/><Relationship Id="rId7" Type="http://schemas.openxmlformats.org/officeDocument/2006/relationships/hyperlink" Target="//upload.wikimedia.org/wikipedia/commons/f/f6/Karpacz_Poland_Snezka.jpg" TargetMode="Externa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jpeg"/><Relationship Id="rId5" Type="http://schemas.openxmlformats.org/officeDocument/2006/relationships/hyperlink" Target="//upload.wikimedia.org/wikipedia/commons/8/8b/Sniezka_Old_03.jpg" TargetMode="External"/><Relationship Id="rId4" Type="http://schemas.openxmlformats.org/officeDocument/2006/relationships/image" Target="../media/image3.gif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slide" Target="slide67.xml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jpeg"/><Relationship Id="rId5" Type="http://schemas.openxmlformats.org/officeDocument/2006/relationships/hyperlink" Target="//upload.wikimedia.org/wikipedia/commons/f/fe/Praded2.jpg" TargetMode="External"/><Relationship Id="rId4" Type="http://schemas.openxmlformats.org/officeDocument/2006/relationships/image" Target="../media/image3.gif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slide" Target="slide69.xml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jpeg"/><Relationship Id="rId5" Type="http://schemas.openxmlformats.org/officeDocument/2006/relationships/hyperlink" Target="//upload.wikimedia.org/wikipedia/commons/2/22/Pl%C3%B6ckenstein_%28Plech%C3%BD%29_-_pohled_na_vrchol.jpg" TargetMode="External"/><Relationship Id="rId4" Type="http://schemas.openxmlformats.org/officeDocument/2006/relationships/image" Target="../media/image3.gif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slide" Target="slide71.xml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jpeg"/><Relationship Id="rId5" Type="http://schemas.openxmlformats.org/officeDocument/2006/relationships/hyperlink" Target="//upload.wikimedia.org/wikipedia/commons/e/e7/Lausche_boehmen.jpg" TargetMode="External"/><Relationship Id="rId4" Type="http://schemas.openxmlformats.org/officeDocument/2006/relationships/image" Target="../media/image3.gif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slide" Target="slide73.xml"/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7.jpeg"/><Relationship Id="rId5" Type="http://schemas.openxmlformats.org/officeDocument/2006/relationships/hyperlink" Target="//upload.wikimedia.org/wikipedia/commons/1/16/Beskydy%2C_Lys%C3%A1_hora%2C_l%C3%A9to_2011.JPG" TargetMode="External"/><Relationship Id="rId4" Type="http://schemas.openxmlformats.org/officeDocument/2006/relationships/image" Target="../media/image3.gif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slide" Target="slide75.xml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8.jpeg"/><Relationship Id="rId4" Type="http://schemas.openxmlformats.org/officeDocument/2006/relationships/image" Target="../media/image3.gif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slide" Target="slide77.xml"/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9.jpeg"/><Relationship Id="rId5" Type="http://schemas.openxmlformats.org/officeDocument/2006/relationships/hyperlink" Target="//upload.wikimedia.org/wikipedia/commons/0/0f/Chmelnice%2C_%C4%8Cechy%2C_okres_P%C5%99erov.JPG" TargetMode="External"/><Relationship Id="rId4" Type="http://schemas.openxmlformats.org/officeDocument/2006/relationships/image" Target="../media/image3.gif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slide" Target="slide79.xml"/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jpeg"/><Relationship Id="rId3" Type="http://schemas.openxmlformats.org/officeDocument/2006/relationships/slide" Target="slide3.xml"/><Relationship Id="rId7" Type="http://schemas.openxmlformats.org/officeDocument/2006/relationships/hyperlink" Target="//upload.wikimedia.org/wikipedia/commons/5/54/Klatovy_vyhled.JPG" TargetMode="External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png"/><Relationship Id="rId5" Type="http://schemas.openxmlformats.org/officeDocument/2006/relationships/hyperlink" Target="//upload.wikimedia.org/wikipedia/commons/5/56/Map_cz_Klatovy_kroton.svg" TargetMode="External"/><Relationship Id="rId4" Type="http://schemas.openxmlformats.org/officeDocument/2006/relationships/image" Target="../media/image3.gif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slide" Target="slide81.xml"/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3.jpeg"/><Relationship Id="rId5" Type="http://schemas.openxmlformats.org/officeDocument/2006/relationships/image" Target="../media/image52.gif"/><Relationship Id="rId4" Type="http://schemas.openxmlformats.org/officeDocument/2006/relationships/image" Target="../media/image3.gif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slide" Target="slide83.xml"/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4.jpeg"/><Relationship Id="rId5" Type="http://schemas.openxmlformats.org/officeDocument/2006/relationships/hyperlink" Target="//upload.wikimedia.org/wikipedia/commons/0/09/Brno_-_Pavilon_%22Z%22_Brn%C4%9Bnsk%C3%A9ho_v%C3%BDstavi%C5%A1t%C4%9B_s_p%C5%99ilehl%C3%BDm_okol%C3%ADm.jpg" TargetMode="External"/><Relationship Id="rId4" Type="http://schemas.openxmlformats.org/officeDocument/2006/relationships/image" Target="../media/image3.gif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slide" Target="slide85.xml"/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5.jpeg"/><Relationship Id="rId5" Type="http://schemas.openxmlformats.org/officeDocument/2006/relationships/hyperlink" Target="//upload.wikimedia.org/wikipedia/commons/6/6e/Spring_of_Labe_%28Elbe%29.jpg" TargetMode="External"/><Relationship Id="rId4" Type="http://schemas.openxmlformats.org/officeDocument/2006/relationships/image" Target="../media/image3.gif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slide" Target="slide87.xml"/><Relationship Id="rId1" Type="http://schemas.openxmlformats.org/officeDocument/2006/relationships/slideLayout" Target="../slideLayouts/slideLayout2.xml"/></Relationships>
</file>

<file path=ppt/slides/_rels/slide8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3" Type="http://schemas.openxmlformats.org/officeDocument/2006/relationships/slide" Target="slide3.xml"/><Relationship Id="rId7" Type="http://schemas.openxmlformats.org/officeDocument/2006/relationships/hyperlink" Target="//upload.wikimedia.org/wikipedia/commons/e/ef/Vltava_River_%28CZE%29_-_location_and_watershed.svg" TargetMode="External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6.jpeg"/><Relationship Id="rId5" Type="http://schemas.openxmlformats.org/officeDocument/2006/relationships/hyperlink" Target="//upload.wikimedia.org/wikipedia/commons/4/46/Pramen_Vltavy.JPG" TargetMode="External"/><Relationship Id="rId4" Type="http://schemas.openxmlformats.org/officeDocument/2006/relationships/image" Target="../media/image3.gif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slide" Target="slide89.xml"/><Relationship Id="rId1" Type="http://schemas.openxmlformats.org/officeDocument/2006/relationships/slideLayout" Target="../slideLayouts/slideLayout2.xml"/></Relationships>
</file>

<file path=ppt/slides/_rels/slide8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png"/><Relationship Id="rId3" Type="http://schemas.openxmlformats.org/officeDocument/2006/relationships/slide" Target="slide3.xml"/><Relationship Id="rId7" Type="http://schemas.openxmlformats.org/officeDocument/2006/relationships/hyperlink" Target="//upload.wikimedia.org/wikipedia/commons/9/97/Berounka_%28CZE%29_-_location_map.svg" TargetMode="External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8.jpeg"/><Relationship Id="rId5" Type="http://schemas.openxmlformats.org/officeDocument/2006/relationships/hyperlink" Target="//upload.wikimedia.org/wikipedia/commons/0/06/Karl%C5%A1tejn-kostel.jpg" TargetMode="External"/><Relationship Id="rId4" Type="http://schemas.openxmlformats.org/officeDocument/2006/relationships/image" Target="../media/image3.gif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slide" Target="slide91.xml"/><Relationship Id="rId1" Type="http://schemas.openxmlformats.org/officeDocument/2006/relationships/slideLayout" Target="../slideLayouts/slideLayout2.xml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0.jpeg"/><Relationship Id="rId5" Type="http://schemas.openxmlformats.org/officeDocument/2006/relationships/hyperlink" Target="//upload.wikimedia.org/wikipedia/commons/d/de/Bratislava%2C_Dev%C3%ADn%2C_pohled_na_%C5%99eku_Moravu_z_Dev%C3%ADnsk%C3%A9ho_hradu.jpg" TargetMode="External"/><Relationship Id="rId4" Type="http://schemas.openxmlformats.org/officeDocument/2006/relationships/image" Target="../media/image3.gif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slide" Target="slide93.xml"/><Relationship Id="rId1" Type="http://schemas.openxmlformats.org/officeDocument/2006/relationships/slideLayout" Target="../slideLayouts/slideLayout2.xml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1.jpeg"/><Relationship Id="rId5" Type="http://schemas.openxmlformats.org/officeDocument/2006/relationships/hyperlink" Target="//upload.wikimedia.org/wikipedia/commons/3/3a/Chrudimka_u_%C5%A0krov%C3%A1du_1.jpg" TargetMode="External"/><Relationship Id="rId4" Type="http://schemas.openxmlformats.org/officeDocument/2006/relationships/image" Target="../media/image3.gif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slide" Target="slide95.xml"/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2.jpeg"/><Relationship Id="rId5" Type="http://schemas.openxmlformats.org/officeDocument/2006/relationships/hyperlink" Target="//upload.wikimedia.org/wikipedia/commons/5/57/Hrad_Vale%C4%8Dov%2C_leteck%C3%BD_sn%C3%ADmek.jpg" TargetMode="External"/><Relationship Id="rId4" Type="http://schemas.openxmlformats.org/officeDocument/2006/relationships/image" Target="../media/image3.gif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slide" Target="slide97.xml"/><Relationship Id="rId1" Type="http://schemas.openxmlformats.org/officeDocument/2006/relationships/slideLayout" Target="../slideLayouts/slideLayout2.xml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3.jpeg"/><Relationship Id="rId5" Type="http://schemas.openxmlformats.org/officeDocument/2006/relationships/hyperlink" Target="//upload.wikimedia.org/wikipedia/commons/d/dc/Liberec%2C_radnice_01.jpg" TargetMode="External"/><Relationship Id="rId4" Type="http://schemas.openxmlformats.org/officeDocument/2006/relationships/image" Target="../media/image3.gif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slide" Target="slide99.xml"/><Relationship Id="rId1" Type="http://schemas.openxmlformats.org/officeDocument/2006/relationships/slideLayout" Target="../slideLayouts/slideLayout2.xml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4.jpeg"/><Relationship Id="rId5" Type="http://schemas.openxmlformats.org/officeDocument/2006/relationships/hyperlink" Target="//upload.wikimedia.org/wikipedia/commons/d/d2/Kaple_na_Kloko%C4%8Dce.JPG" TargetMode="External"/><Relationship Id="rId4" Type="http://schemas.openxmlformats.org/officeDocument/2006/relationships/image" Target="../media/image3.gif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slide" Target="slide101.xml"/><Relationship Id="rId1" Type="http://schemas.openxmlformats.org/officeDocument/2006/relationships/slideLayout" Target="../slideLayouts/slideLayout2.xml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5.jpeg"/><Relationship Id="rId5" Type="http://schemas.openxmlformats.org/officeDocument/2006/relationships/hyperlink" Target="//upload.wikimedia.org/wikipedia/commons/4/4f/Ji%C4%8D%C3%ADn_-_n%C3%A1m%C4%9Bst%C3%AD_01.jpg" TargetMode="External"/><Relationship Id="rId4" Type="http://schemas.openxmlformats.org/officeDocument/2006/relationships/image" Target="../media/image3.gif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slide" Target="slide103.xml"/><Relationship Id="rId1" Type="http://schemas.openxmlformats.org/officeDocument/2006/relationships/slideLayout" Target="../slideLayouts/slideLayout2.xml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6.jpeg"/><Relationship Id="rId5" Type="http://schemas.openxmlformats.org/officeDocument/2006/relationships/hyperlink" Target="//upload.wikimedia.org/wikipedia/commons/0/0f/Z%C3%A1mek_Zbiroh,_Rokycany.jpg" TargetMode="External"/><Relationship Id="rId4" Type="http://schemas.openxmlformats.org/officeDocument/2006/relationships/image" Target="../media/image3.g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8437" y="423930"/>
            <a:ext cx="3971925" cy="866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9" name="Obrázek 5" descr="Popis: Popis: Popis: Popis: logo skol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7185" y="1628800"/>
            <a:ext cx="2022475" cy="1090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152400" y="1524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152400" y="147637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1794760" y="2730989"/>
            <a:ext cx="6147324" cy="21236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Masarykova základní škola Debř, Mladá Boleslav, příspěvková organizace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400" dirty="0">
              <a:latin typeface="Arial" pitchFamily="34" charset="0"/>
              <a:cs typeface="Calibri" pitchFamily="34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Název a číslo materiálu: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u="sng" dirty="0">
              <a:latin typeface="Arial" pitchFamily="34" charset="0"/>
              <a:cs typeface="Calibri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>
                <a:latin typeface="Arial" pitchFamily="34" charset="0"/>
                <a:ea typeface="Times New Roman" pitchFamily="18" charset="0"/>
                <a:cs typeface="Calibri" pitchFamily="34" charset="0"/>
              </a:rPr>
              <a:t>VY_32_INOVACE_18_Člověk </a:t>
            </a:r>
            <a:r>
              <a:rPr lang="cs-CZ" sz="1400" dirty="0">
                <a:latin typeface="Arial" pitchFamily="34" charset="0"/>
                <a:ea typeface="Times New Roman" pitchFamily="18" charset="0"/>
                <a:cs typeface="Calibri" pitchFamily="34" charset="0"/>
              </a:rPr>
              <a:t>a </a:t>
            </a:r>
            <a:r>
              <a:rPr lang="cs-CZ" sz="1400" dirty="0" err="1" smtClean="0">
                <a:latin typeface="Arial" pitchFamily="34" charset="0"/>
                <a:ea typeface="Times New Roman" pitchFamily="18" charset="0"/>
                <a:cs typeface="Calibri" pitchFamily="34" charset="0"/>
              </a:rPr>
              <a:t>příroda_Zeměpis_ČR_RISKUJ</a:t>
            </a:r>
            <a:endParaRPr lang="cs-CZ" sz="1400" dirty="0">
              <a:latin typeface="Arial" pitchFamily="34" charset="0"/>
              <a:ea typeface="Times New Roman" pitchFamily="18" charset="0"/>
              <a:cs typeface="Calibri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Calibri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Autor: Mgr. Jakub Černý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400" dirty="0" smtClean="0">
                <a:latin typeface="Arial" pitchFamily="34" charset="0"/>
              </a:rPr>
              <a:t>Ověřeno: 21.5. 2013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83274" y="5949280"/>
            <a:ext cx="381977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dirty="0">
                <a:solidFill>
                  <a:prstClr val="black"/>
                </a:solidFill>
                <a:latin typeface="Arial" pitchFamily="34" charset="0"/>
                <a:ea typeface="Times New Roman" pitchFamily="18" charset="0"/>
                <a:cs typeface="Calibri" pitchFamily="34" charset="0"/>
              </a:rPr>
              <a:t>Číslo projektu: CZ.1.07/1.4.00/21.1185</a:t>
            </a:r>
            <a:endParaRPr lang="cs-CZ" dirty="0">
              <a:solidFill>
                <a:prstClr val="black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4008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Žáci </a:t>
            </a:r>
            <a:r>
              <a:rPr lang="cs-CZ" dirty="0" smtClean="0"/>
              <a:t>hravým způsobem procvičují vědomosti ze zeměpisně-společenskovědní oblasti</a:t>
            </a:r>
            <a:endParaRPr lang="cs-CZ" dirty="0"/>
          </a:p>
          <a:p>
            <a:r>
              <a:rPr lang="cs-CZ" dirty="0"/>
              <a:t>Materiál lze využít během </a:t>
            </a:r>
            <a:r>
              <a:rPr lang="cs-CZ" dirty="0" smtClean="0"/>
              <a:t>opakovacích hodin.</a:t>
            </a:r>
          </a:p>
          <a:p>
            <a:endParaRPr lang="cs-CZ" dirty="0"/>
          </a:p>
          <a:p>
            <a:r>
              <a:rPr lang="cs-CZ" sz="1100" i="1" dirty="0" smtClean="0"/>
              <a:t>Zdroje obrázků či textu jsou uvedeny v Poznámkách</a:t>
            </a:r>
            <a:endParaRPr lang="cs-CZ" sz="1100" i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921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9381552"/>
              </p:ext>
            </p:extLst>
          </p:nvPr>
        </p:nvGraphicFramePr>
        <p:xfrm>
          <a:off x="2" y="12"/>
          <a:ext cx="9144000" cy="685798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755180"/>
                <a:gridCol w="1277764"/>
                <a:gridCol w="1277764"/>
                <a:gridCol w="1277764"/>
                <a:gridCol w="1277764"/>
                <a:gridCol w="1277764"/>
              </a:tblGrid>
              <a:tr h="564174">
                <a:tc gridSpan="6"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 smtClean="0">
                          <a:effectLst/>
                        </a:rPr>
                        <a:t>Zeměpisně-společenskovědní RISKUJ!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9558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Památky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u="none" strike="noStrike" dirty="0">
                          <a:effectLst/>
                          <a:hlinkClick r:id="rId2" action="ppaction://hlinksldjump"/>
                        </a:rPr>
                        <a:t>100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u="none" strike="noStrike" dirty="0">
                          <a:effectLst/>
                          <a:hlinkClick r:id="rId3" action="ppaction://hlinksldjump"/>
                        </a:rPr>
                        <a:t>200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u="none" strike="noStrike" dirty="0">
                          <a:effectLst/>
                          <a:hlinkClick r:id="rId4" action="ppaction://hlinksldjump"/>
                        </a:rPr>
                        <a:t>300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u="none" strike="noStrike" dirty="0">
                          <a:effectLst/>
                          <a:hlinkClick r:id="rId5" action="ppaction://hlinksldjump"/>
                        </a:rPr>
                        <a:t>400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u="none" strike="noStrike" dirty="0">
                          <a:effectLst/>
                          <a:hlinkClick r:id="rId6" action="ppaction://hlinksldjump"/>
                        </a:rPr>
                        <a:t>500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449558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CHKO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u="none" strike="noStrike" dirty="0">
                          <a:effectLst/>
                          <a:hlinkClick r:id="rId7" action="ppaction://hlinksldjump"/>
                        </a:rPr>
                        <a:t>100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u="none" strike="noStrike" dirty="0">
                          <a:effectLst/>
                          <a:hlinkClick r:id="rId8" action="ppaction://hlinksldjump"/>
                        </a:rPr>
                        <a:t>200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u="none" strike="noStrike" dirty="0">
                          <a:effectLst/>
                          <a:hlinkClick r:id="rId9" action="ppaction://hlinksldjump"/>
                        </a:rPr>
                        <a:t>300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u="none" strike="noStrike" dirty="0">
                          <a:effectLst/>
                          <a:hlinkClick r:id="rId10" action="ppaction://hlinksldjump"/>
                        </a:rPr>
                        <a:t>400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u="none" strike="noStrike" dirty="0">
                          <a:effectLst/>
                          <a:hlinkClick r:id="rId11" action="ppaction://hlinksldjump"/>
                        </a:rPr>
                        <a:t>500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449558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Průmysl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u="none" strike="noStrike" dirty="0">
                          <a:effectLst/>
                          <a:hlinkClick r:id="rId12" action="ppaction://hlinksldjump"/>
                        </a:rPr>
                        <a:t>100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u="none" strike="noStrike" dirty="0">
                          <a:effectLst/>
                          <a:hlinkClick r:id="rId13" action="ppaction://hlinksldjump"/>
                        </a:rPr>
                        <a:t>200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u="none" strike="noStrike" dirty="0">
                          <a:effectLst/>
                          <a:hlinkClick r:id="rId14" action="ppaction://hlinksldjump"/>
                        </a:rPr>
                        <a:t>300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u="none" strike="noStrike" dirty="0">
                          <a:effectLst/>
                          <a:hlinkClick r:id="rId15" action="ppaction://hlinksldjump"/>
                        </a:rPr>
                        <a:t>400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u="none" strike="noStrike" dirty="0">
                          <a:effectLst/>
                          <a:hlinkClick r:id="rId16" action="ppaction://hlinksldjump"/>
                        </a:rPr>
                        <a:t>500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449558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Kultura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u="none" strike="noStrike" dirty="0">
                          <a:effectLst/>
                          <a:hlinkClick r:id="rId17" action="ppaction://hlinksldjump"/>
                        </a:rPr>
                        <a:t>100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u="none" strike="noStrike" dirty="0">
                          <a:effectLst/>
                          <a:hlinkClick r:id="rId18" action="ppaction://hlinksldjump"/>
                        </a:rPr>
                        <a:t>200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u="none" strike="noStrike" dirty="0">
                          <a:effectLst/>
                          <a:hlinkClick r:id="rId19" action="ppaction://hlinksldjump"/>
                        </a:rPr>
                        <a:t>300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u="none" strike="noStrike" dirty="0">
                          <a:effectLst/>
                          <a:hlinkClick r:id="rId20" action="ppaction://hlinksldjump"/>
                        </a:rPr>
                        <a:t>400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u="none" strike="noStrike" dirty="0">
                          <a:effectLst/>
                          <a:hlinkClick r:id="rId21" action="ppaction://hlinksldjump"/>
                        </a:rPr>
                        <a:t>500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449558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Historie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u="none" strike="noStrike" dirty="0">
                          <a:effectLst/>
                          <a:hlinkClick r:id="rId22" action="ppaction://hlinksldjump"/>
                        </a:rPr>
                        <a:t>100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u="none" strike="noStrike" dirty="0">
                          <a:effectLst/>
                          <a:hlinkClick r:id="rId23" action="ppaction://hlinksldjump"/>
                        </a:rPr>
                        <a:t>200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u="none" strike="noStrike" dirty="0">
                          <a:effectLst/>
                          <a:hlinkClick r:id="rId24" action="ppaction://hlinksldjump"/>
                        </a:rPr>
                        <a:t>300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u="none" strike="noStrike" dirty="0">
                          <a:effectLst/>
                          <a:hlinkClick r:id="rId25" action="ppaction://hlinksldjump"/>
                        </a:rPr>
                        <a:t>400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u="none" strike="noStrike" dirty="0">
                          <a:effectLst/>
                          <a:hlinkClick r:id="rId26" action="ppaction://hlinksldjump"/>
                        </a:rPr>
                        <a:t>500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449558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Osobnosti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u="none" strike="noStrike" dirty="0">
                          <a:effectLst/>
                          <a:hlinkClick r:id="rId27" action="ppaction://hlinksldjump"/>
                        </a:rPr>
                        <a:t>100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u="none" strike="noStrike" dirty="0">
                          <a:effectLst/>
                          <a:hlinkClick r:id="rId28" action="ppaction://hlinksldjump"/>
                        </a:rPr>
                        <a:t>200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u="none" strike="noStrike" dirty="0">
                          <a:effectLst/>
                          <a:hlinkClick r:id="rId29" action="ppaction://hlinksldjump"/>
                        </a:rPr>
                        <a:t>300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u="none" strike="noStrike" dirty="0">
                          <a:effectLst/>
                          <a:hlinkClick r:id="rId30" action="ppaction://hlinksldjump"/>
                        </a:rPr>
                        <a:t>400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u="none" strike="noStrike" dirty="0">
                          <a:effectLst/>
                          <a:hlinkClick r:id="rId31" action="ppaction://hlinksldjump"/>
                        </a:rPr>
                        <a:t>500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449558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u="none" strike="noStrike" dirty="0">
                          <a:effectLst/>
                        </a:rPr>
                        <a:t> </a:t>
                      </a:r>
                      <a:r>
                        <a:rPr lang="cs-CZ" sz="1600" u="none" strike="noStrike" dirty="0" smtClean="0">
                          <a:effectLst/>
                        </a:rPr>
                        <a:t>Hory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u="none" strike="noStrike" dirty="0">
                          <a:effectLst/>
                          <a:hlinkClick r:id="rId32" action="ppaction://hlinksldjump"/>
                        </a:rPr>
                        <a:t>100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u="none" strike="noStrike" dirty="0">
                          <a:effectLst/>
                          <a:hlinkClick r:id="rId33" action="ppaction://hlinksldjump"/>
                        </a:rPr>
                        <a:t>200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u="none" strike="noStrike" dirty="0">
                          <a:effectLst/>
                          <a:hlinkClick r:id="rId34" action="ppaction://hlinksldjump"/>
                        </a:rPr>
                        <a:t>300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u="none" strike="noStrike" dirty="0">
                          <a:effectLst/>
                          <a:hlinkClick r:id="rId35" action="ppaction://hlinksldjump"/>
                        </a:rPr>
                        <a:t>400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u="none" strike="noStrike" dirty="0">
                          <a:effectLst/>
                          <a:hlinkClick r:id="rId36" action="ppaction://hlinksldjump"/>
                        </a:rPr>
                        <a:t>500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449558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u="none" strike="noStrike" dirty="0">
                          <a:effectLst/>
                        </a:rPr>
                        <a:t> </a:t>
                      </a:r>
                      <a:r>
                        <a:rPr lang="cs-CZ" sz="1600" u="none" strike="noStrike" dirty="0" smtClean="0">
                          <a:effectLst/>
                        </a:rPr>
                        <a:t>Zemědělství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u="none" strike="noStrike" dirty="0">
                          <a:effectLst/>
                          <a:hlinkClick r:id="rId37" action="ppaction://hlinksldjump"/>
                        </a:rPr>
                        <a:t>100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u="none" strike="noStrike" dirty="0">
                          <a:effectLst/>
                          <a:hlinkClick r:id="rId38" action="ppaction://hlinksldjump"/>
                        </a:rPr>
                        <a:t>200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u="none" strike="noStrike" dirty="0">
                          <a:effectLst/>
                          <a:hlinkClick r:id="rId39" action="ppaction://hlinksldjump"/>
                        </a:rPr>
                        <a:t>300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u="none" strike="noStrike" dirty="0">
                          <a:effectLst/>
                          <a:hlinkClick r:id="rId40" action="ppaction://hlinksldjump"/>
                        </a:rPr>
                        <a:t>400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u="none" strike="noStrike" dirty="0">
                          <a:effectLst/>
                          <a:hlinkClick r:id="rId41" action="ppaction://hlinksldjump"/>
                        </a:rPr>
                        <a:t>500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449558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u="none" strike="noStrike" dirty="0">
                          <a:effectLst/>
                        </a:rPr>
                        <a:t> </a:t>
                      </a:r>
                      <a:r>
                        <a:rPr lang="cs-CZ" sz="1600" u="none" strike="noStrike" dirty="0" smtClean="0">
                          <a:effectLst/>
                        </a:rPr>
                        <a:t>Vodstvo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u="none" strike="noStrike" dirty="0">
                          <a:effectLst/>
                          <a:hlinkClick r:id="rId42" action="ppaction://hlinksldjump"/>
                        </a:rPr>
                        <a:t>100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u="none" strike="noStrike" dirty="0">
                          <a:effectLst/>
                          <a:hlinkClick r:id="rId43" action="ppaction://hlinksldjump"/>
                        </a:rPr>
                        <a:t>200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u="none" strike="noStrike" dirty="0">
                          <a:effectLst/>
                          <a:hlinkClick r:id="rId44" action="ppaction://hlinksldjump"/>
                        </a:rPr>
                        <a:t>300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u="none" strike="noStrike" dirty="0">
                          <a:effectLst/>
                          <a:hlinkClick r:id="rId45" action="ppaction://hlinksldjump"/>
                        </a:rPr>
                        <a:t>400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u="none" strike="noStrike" dirty="0">
                          <a:effectLst/>
                          <a:hlinkClick r:id="rId46" action="ppaction://hlinksldjump"/>
                        </a:rPr>
                        <a:t>500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449558"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u="none" strike="noStrike" dirty="0">
                          <a:effectLst/>
                        </a:rPr>
                        <a:t> </a:t>
                      </a:r>
                      <a:r>
                        <a:rPr lang="cs-CZ" sz="1600" u="none" strike="noStrike" dirty="0" smtClean="0">
                          <a:effectLst/>
                        </a:rPr>
                        <a:t>Obrázky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u="none" strike="noStrike" dirty="0">
                          <a:effectLst/>
                          <a:hlinkClick r:id="rId47" action="ppaction://hlinksldjump"/>
                        </a:rPr>
                        <a:t>100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u="none" strike="noStrike" dirty="0">
                          <a:effectLst/>
                          <a:hlinkClick r:id="rId48" action="ppaction://hlinksldjump"/>
                        </a:rPr>
                        <a:t>200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u="none" strike="noStrike" dirty="0">
                          <a:effectLst/>
                          <a:hlinkClick r:id="rId49" action="ppaction://hlinksldjump"/>
                        </a:rPr>
                        <a:t>300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u="none" strike="noStrike" dirty="0">
                          <a:effectLst/>
                          <a:hlinkClick r:id="rId50" action="ppaction://hlinksldjump"/>
                        </a:rPr>
                        <a:t>400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600" u="none" strike="noStrike" dirty="0">
                          <a:effectLst/>
                          <a:hlinkClick r:id="rId51" action="ppaction://hlinksldjump"/>
                        </a:rPr>
                        <a:t>500</a:t>
                      </a:r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1798233">
                <a:tc gridSpan="6">
                  <a:txBody>
                    <a:bodyPr/>
                    <a:lstStyle/>
                    <a:p>
                      <a:pPr algn="l" fontAlgn="b"/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 fontAlgn="b"/>
                      <a:endParaRPr lang="cs-CZ" sz="16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cs-CZ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9587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548680"/>
            <a:ext cx="53285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Památky 100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2924944"/>
            <a:ext cx="83529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Hrad, který nechal Karel IV. postavit pro úschovu korunovačních klenotů?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16632"/>
            <a:ext cx="72008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0" dirty="0" smtClean="0"/>
              <a:t>Karlštejn</a:t>
            </a:r>
            <a:endParaRPr lang="cs-CZ" sz="10000" dirty="0"/>
          </a:p>
        </p:txBody>
      </p:sp>
      <p:pic>
        <p:nvPicPr>
          <p:cNvPr id="86020" name="Picture 4" descr="http://www.vidlakov.own.cz/images/sip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00" y="5924550"/>
            <a:ext cx="1333500" cy="933450"/>
          </a:xfrm>
          <a:prstGeom prst="rect">
            <a:avLst/>
          </a:prstGeom>
          <a:noFill/>
        </p:spPr>
      </p:pic>
      <p:pic>
        <p:nvPicPr>
          <p:cNvPr id="1026" name="Picture 2" descr="File:Karlštejn 029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92796"/>
            <a:ext cx="7020272" cy="5265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404664"/>
            <a:ext cx="58326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Památky 200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2276872"/>
            <a:ext cx="90364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hlinkClick r:id="rId2" action="ppaction://hlinksldjump"/>
              </a:rPr>
              <a:t>Jak se nazývají skalní útvary u Jičína?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0" dirty="0" smtClean="0"/>
              <a:t>Prachovské skály</a:t>
            </a:r>
            <a:endParaRPr lang="cs-CZ" sz="10000" dirty="0"/>
          </a:p>
        </p:txBody>
      </p:sp>
      <p:pic>
        <p:nvPicPr>
          <p:cNvPr id="4" name="Picture 4" descr="http://www.vidlakov.own.cz/images/sip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00" y="5924550"/>
            <a:ext cx="1333500" cy="933450"/>
          </a:xfrm>
          <a:prstGeom prst="rect">
            <a:avLst/>
          </a:prstGeom>
          <a:noFill/>
        </p:spPr>
      </p:pic>
      <p:pic>
        <p:nvPicPr>
          <p:cNvPr id="2050" name="Picture 2" descr="File:Prachovské skály - u Hakenovy vyhlídky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6393" y="1772816"/>
            <a:ext cx="7749505" cy="5123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332656"/>
            <a:ext cx="60486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Památky 300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988840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hlinkClick r:id="rId2" action="ppaction://hlinksldjump"/>
              </a:rPr>
              <a:t>Čí socha se nachází na Vítkově?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/>
              <a:t>Jana Žižky z Trocnova</a:t>
            </a:r>
            <a:endParaRPr lang="cs-CZ" sz="8000" dirty="0"/>
          </a:p>
        </p:txBody>
      </p:sp>
      <p:pic>
        <p:nvPicPr>
          <p:cNvPr id="4" name="Picture 4" descr="http://www.vidlakov.own.cz/images/sip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00" y="5924550"/>
            <a:ext cx="1333500" cy="933450"/>
          </a:xfrm>
          <a:prstGeom prst="rect">
            <a:avLst/>
          </a:prstGeom>
          <a:noFill/>
        </p:spPr>
      </p:pic>
      <p:pic>
        <p:nvPicPr>
          <p:cNvPr id="3074" name="Picture 2" descr="File:Praha, Vítkov, památník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8" y="1781174"/>
            <a:ext cx="7620000" cy="5076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260648"/>
            <a:ext cx="62646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Památky 400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916832"/>
            <a:ext cx="91440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hlinkClick r:id="rId2" action="ppaction://hlinksldjump"/>
              </a:rPr>
              <a:t>Jak se nazývá uměle vytvořený průtok skalou, kterým protéká řeka Ploučnice?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0000" dirty="0" smtClean="0"/>
              <a:t>Průrva</a:t>
            </a:r>
            <a:endParaRPr lang="cs-CZ" sz="10000" dirty="0"/>
          </a:p>
        </p:txBody>
      </p:sp>
      <p:pic>
        <p:nvPicPr>
          <p:cNvPr id="4" name="Picture 4" descr="http://www.vidlakov.own.cz/images/sip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00" y="5924550"/>
            <a:ext cx="1333500" cy="933450"/>
          </a:xfrm>
          <a:prstGeom prst="rect">
            <a:avLst/>
          </a:prstGeom>
          <a:noFill/>
        </p:spPr>
      </p:pic>
      <p:pic>
        <p:nvPicPr>
          <p:cNvPr id="4098" name="Picture 2" descr="File:Průrva Ploučnice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43000"/>
            <a:ext cx="428625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188640"/>
            <a:ext cx="45365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Památky 500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2708920"/>
            <a:ext cx="9144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hlinkClick r:id="rId2" action="ppaction://hlinksldjump"/>
              </a:rPr>
              <a:t>Na kterém středočeském hradě strašila Bílá paní?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0" dirty="0" smtClean="0"/>
              <a:t>Na hradě </a:t>
            </a:r>
            <a:r>
              <a:rPr lang="cs-CZ" sz="10000" dirty="0" err="1" smtClean="0"/>
              <a:t>Okoři</a:t>
            </a:r>
            <a:endParaRPr lang="cs-CZ" sz="10000" dirty="0"/>
          </a:p>
        </p:txBody>
      </p:sp>
      <p:pic>
        <p:nvPicPr>
          <p:cNvPr id="4" name="Picture 4" descr="http://www.vidlakov.own.cz/images/sip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00" y="5924550"/>
            <a:ext cx="1333500" cy="933450"/>
          </a:xfrm>
          <a:prstGeom prst="rect">
            <a:avLst/>
          </a:prstGeom>
          <a:noFill/>
        </p:spPr>
      </p:pic>
      <p:pic>
        <p:nvPicPr>
          <p:cNvPr id="5122" name="Picture 2" descr="File:Hrad Okoř4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324" y="1844824"/>
            <a:ext cx="7620000" cy="5076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CHKO 100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628800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hlinkClick r:id="rId2" action="ppaction://hlinksldjump"/>
              </a:rPr>
              <a:t>Jak se nazývá CHKO v okolí Turnova?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http://www.vidlakov.own.cz/images/sip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00" y="5924550"/>
            <a:ext cx="1333500" cy="93345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0" y="0"/>
            <a:ext cx="91440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0" dirty="0" smtClean="0"/>
              <a:t>Český ráj</a:t>
            </a:r>
            <a:endParaRPr lang="cs-CZ" sz="10000" dirty="0"/>
          </a:p>
        </p:txBody>
      </p:sp>
      <p:pic>
        <p:nvPicPr>
          <p:cNvPr id="95234" name="Picture 2" descr="http://www.geopark-ceskyraj.cz/user/images/logo-chko-crj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-1" y="2348880"/>
            <a:ext cx="4610551" cy="45091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0"/>
            <a:ext cx="78488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CHKO 200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2276872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hlinkClick r:id="rId2" action="ppaction://hlinksldjump"/>
              </a:rPr>
              <a:t>Kolik má ČR Národních parků?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http://www.vidlakov.own.cz/images/sip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00" y="5924550"/>
            <a:ext cx="1333500" cy="93345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0" y="0"/>
            <a:ext cx="9144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4 Národní parky</a:t>
            </a:r>
            <a:endParaRPr lang="cs-CZ" sz="6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196752"/>
            <a:ext cx="7344816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Krkonošský národní park               Národní park České Švýcarsko</a:t>
            </a:r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Národní park Šumava                                      Národní park Podyjí</a:t>
            </a:r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</p:txBody>
      </p:sp>
      <p:pic>
        <p:nvPicPr>
          <p:cNvPr id="93186" name="Picture 2" descr="http://itras.cz/fotogalerie/krkonose/velke/logo-krnap-nove-00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31640" y="1700808"/>
            <a:ext cx="1440160" cy="1440160"/>
          </a:xfrm>
          <a:prstGeom prst="rect">
            <a:avLst/>
          </a:prstGeom>
          <a:noFill/>
        </p:spPr>
      </p:pic>
      <p:pic>
        <p:nvPicPr>
          <p:cNvPr id="93188" name="Picture 4" descr="http://cms.parlamentnilisty.cz/content/images/0/12979990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1560" y="3645024"/>
            <a:ext cx="2592288" cy="1896796"/>
          </a:xfrm>
          <a:prstGeom prst="rect">
            <a:avLst/>
          </a:prstGeom>
          <a:noFill/>
        </p:spPr>
      </p:pic>
      <p:pic>
        <p:nvPicPr>
          <p:cNvPr id="93190" name="Picture 6" descr="http://josefstepanek.cz/wp-content/uploads/2009/08/np-podyji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860032" y="3501008"/>
            <a:ext cx="2000250" cy="2000251"/>
          </a:xfrm>
          <a:prstGeom prst="rect">
            <a:avLst/>
          </a:prstGeom>
          <a:noFill/>
        </p:spPr>
      </p:pic>
      <p:pic>
        <p:nvPicPr>
          <p:cNvPr id="93192" name="Picture 8" descr="http://josefstepanek.cz/wp-content/uploads/2009/08/np-ceske-svycarsko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860032" y="1556792"/>
            <a:ext cx="1568202" cy="156820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16632"/>
            <a:ext cx="7772400" cy="648072"/>
          </a:xfrm>
        </p:spPr>
        <p:txBody>
          <a:bodyPr>
            <a:noAutofit/>
          </a:bodyPr>
          <a:lstStyle/>
          <a:p>
            <a:r>
              <a:rPr lang="cs-CZ" dirty="0" smtClean="0"/>
              <a:t>CHKO 300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420888"/>
            <a:ext cx="9144000" cy="1752600"/>
          </a:xfrm>
        </p:spPr>
        <p:txBody>
          <a:bodyPr>
            <a:noAutofit/>
          </a:bodyPr>
          <a:lstStyle/>
          <a:p>
            <a:r>
              <a:rPr lang="cs-CZ" sz="4800" dirty="0" smtClean="0">
                <a:solidFill>
                  <a:schemeClr val="tx1"/>
                </a:solidFill>
                <a:hlinkClick r:id="rId2" action="ppaction://hlinksldjump"/>
              </a:rPr>
              <a:t>V jaké chráněné oblasti se nachází skalní útvar Pokličky?</a:t>
            </a:r>
            <a:endParaRPr lang="cs-CZ" sz="4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http://www.vidlakov.own.cz/images/sip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00" y="5924550"/>
            <a:ext cx="1333500" cy="93345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0" y="0"/>
            <a:ext cx="914400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0" dirty="0" smtClean="0"/>
              <a:t>V CHKO Kokořínsko</a:t>
            </a:r>
            <a:endParaRPr lang="cs-CZ" sz="10000" dirty="0"/>
          </a:p>
        </p:txBody>
      </p:sp>
      <p:pic>
        <p:nvPicPr>
          <p:cNvPr id="88066" name="Picture 2" descr="http://www.roubenka.eu/img/chkokoko.gi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7503" y="3356992"/>
            <a:ext cx="3902777" cy="32262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16632"/>
            <a:ext cx="78488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CHKO 400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2060848"/>
            <a:ext cx="9144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hlinkClick r:id="rId2" action="ppaction://hlinksldjump"/>
              </a:rPr>
              <a:t>Která NPP se nachází nejblíže k Mladé Boleslavi?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http://www.vidlakov.own.cz/images/sip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00" y="5924550"/>
            <a:ext cx="1333500" cy="93345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0" y="0"/>
            <a:ext cx="91440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0" dirty="0" smtClean="0"/>
              <a:t>NPP </a:t>
            </a:r>
            <a:r>
              <a:rPr lang="cs-CZ" sz="10000" dirty="0" err="1" smtClean="0"/>
              <a:t>Radouč</a:t>
            </a:r>
            <a:endParaRPr lang="cs-CZ" sz="10000" dirty="0"/>
          </a:p>
        </p:txBody>
      </p:sp>
      <p:pic>
        <p:nvPicPr>
          <p:cNvPr id="6146" name="Picture 2" descr="File:NPP Radouč (14)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692" y="1420508"/>
            <a:ext cx="7249988" cy="5437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0"/>
            <a:ext cx="91440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CHKO 500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1628800"/>
            <a:ext cx="91440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hlinkClick r:id="rId2" action="ppaction://hlinksldjump"/>
              </a:rPr>
              <a:t>Ve které CHKO se nachází jediný český jedovatý druh pavouka?</a:t>
            </a:r>
            <a:endParaRPr lang="cs-CZ" sz="5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http://www.vidlakov.own.cz/images/sip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00" y="5924550"/>
            <a:ext cx="1333500" cy="93345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0" y="0"/>
            <a:ext cx="91440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0" dirty="0" smtClean="0"/>
              <a:t>Na Pálavě</a:t>
            </a:r>
            <a:endParaRPr lang="cs-CZ" sz="10000" dirty="0"/>
          </a:p>
        </p:txBody>
      </p:sp>
      <p:pic>
        <p:nvPicPr>
          <p:cNvPr id="83974" name="Picture 6" descr="http://itras.cz/fotogalerie/palava/velke/06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76057" y="1700808"/>
            <a:ext cx="4067944" cy="2974493"/>
          </a:xfrm>
          <a:prstGeom prst="rect">
            <a:avLst/>
          </a:prstGeom>
          <a:noFill/>
        </p:spPr>
      </p:pic>
      <p:pic>
        <p:nvPicPr>
          <p:cNvPr id="83976" name="Picture 8" descr="https://encrypted-tbn1.gstatic.com/images?q=tbn:ANd9GcRqk4y_2eyeUrvpYh9H0ysoHCWiF9hbK1d0NJbwlboQsI1XcbbLQ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1560" y="1918225"/>
            <a:ext cx="3816424" cy="25396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 100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400" dirty="0" smtClean="0">
                <a:hlinkClick r:id="rId2" action="ppaction://hlinksldjump"/>
              </a:rPr>
              <a:t>Kolik je v ČR jaderných elektráren?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2- Temelín, Dukovany</a:t>
            </a:r>
            <a:endParaRPr lang="cs-CZ" dirty="0"/>
          </a:p>
        </p:txBody>
      </p:sp>
      <p:pic>
        <p:nvPicPr>
          <p:cNvPr id="4" name="Picture 4" descr="http://www.vidlakov.own.cz/images/sip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00" y="5924550"/>
            <a:ext cx="1333500" cy="933450"/>
          </a:xfrm>
          <a:prstGeom prst="rect">
            <a:avLst/>
          </a:prstGeom>
          <a:noFill/>
        </p:spPr>
      </p:pic>
      <p:pic>
        <p:nvPicPr>
          <p:cNvPr id="7170" name="Picture 2" descr="File:JETE2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940" y="3467490"/>
            <a:ext cx="4513932" cy="3385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File:Dukovany Nuclear Power Station 2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124744"/>
            <a:ext cx="5364088" cy="3573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Autofit/>
          </a:bodyPr>
          <a:lstStyle/>
          <a:p>
            <a:r>
              <a:rPr lang="cs-CZ" dirty="0" smtClean="0"/>
              <a:t>Průmysl 200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5400" dirty="0" smtClean="0">
                <a:hlinkClick r:id="rId2" action="ppaction://hlinksldjump"/>
              </a:rPr>
              <a:t>Jaká je nejvýznamnější firma na Mladoboleslavsku?</a:t>
            </a: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1143000"/>
          </a:xfrm>
        </p:spPr>
        <p:txBody>
          <a:bodyPr>
            <a:noAutofit/>
          </a:bodyPr>
          <a:lstStyle/>
          <a:p>
            <a:r>
              <a:rPr lang="cs-CZ" sz="10000" dirty="0" smtClean="0"/>
              <a:t>Škoda auto a.s.</a:t>
            </a:r>
            <a:endParaRPr lang="cs-CZ" sz="10000" dirty="0"/>
          </a:p>
        </p:txBody>
      </p:sp>
      <p:pic>
        <p:nvPicPr>
          <p:cNvPr id="4" name="Picture 4" descr="http://www.vidlakov.own.cz/images/sip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00" y="5924550"/>
            <a:ext cx="1333500" cy="933450"/>
          </a:xfrm>
          <a:prstGeom prst="rect">
            <a:avLst/>
          </a:prstGeom>
          <a:noFill/>
        </p:spPr>
      </p:pic>
      <p:pic>
        <p:nvPicPr>
          <p:cNvPr id="8194" name="Picture 2" descr="File:New Škoda logo-2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52524"/>
            <a:ext cx="5514975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"/>
            <a:ext cx="7772400" cy="548680"/>
          </a:xfrm>
        </p:spPr>
        <p:txBody>
          <a:bodyPr>
            <a:noAutofit/>
          </a:bodyPr>
          <a:lstStyle/>
          <a:p>
            <a:r>
              <a:rPr lang="cs-CZ" dirty="0" smtClean="0"/>
              <a:t>Průmysl 300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204864"/>
            <a:ext cx="9144000" cy="1752600"/>
          </a:xfrm>
        </p:spPr>
        <p:txBody>
          <a:bodyPr>
            <a:noAutofit/>
          </a:bodyPr>
          <a:lstStyle/>
          <a:p>
            <a:r>
              <a:rPr lang="cs-CZ" sz="6000" dirty="0" smtClean="0">
                <a:solidFill>
                  <a:schemeClr val="tx1"/>
                </a:solidFill>
                <a:hlinkClick r:id="rId2" action="ppaction://hlinksldjump"/>
              </a:rPr>
              <a:t>Kde se vyrábí piána značky </a:t>
            </a:r>
            <a:r>
              <a:rPr lang="cs-CZ" sz="6000" dirty="0" err="1" smtClean="0">
                <a:solidFill>
                  <a:schemeClr val="tx1"/>
                </a:solidFill>
                <a:hlinkClick r:id="rId2" action="ppaction://hlinksldjump"/>
              </a:rPr>
              <a:t>Petrof</a:t>
            </a:r>
            <a:r>
              <a:rPr lang="cs-CZ" sz="6000" dirty="0" smtClean="0">
                <a:solidFill>
                  <a:schemeClr val="tx1"/>
                </a:solidFill>
                <a:hlinkClick r:id="rId2" action="ppaction://hlinksldjump"/>
              </a:rPr>
              <a:t>?</a:t>
            </a:r>
            <a:endParaRPr lang="cs-CZ" sz="6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>
            <a:noAutofit/>
          </a:bodyPr>
          <a:lstStyle/>
          <a:p>
            <a:r>
              <a:rPr lang="cs-CZ" sz="10000" dirty="0" smtClean="0"/>
              <a:t>V Hradci Králové</a:t>
            </a:r>
            <a:endParaRPr lang="cs-CZ" sz="10000" dirty="0"/>
          </a:p>
        </p:txBody>
      </p:sp>
      <p:pic>
        <p:nvPicPr>
          <p:cNvPr id="4" name="Picture 4" descr="http://www.vidlakov.own.cz/images/sip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00" y="5924550"/>
            <a:ext cx="1333500" cy="933450"/>
          </a:xfrm>
          <a:prstGeom prst="rect">
            <a:avLst/>
          </a:prstGeom>
          <a:noFill/>
        </p:spPr>
      </p:pic>
      <p:pic>
        <p:nvPicPr>
          <p:cNvPr id="208898" name="Picture 2" descr="http://www.camerton99.com/userfiles/editor/image/Petrof_logo1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4379041"/>
            <a:ext cx="7514209" cy="2478959"/>
          </a:xfrm>
          <a:prstGeom prst="rect">
            <a:avLst/>
          </a:prstGeom>
          <a:noFill/>
        </p:spPr>
      </p:pic>
      <p:pic>
        <p:nvPicPr>
          <p:cNvPr id="1026" name="Picture 2" descr="File:Building Fairs Brno 2011 (199)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1" y="1124745"/>
            <a:ext cx="3468525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 400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400" dirty="0" smtClean="0">
                <a:hlinkClick r:id="rId2" action="ppaction://hlinksldjump"/>
              </a:rPr>
              <a:t>Jaká pochutina se vyrábí na Hané, která je typická svou vůní?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Olomoucké syrečky</a:t>
            </a:r>
            <a:endParaRPr lang="cs-CZ" dirty="0"/>
          </a:p>
        </p:txBody>
      </p:sp>
      <p:pic>
        <p:nvPicPr>
          <p:cNvPr id="4" name="Picture 4" descr="http://www.vidlakov.own.cz/images/sip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00" y="5924550"/>
            <a:ext cx="1333500" cy="933450"/>
          </a:xfrm>
          <a:prstGeom prst="rect">
            <a:avLst/>
          </a:prstGeom>
          <a:noFill/>
        </p:spPr>
      </p:pic>
      <p:pic>
        <p:nvPicPr>
          <p:cNvPr id="2050" name="Picture 2" descr="File:TvaruzkyObal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6010" y="1556792"/>
            <a:ext cx="5658966" cy="4244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 500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800" dirty="0" smtClean="0">
                <a:hlinkClick r:id="rId2" action="ppaction://hlinksldjump"/>
              </a:rPr>
              <a:t>Jaká firma nese zkratku OKD?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Ostravsko-karvinské doly</a:t>
            </a:r>
            <a:endParaRPr lang="cs-CZ" dirty="0"/>
          </a:p>
        </p:txBody>
      </p:sp>
      <p:pic>
        <p:nvPicPr>
          <p:cNvPr id="4" name="Picture 4" descr="http://www.vidlakov.own.cz/images/sip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00" y="5924550"/>
            <a:ext cx="1333500" cy="933450"/>
          </a:xfrm>
          <a:prstGeom prst="rect">
            <a:avLst/>
          </a:prstGeom>
          <a:noFill/>
        </p:spPr>
      </p:pic>
      <p:pic>
        <p:nvPicPr>
          <p:cNvPr id="9218" name="Picture 2" descr="File:Logo OKD CMYK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250" y="1454820"/>
            <a:ext cx="7620000" cy="2085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Kultura 100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400" dirty="0" smtClean="0">
                <a:hlinkClick r:id="rId2" action="ppaction://hlinksldjump"/>
              </a:rPr>
              <a:t>Na kterém místě v Praze v 18.stol stálo divadlo Bouda?</a:t>
            </a:r>
            <a:endParaRPr lang="cs-CZ" sz="4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Na Václavském náměstí (Koňském trhu)</a:t>
            </a:r>
            <a:endParaRPr lang="cs-CZ" sz="3600" dirty="0"/>
          </a:p>
        </p:txBody>
      </p:sp>
      <p:pic>
        <p:nvPicPr>
          <p:cNvPr id="4" name="Picture 4" descr="http://www.vidlakov.own.cz/images/sip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00" y="5924550"/>
            <a:ext cx="1333500" cy="933450"/>
          </a:xfrm>
          <a:prstGeom prst="rect">
            <a:avLst/>
          </a:prstGeom>
          <a:noFill/>
        </p:spPr>
      </p:pic>
      <p:pic>
        <p:nvPicPr>
          <p:cNvPr id="10242" name="Picture 2" descr="File:Sadeleruv prospekt havelska prikopy vaclavske nam.pn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052736"/>
            <a:ext cx="3634284" cy="4970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File:082 Monument a Sant Venceslau, amb el Museu Nacional al fons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2780928"/>
            <a:ext cx="5436096" cy="4077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Kultura 200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400" dirty="0" smtClean="0">
                <a:hlinkClick r:id="rId2" action="ppaction://hlinksldjump"/>
              </a:rPr>
              <a:t>Kde se poprvé objevilo slovo robot?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 knize R.U.R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4" descr="http://www.vidlakov.own.cz/images/sip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00" y="5924550"/>
            <a:ext cx="1333500" cy="933450"/>
          </a:xfrm>
          <a:prstGeom prst="rect">
            <a:avLst/>
          </a:prstGeom>
          <a:noFill/>
        </p:spPr>
      </p:pic>
      <p:pic>
        <p:nvPicPr>
          <p:cNvPr id="90114" name="Picture 2" descr="http://nd05.jxs.cz/350/390/ae1b933bc1_77398439_o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1196752"/>
            <a:ext cx="4375843" cy="56612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Kultura 300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000" dirty="0" smtClean="0">
                <a:hlinkClick r:id="rId2" action="ppaction://hlinksldjump"/>
              </a:rPr>
              <a:t>Jmenuj alespoň tři hlavní protagonisty pořadu </a:t>
            </a:r>
            <a:r>
              <a:rPr lang="cs-CZ" sz="4000" dirty="0" err="1" smtClean="0">
                <a:hlinkClick r:id="rId2" action="ppaction://hlinksldjump"/>
              </a:rPr>
              <a:t>TeleTele</a:t>
            </a:r>
            <a:r>
              <a:rPr lang="cs-CZ" sz="4000" dirty="0" smtClean="0">
                <a:hlinkClick r:id="rId2" action="ppaction://hlinksldjump"/>
              </a:rPr>
              <a:t>?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Richard </a:t>
            </a:r>
            <a:r>
              <a:rPr lang="cs-CZ" dirty="0" err="1" smtClean="0"/>
              <a:t>Genzer</a:t>
            </a:r>
            <a:r>
              <a:rPr lang="cs-CZ" dirty="0" smtClean="0"/>
              <a:t>, Michal Suchánek, Josef Carda, Veronika Žilková</a:t>
            </a:r>
            <a:endParaRPr lang="cs-CZ" dirty="0"/>
          </a:p>
        </p:txBody>
      </p:sp>
      <p:pic>
        <p:nvPicPr>
          <p:cNvPr id="4" name="Picture 4" descr="http://www.vidlakov.own.cz/images/sip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00" y="5924550"/>
            <a:ext cx="1333500" cy="9334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Kultura 400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000" dirty="0" smtClean="0">
                <a:hlinkClick r:id="rId2" action="ppaction://hlinksldjump"/>
              </a:rPr>
              <a:t>V jakém státě žil v emigraci Karel Kryl?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 Německu (SRN)</a:t>
            </a:r>
            <a:endParaRPr lang="cs-CZ" dirty="0"/>
          </a:p>
        </p:txBody>
      </p:sp>
      <p:pic>
        <p:nvPicPr>
          <p:cNvPr id="4" name="Picture 4" descr="http://www.vidlakov.own.cz/images/sip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00" y="5924550"/>
            <a:ext cx="1333500" cy="933450"/>
          </a:xfrm>
          <a:prstGeom prst="rect">
            <a:avLst/>
          </a:prstGeom>
          <a:noFill/>
        </p:spPr>
      </p:pic>
      <p:pic>
        <p:nvPicPr>
          <p:cNvPr id="11266" name="Picture 2" descr="File:De-map.pn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11858"/>
            <a:ext cx="4860032" cy="5220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Kultura 500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400" dirty="0" smtClean="0">
                <a:hlinkClick r:id="rId2" action="ppaction://hlinksldjump"/>
              </a:rPr>
              <a:t>Jak se jmenuje nedokončená opera Bedřicha Smetany?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Viola</a:t>
            </a:r>
            <a:endParaRPr lang="cs-CZ" dirty="0"/>
          </a:p>
        </p:txBody>
      </p:sp>
      <p:pic>
        <p:nvPicPr>
          <p:cNvPr id="4" name="Picture 4" descr="http://www.vidlakov.own.cz/images/sip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00" y="5924550"/>
            <a:ext cx="1333500" cy="933450"/>
          </a:xfrm>
          <a:prstGeom prst="rect">
            <a:avLst/>
          </a:prstGeom>
          <a:noFill/>
        </p:spPr>
      </p:pic>
      <p:pic>
        <p:nvPicPr>
          <p:cNvPr id="12290" name="Picture 2" descr="File:Smetana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276872"/>
            <a:ext cx="2381250" cy="3848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100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5400" dirty="0" smtClean="0">
                <a:hlinkClick r:id="rId2" action="ppaction://hlinksldjump"/>
              </a:rPr>
              <a:t>Který panovník dal opravit Pražský hrad, který byl při jeho nástupu na trůn ve zchátralém stavu?</a:t>
            </a: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Karel IV.</a:t>
            </a:r>
            <a:endParaRPr lang="cs-CZ" dirty="0"/>
          </a:p>
        </p:txBody>
      </p:sp>
      <p:pic>
        <p:nvPicPr>
          <p:cNvPr id="4" name="Picture 4" descr="http://www.vidlakov.own.cz/images/sip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00" y="5924550"/>
            <a:ext cx="1333500" cy="933450"/>
          </a:xfrm>
          <a:prstGeom prst="rect">
            <a:avLst/>
          </a:prstGeom>
          <a:noFill/>
        </p:spPr>
      </p:pic>
      <p:pic>
        <p:nvPicPr>
          <p:cNvPr id="13314" name="Picture 2" descr="File:Jan Vilímek - Karel IV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16360"/>
            <a:ext cx="412432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200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5400" dirty="0" smtClean="0">
                <a:hlinkClick r:id="rId2" action="ppaction://hlinksldjump"/>
              </a:rPr>
              <a:t>Na kterém hradu byl vězněn Václav II.?</a:t>
            </a: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Bezdězu</a:t>
            </a:r>
            <a:endParaRPr lang="cs-CZ" dirty="0"/>
          </a:p>
        </p:txBody>
      </p:sp>
      <p:pic>
        <p:nvPicPr>
          <p:cNvPr id="4" name="Picture 4" descr="http://www.vidlakov.own.cz/images/sip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00" y="5924550"/>
            <a:ext cx="1333500" cy="933450"/>
          </a:xfrm>
          <a:prstGeom prst="rect">
            <a:avLst/>
          </a:prstGeom>
          <a:noFill/>
        </p:spPr>
      </p:pic>
      <p:pic>
        <p:nvPicPr>
          <p:cNvPr id="14338" name="Picture 2" descr="File:Bezdez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43000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300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000" dirty="0" smtClean="0">
                <a:hlinkClick r:id="rId2" action="ppaction://hlinksldjump"/>
              </a:rPr>
              <a:t>Kdy byla založena samostatná ČR?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1.1.1993</a:t>
            </a:r>
            <a:endParaRPr lang="cs-CZ" dirty="0"/>
          </a:p>
        </p:txBody>
      </p:sp>
      <p:pic>
        <p:nvPicPr>
          <p:cNvPr id="4" name="Picture 4" descr="http://www.vidlakov.own.cz/images/sip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00" y="5924550"/>
            <a:ext cx="1333500" cy="933450"/>
          </a:xfrm>
          <a:prstGeom prst="rect">
            <a:avLst/>
          </a:prstGeom>
          <a:noFill/>
        </p:spPr>
      </p:pic>
      <p:pic>
        <p:nvPicPr>
          <p:cNvPr id="15362" name="Picture 2" descr="File:Flag of the Czech Republic.sv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060" y="3040928"/>
            <a:ext cx="5729188" cy="381707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4" name="Picture 4" descr="File:Coat of arms of the Czech Republic.sv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152524"/>
            <a:ext cx="2997349" cy="3590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400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3600" dirty="0" smtClean="0">
                <a:hlinkClick r:id="rId2" action="ppaction://hlinksldjump"/>
              </a:rPr>
              <a:t>Od kterého století se v Čechách platí korunami?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 19 stol. (1892)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684784"/>
          </a:xfrm>
        </p:spPr>
        <p:txBody>
          <a:bodyPr>
            <a:normAutofit/>
          </a:bodyPr>
          <a:lstStyle/>
          <a:p>
            <a:r>
              <a:rPr lang="cs-CZ" sz="2800" dirty="0"/>
              <a:t>Na českém území byla zavedena rakousko-uherská koruna měnovou reformou </a:t>
            </a:r>
            <a:r>
              <a:rPr lang="cs-CZ" sz="2800" u="sng" dirty="0"/>
              <a:t>2. srpna 1892 </a:t>
            </a:r>
            <a:r>
              <a:rPr lang="cs-CZ" sz="2800" dirty="0"/>
              <a:t>jako polovina předchozího zlatého.</a:t>
            </a:r>
            <a:endParaRPr lang="cs-CZ" sz="2800" dirty="0"/>
          </a:p>
        </p:txBody>
      </p:sp>
      <p:pic>
        <p:nvPicPr>
          <p:cNvPr id="4" name="Picture 4" descr="http://www.vidlakov.own.cz/images/sip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00" y="5924550"/>
            <a:ext cx="1333500" cy="9334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500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>
                <a:hlinkClick r:id="rId2" action="ppaction://hlinksldjump"/>
              </a:rPr>
              <a:t>Kdy došlo k útoku policistů na studenty? Uveď přesné datum.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17.11.1989	</a:t>
            </a:r>
            <a:endParaRPr lang="cs-CZ" dirty="0"/>
          </a:p>
        </p:txBody>
      </p:sp>
      <p:pic>
        <p:nvPicPr>
          <p:cNvPr id="4" name="Picture 4" descr="http://www.vidlakov.own.cz/images/sip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00" y="5924550"/>
            <a:ext cx="1333500" cy="933450"/>
          </a:xfrm>
          <a:prstGeom prst="rect">
            <a:avLst/>
          </a:prstGeom>
          <a:noFill/>
        </p:spPr>
      </p:pic>
      <p:pic>
        <p:nvPicPr>
          <p:cNvPr id="58370" name="Picture 2" descr="http://nd03.jxs.cz/985/434/afbccf5d21_56640585_o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1916832"/>
            <a:ext cx="7399147" cy="49411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Osobnosti 100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6000" dirty="0" smtClean="0">
                <a:hlinkClick r:id="rId2" action="ppaction://hlinksldjump"/>
              </a:rPr>
              <a:t>Odkud byl Jan Žižka?</a:t>
            </a:r>
            <a:endParaRPr lang="cs-CZ" sz="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 Trocnova</a:t>
            </a:r>
            <a:endParaRPr lang="cs-CZ" dirty="0"/>
          </a:p>
        </p:txBody>
      </p:sp>
      <p:pic>
        <p:nvPicPr>
          <p:cNvPr id="4" name="Picture 4" descr="http://www.vidlakov.own.cz/images/sip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00" y="5924550"/>
            <a:ext cx="1333500" cy="933450"/>
          </a:xfrm>
          <a:prstGeom prst="rect">
            <a:avLst/>
          </a:prstGeom>
          <a:noFill/>
        </p:spPr>
      </p:pic>
      <p:pic>
        <p:nvPicPr>
          <p:cNvPr id="16386" name="Picture 2" descr="File:Jan Žižka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60" y="1143000"/>
            <a:ext cx="428625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284390" y="1147614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/>
              <a:t>Trocnov</a:t>
            </a:r>
            <a:r>
              <a:rPr lang="cs-CZ" dirty="0"/>
              <a:t> (Dříve </a:t>
            </a:r>
            <a:r>
              <a:rPr lang="cs-CZ" b="1" dirty="0" smtClean="0"/>
              <a:t>Záluží</a:t>
            </a:r>
            <a:r>
              <a:rPr lang="cs-CZ" dirty="0" smtClean="0"/>
              <a:t>) </a:t>
            </a:r>
            <a:r>
              <a:rPr lang="cs-CZ" dirty="0"/>
              <a:t>je vesnice v </a:t>
            </a:r>
            <a:r>
              <a:rPr lang="cs-CZ" dirty="0">
                <a:hlinkClick r:id="rId7" action="ppaction://hlinkfile" tooltip="Okres České Budějovice"/>
              </a:rPr>
              <a:t>okrese České Budějovice</a:t>
            </a:r>
            <a:r>
              <a:rPr lang="cs-CZ" dirty="0"/>
              <a:t>, je součást obce </a:t>
            </a:r>
            <a:r>
              <a:rPr lang="cs-CZ" dirty="0">
                <a:hlinkClick r:id="rId8" action="ppaction://hlinkfile" tooltip="Borovany"/>
              </a:rPr>
              <a:t>Borovany</a:t>
            </a:r>
            <a:r>
              <a:rPr lang="cs-CZ" dirty="0"/>
              <a:t>. Nachází se asi 3,5 km na západ od Borovan</a:t>
            </a:r>
            <a:r>
              <a:rPr lang="cs-CZ" dirty="0" smtClean="0"/>
              <a:t>..</a:t>
            </a:r>
            <a:endParaRPr lang="cs-CZ" dirty="0"/>
          </a:p>
          <a:p>
            <a:r>
              <a:rPr lang="cs-CZ" dirty="0"/>
              <a:t>Narodil se zde </a:t>
            </a:r>
            <a:r>
              <a:rPr lang="cs-CZ" dirty="0">
                <a:hlinkClick r:id="rId9" action="ppaction://hlinkfile" tooltip="Jan Žižka"/>
              </a:rPr>
              <a:t>Jan </a:t>
            </a:r>
            <a:r>
              <a:rPr lang="cs-CZ" dirty="0" smtClean="0">
                <a:hlinkClick r:id="rId9" action="ppaction://hlinkfile" tooltip="Jan Žižka"/>
              </a:rPr>
              <a:t>Žižka</a:t>
            </a:r>
            <a:r>
              <a:rPr lang="cs-CZ" dirty="0" smtClean="0"/>
              <a:t> (*1360) </a:t>
            </a:r>
            <a:r>
              <a:rPr lang="cs-CZ" dirty="0"/>
              <a:t>a dnes tu na ploše zhruba 15 hektarů stojí jeho velký památník.</a:t>
            </a:r>
            <a:endParaRPr lang="cs-CZ" dirty="0"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Osobnosti 200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400" dirty="0" smtClean="0">
                <a:hlinkClick r:id="rId2" action="ppaction://hlinksldjump"/>
              </a:rPr>
              <a:t>Jaká česká osobnost zemřela 6.7.1415?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Jan Hus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00500" y="3101753"/>
            <a:ext cx="4891980" cy="291953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1800" dirty="0"/>
              <a:t>Mistr </a:t>
            </a:r>
            <a:r>
              <a:rPr lang="cs-CZ" sz="1800" b="1" i="1" dirty="0"/>
              <a:t>Jan Hus </a:t>
            </a:r>
            <a:r>
              <a:rPr lang="cs-CZ" sz="1800" dirty="0"/>
              <a:t>(kolem r. 1370 </a:t>
            </a:r>
            <a:r>
              <a:rPr lang="cs-CZ" sz="1800" dirty="0" smtClean="0"/>
              <a:t>Husinec </a:t>
            </a:r>
            <a:r>
              <a:rPr lang="cs-CZ" sz="1800" dirty="0"/>
              <a:t>– 6. července 1415 Kostnice) byl římskokatolický kněz, český středověký náboženský myslitel, reformátor a kazatel</a:t>
            </a:r>
            <a:r>
              <a:rPr lang="cs-CZ" sz="1800" dirty="0" smtClean="0"/>
              <a:t>.</a:t>
            </a:r>
          </a:p>
          <a:p>
            <a:pPr marL="0" indent="0">
              <a:buNone/>
            </a:pPr>
            <a:r>
              <a:rPr lang="cs-CZ" sz="1800" dirty="0"/>
              <a:t> Na </a:t>
            </a:r>
            <a:r>
              <a:rPr lang="cs-CZ" sz="1800" b="1" i="1" dirty="0"/>
              <a:t>kostnickém koncilu </a:t>
            </a:r>
            <a:r>
              <a:rPr lang="cs-CZ" sz="1800" dirty="0"/>
              <a:t>byl odsouzen jako kacíř, a přestože mu císař Zikmund Lucemburský zaručil bezpečnost, byl vydán světské moci k upálení na hranici, když odmítl odvolat své učení. 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Datum jeho upálení se stalo </a:t>
            </a:r>
            <a:r>
              <a:rPr lang="cs-CZ" sz="1800" b="1" i="1" dirty="0"/>
              <a:t>českým státním svátkem</a:t>
            </a:r>
            <a:r>
              <a:rPr lang="cs-CZ" sz="1800" dirty="0"/>
              <a:t>. 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</p:txBody>
      </p:sp>
      <p:pic>
        <p:nvPicPr>
          <p:cNvPr id="4" name="Picture 4" descr="http://www.vidlakov.own.cz/images/sip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00" y="5924550"/>
            <a:ext cx="1333500" cy="933450"/>
          </a:xfrm>
          <a:prstGeom prst="rect">
            <a:avLst/>
          </a:prstGeom>
          <a:noFill/>
        </p:spPr>
      </p:pic>
      <p:pic>
        <p:nvPicPr>
          <p:cNvPr id="17410" name="Picture 2" descr="File:Jan hus 1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149252"/>
            <a:ext cx="3746093" cy="4736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2" name="Picture 4" descr="File:Jan Hus-Council of Constance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1750" y="1196752"/>
            <a:ext cx="276225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Osobnosti 300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3600" dirty="0" smtClean="0">
                <a:hlinkClick r:id="rId2" action="ppaction://hlinksldjump"/>
              </a:rPr>
              <a:t>Kdo byl exilovým prezidentem za Protektorátu?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Edvard Beneš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44008" y="1152525"/>
            <a:ext cx="4248472" cy="477202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u="sng" dirty="0"/>
              <a:t>Edvard Beneš </a:t>
            </a:r>
            <a:r>
              <a:rPr lang="cs-CZ" dirty="0"/>
              <a:t>(28. května 1884 Kožlany – 3. září 1948 Sezimovo Ústí) byl druhý československý prezident v letech 1935–1948, resp. v letech 1935–1938.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 </a:t>
            </a:r>
            <a:r>
              <a:rPr lang="cs-CZ" dirty="0"/>
              <a:t>období tzv. Druhé republiky a německé okupace v letech 1938–1945 byl v exilu, </a:t>
            </a:r>
            <a:r>
              <a:rPr lang="cs-CZ" u="sng" dirty="0"/>
              <a:t>v letech 1940–1945 jako prezident v exilu</a:t>
            </a:r>
            <a:r>
              <a:rPr lang="cs-CZ" dirty="0"/>
              <a:t>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Úřadujícím </a:t>
            </a:r>
            <a:r>
              <a:rPr lang="cs-CZ" dirty="0"/>
              <a:t>prezidentem Československa byl opět v letech 1945–1948.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Byl </a:t>
            </a:r>
            <a:r>
              <a:rPr lang="cs-CZ" dirty="0"/>
              <a:t>jedním z vůdců prvního československého odboje a hlavním představitelem československého odboje během Druhé světové války.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4" descr="http://www.vidlakov.own.cz/images/sip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00" y="5924550"/>
            <a:ext cx="1333500" cy="933450"/>
          </a:xfrm>
          <a:prstGeom prst="rect">
            <a:avLst/>
          </a:prstGeom>
          <a:noFill/>
        </p:spPr>
      </p:pic>
      <p:pic>
        <p:nvPicPr>
          <p:cNvPr id="18434" name="Picture 2" descr="File:Edvard Beneš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52524"/>
            <a:ext cx="4467225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Osobnosti 400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3600" dirty="0" smtClean="0">
                <a:hlinkClick r:id="rId2" action="ppaction://hlinksldjump"/>
              </a:rPr>
              <a:t>Jak se jmenuje česká vymyšlená postava, která stála u zrodu objevů světové vědy? 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dirty="0" smtClean="0"/>
              <a:t>Jára Cimrman</a:t>
            </a:r>
            <a:endParaRPr lang="cs-CZ" dirty="0"/>
          </a:p>
        </p:txBody>
      </p:sp>
      <p:pic>
        <p:nvPicPr>
          <p:cNvPr id="4" name="Picture 4" descr="http://www.vidlakov.own.cz/images/sip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00" y="5924550"/>
            <a:ext cx="1333500" cy="933450"/>
          </a:xfrm>
          <a:prstGeom prst="rect">
            <a:avLst/>
          </a:prstGeom>
          <a:noFill/>
        </p:spPr>
      </p:pic>
      <p:pic>
        <p:nvPicPr>
          <p:cNvPr id="19458" name="Picture 2" descr="File:Cimrman (Brno)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581128"/>
            <a:ext cx="3466848" cy="2309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60" name="Picture 4" descr="File:Cimrman autobusta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164704"/>
            <a:ext cx="428625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79896" y="1268760"/>
            <a:ext cx="338695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Jára Cimrman je fiktivní postava univerzálního českého génia, vytvořená Jiřím Šebánkem a Zdeňkem Svěrákem.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Osobnosti 500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000" dirty="0" smtClean="0">
                <a:hlinkClick r:id="rId2" action="ppaction://hlinksldjump"/>
              </a:rPr>
              <a:t>Který český panovník padl v Bitvě u Kresčaku?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Jan Lucemburský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67944" y="1600200"/>
            <a:ext cx="4618856" cy="4525963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/>
              <a:t>Jan </a:t>
            </a:r>
            <a:r>
              <a:rPr lang="cs-CZ" dirty="0" smtClean="0"/>
              <a:t>Lucemburský</a:t>
            </a:r>
            <a:r>
              <a:rPr lang="cs-CZ" dirty="0"/>
              <a:t> </a:t>
            </a:r>
            <a:r>
              <a:rPr lang="cs-CZ" dirty="0" smtClean="0"/>
              <a:t>(10</a:t>
            </a:r>
            <a:r>
              <a:rPr lang="cs-CZ" dirty="0"/>
              <a:t>. srpna 1296 – </a:t>
            </a:r>
            <a:r>
              <a:rPr lang="cs-CZ" u="sng" dirty="0"/>
              <a:t>26. srpna 1346 padl v bitvě u Kresčaku</a:t>
            </a:r>
            <a:r>
              <a:rPr lang="cs-CZ" dirty="0"/>
              <a:t>), známý později též pod přízviskem </a:t>
            </a:r>
            <a:r>
              <a:rPr lang="cs-CZ" dirty="0" smtClean="0"/>
              <a:t>Slepý, </a:t>
            </a:r>
            <a:r>
              <a:rPr lang="cs-CZ" dirty="0"/>
              <a:t>byl desátý český král a markrabě moravský (1310–1346, korunován 1311), hrabě lucemburský, dočasně i titulární král polský v letech 1310–1335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V posledních letech života Jana postihla dědičná oční choroba, kvůli které v roce 1339 oslepl, a jeho účast v bitvě u Kresčaku (fr. Crécy-en-</a:t>
            </a:r>
            <a:r>
              <a:rPr lang="cs-CZ" dirty="0" err="1"/>
              <a:t>Ponthieu</a:t>
            </a:r>
            <a:r>
              <a:rPr lang="cs-CZ" dirty="0"/>
              <a:t>), kde bojoval na straně Francouzů, znamenala spíše dobrovolnou smrt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„</a:t>
            </a:r>
            <a:r>
              <a:rPr lang="cs-CZ" i="1" dirty="0"/>
              <a:t>Toho Bohdá nebude, aby český král z boje utíkal</a:t>
            </a:r>
            <a:r>
              <a:rPr lang="cs-CZ" dirty="0"/>
              <a:t>“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4" descr="http://www.vidlakov.own.cz/images/sip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00" y="5924550"/>
            <a:ext cx="1333500" cy="933450"/>
          </a:xfrm>
          <a:prstGeom prst="rect">
            <a:avLst/>
          </a:prstGeom>
          <a:noFill/>
        </p:spPr>
      </p:pic>
      <p:pic>
        <p:nvPicPr>
          <p:cNvPr id="20482" name="Picture 2" descr="File:JenikLucvGelnhausenu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43000"/>
            <a:ext cx="381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Hory 100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800" dirty="0" smtClean="0">
                <a:hlinkClick r:id="rId2" action="ppaction://hlinksldjump"/>
              </a:rPr>
              <a:t>Jaká je nejvyšší hora v ČR?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Sněžka</a:t>
            </a:r>
            <a:endParaRPr lang="cs-CZ" dirty="0"/>
          </a:p>
        </p:txBody>
      </p:sp>
      <p:pic>
        <p:nvPicPr>
          <p:cNvPr id="4" name="Picture 4" descr="http://www.vidlakov.own.cz/images/sip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00" y="5924550"/>
            <a:ext cx="1333500" cy="933450"/>
          </a:xfrm>
          <a:prstGeom prst="rect">
            <a:avLst/>
          </a:prstGeom>
          <a:noFill/>
        </p:spPr>
      </p:pic>
      <p:pic>
        <p:nvPicPr>
          <p:cNvPr id="2050" name="Picture 2" descr="File:Sniezka Old 03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56906"/>
            <a:ext cx="4572000" cy="2886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06" name="Picture 2" descr="File:Karpacz Poland Snezka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142256"/>
            <a:ext cx="5220072" cy="3915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107504" y="1142256"/>
            <a:ext cx="374441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Sněžka (polsky </a:t>
            </a:r>
            <a:r>
              <a:rPr lang="cs-CZ" dirty="0" err="1"/>
              <a:t>Śnieżka</a:t>
            </a:r>
            <a:r>
              <a:rPr lang="cs-CZ" dirty="0"/>
              <a:t>, německy </a:t>
            </a:r>
            <a:r>
              <a:rPr lang="cs-CZ" dirty="0" err="1"/>
              <a:t>Schneekoppe</a:t>
            </a:r>
            <a:r>
              <a:rPr lang="cs-CZ" dirty="0"/>
              <a:t>) je se svými 1602 m n. m. nejvyšší horou Hraničního (Slezského) hřebenu Krkonoš, Sudet, Čech i celého Česka a celého Slezska.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Hory 200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800" dirty="0" smtClean="0">
                <a:hlinkClick r:id="rId2" action="ppaction://hlinksldjump"/>
              </a:rPr>
              <a:t>Jaká hora je nejvyšším bodem Jeseníků?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/>
              <a:t>Praděd</a:t>
            </a:r>
            <a:endParaRPr lang="cs-CZ" dirty="0"/>
          </a:p>
        </p:txBody>
      </p:sp>
      <p:pic>
        <p:nvPicPr>
          <p:cNvPr id="4" name="Picture 4" descr="http://www.vidlakov.own.cz/images/sip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00" y="5924550"/>
            <a:ext cx="1333500" cy="933450"/>
          </a:xfrm>
          <a:prstGeom prst="rect">
            <a:avLst/>
          </a:prstGeom>
          <a:noFill/>
        </p:spPr>
      </p:pic>
      <p:pic>
        <p:nvPicPr>
          <p:cNvPr id="22530" name="Picture 2" descr="File:Praded2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6516" y="1752599"/>
            <a:ext cx="7620000" cy="5105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176464" y="1052736"/>
            <a:ext cx="4572000" cy="1477328"/>
          </a:xfrm>
          <a:prstGeom prst="rect">
            <a:avLst/>
          </a:prstGeom>
          <a:solidFill>
            <a:schemeClr val="bg1"/>
          </a:solidFill>
        </p:spPr>
        <p:txBody>
          <a:bodyPr>
            <a:spAutoFit/>
          </a:bodyPr>
          <a:lstStyle/>
          <a:p>
            <a:r>
              <a:rPr lang="cs-CZ" dirty="0"/>
              <a:t>Praděd (německy </a:t>
            </a:r>
            <a:r>
              <a:rPr lang="cs-CZ" dirty="0" err="1"/>
              <a:t>Altvater</a:t>
            </a:r>
            <a:r>
              <a:rPr lang="cs-CZ" dirty="0"/>
              <a:t>, pol. </a:t>
            </a:r>
            <a:r>
              <a:rPr lang="cs-CZ" dirty="0" err="1"/>
              <a:t>Pradziad</a:t>
            </a:r>
            <a:r>
              <a:rPr lang="cs-CZ" dirty="0"/>
              <a:t>) (1491,3 m) je nejvyšší hora Hrubého Jeseníku, Moravy, českého Slezska a Horního Slezska vůbec. Celkově jde o pátou nejvyšší horu České republiky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Hory 300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800" dirty="0" smtClean="0">
                <a:hlinkClick r:id="rId2" action="ppaction://hlinksldjump"/>
              </a:rPr>
              <a:t>Jaká hora je nejvyšším bodem české části Šumavy?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Plechý</a:t>
            </a:r>
            <a:endParaRPr lang="cs-CZ" dirty="0"/>
          </a:p>
        </p:txBody>
      </p:sp>
      <p:pic>
        <p:nvPicPr>
          <p:cNvPr id="4" name="Picture 4" descr="http://www.vidlakov.own.cz/images/sip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00" y="5924550"/>
            <a:ext cx="1333500" cy="933450"/>
          </a:xfrm>
          <a:prstGeom prst="rect">
            <a:avLst/>
          </a:prstGeom>
          <a:noFill/>
        </p:spPr>
      </p:pic>
      <p:pic>
        <p:nvPicPr>
          <p:cNvPr id="23554" name="Picture 2" descr="File:Plöckenstein (Plechý) - pohled na vrchol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00149"/>
            <a:ext cx="7620000" cy="5657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283968" y="1124744"/>
            <a:ext cx="4572000" cy="2031325"/>
          </a:xfrm>
          <a:prstGeom prst="rect">
            <a:avLst/>
          </a:prstGeom>
          <a:solidFill>
            <a:schemeClr val="bg1"/>
          </a:solidFill>
        </p:spPr>
        <p:txBody>
          <a:bodyPr>
            <a:spAutoFit/>
          </a:bodyPr>
          <a:lstStyle/>
          <a:p>
            <a:r>
              <a:rPr lang="cs-CZ" dirty="0"/>
              <a:t>Plechý (německy </a:t>
            </a:r>
            <a:r>
              <a:rPr lang="cs-CZ" dirty="0" err="1"/>
              <a:t>Plöckenstein</a:t>
            </a:r>
            <a:r>
              <a:rPr lang="cs-CZ" dirty="0"/>
              <a:t>) je 1378 m vysoká hora ležící v pohoří Šumava na česko−rakouské hranici. Je pátým nejvyšším vrcholem na Šumavě, nejvyšším vrcholem české i rakouské části Šumavy a zároveň i nejvyšším vrcholem Jihočeského kraje a hornorakouského </a:t>
            </a:r>
            <a:r>
              <a:rPr lang="cs-CZ" dirty="0" err="1"/>
              <a:t>Mühlviertelu</a:t>
            </a:r>
            <a:r>
              <a:rPr lang="cs-CZ" dirty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Hory 400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800" dirty="0" smtClean="0">
                <a:hlinkClick r:id="rId2" action="ppaction://hlinksldjump"/>
              </a:rPr>
              <a:t>Jaká hora je nejvyšším bodem Lužických hor?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Luž</a:t>
            </a:r>
            <a:endParaRPr lang="cs-CZ" dirty="0"/>
          </a:p>
        </p:txBody>
      </p:sp>
      <p:pic>
        <p:nvPicPr>
          <p:cNvPr id="4" name="Picture 4" descr="http://www.vidlakov.own.cz/images/sip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00" y="5924550"/>
            <a:ext cx="1333500" cy="933450"/>
          </a:xfrm>
          <a:prstGeom prst="rect">
            <a:avLst/>
          </a:prstGeom>
          <a:noFill/>
        </p:spPr>
      </p:pic>
      <p:pic>
        <p:nvPicPr>
          <p:cNvPr id="24578" name="Picture 2" descr="File:Lausche boehmen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40" y="1143000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211960" y="1143000"/>
            <a:ext cx="4572000" cy="2031325"/>
          </a:xfrm>
          <a:prstGeom prst="rect">
            <a:avLst/>
          </a:prstGeom>
          <a:solidFill>
            <a:schemeClr val="bg1"/>
          </a:solidFill>
        </p:spPr>
        <p:txBody>
          <a:bodyPr>
            <a:spAutoFit/>
          </a:bodyPr>
          <a:lstStyle/>
          <a:p>
            <a:r>
              <a:rPr lang="cs-CZ" dirty="0"/>
              <a:t>Luž (793 m n. m.) (německy </a:t>
            </a:r>
            <a:r>
              <a:rPr lang="cs-CZ" dirty="0" err="1"/>
              <a:t>Lausche</a:t>
            </a:r>
            <a:r>
              <a:rPr lang="cs-CZ" dirty="0"/>
              <a:t>), je výrazná znělcová hraniční hora, nejvyšší vrchol Lužických hor. Česká část hory leží v severní části okresu Česká Lípa. Z obou stran je dobře přístupná po turistických stezkách. Horní partie hory jsou chráněné jako přírodní rezervace.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Hory 500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000" dirty="0" smtClean="0">
                <a:hlinkClick r:id="rId2" action="ppaction://hlinksldjump"/>
              </a:rPr>
              <a:t> Jmenuj nejvyšší bod Moravskoslezských Beskyd?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Lysá Hora</a:t>
            </a:r>
            <a:endParaRPr lang="cs-CZ" dirty="0"/>
          </a:p>
        </p:txBody>
      </p:sp>
      <p:pic>
        <p:nvPicPr>
          <p:cNvPr id="4" name="Picture 4" descr="http://www.vidlakov.own.cz/images/sip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00" y="5924550"/>
            <a:ext cx="1333500" cy="933450"/>
          </a:xfrm>
          <a:prstGeom prst="rect">
            <a:avLst/>
          </a:prstGeom>
          <a:noFill/>
        </p:spPr>
      </p:pic>
      <p:pic>
        <p:nvPicPr>
          <p:cNvPr id="25602" name="Picture 2" descr="File:Beskydy, Lysá hora, léto 2011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" y="1152524"/>
            <a:ext cx="7305675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-10616" y="548680"/>
            <a:ext cx="4572000" cy="2308324"/>
          </a:xfrm>
          <a:prstGeom prst="rect">
            <a:avLst/>
          </a:prstGeom>
          <a:solidFill>
            <a:schemeClr val="bg1"/>
          </a:solidFill>
        </p:spPr>
        <p:txBody>
          <a:bodyPr>
            <a:spAutoFit/>
          </a:bodyPr>
          <a:lstStyle/>
          <a:p>
            <a:r>
              <a:rPr lang="cs-CZ" dirty="0"/>
              <a:t>Lysá hora (1323 m n. m.) je nejvyšší vrchol Moravskoslezských Beskyd a Těšínska.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Na </a:t>
            </a:r>
            <a:r>
              <a:rPr lang="cs-CZ" dirty="0"/>
              <a:t>holém (lysém) vrcholu, na který vede silnice z Krásné, se nachází charakteristický telekomunikační vysílač, meteorologická stanice a několik horských chat.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 100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800" dirty="0" smtClean="0">
                <a:hlinkClick r:id="rId2" action="ppaction://hlinksldjump"/>
              </a:rPr>
              <a:t>Kde se nachází nejúrodnější oblasti ČR?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cs-CZ" dirty="0" smtClean="0"/>
              <a:t>Na Moravě a v Polabské nížině</a:t>
            </a:r>
            <a:endParaRPr lang="cs-CZ" dirty="0"/>
          </a:p>
        </p:txBody>
      </p:sp>
      <p:pic>
        <p:nvPicPr>
          <p:cNvPr id="4" name="Picture 4" descr="http://www.vidlakov.own.cz/images/sip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00" y="5924550"/>
            <a:ext cx="1333500" cy="933450"/>
          </a:xfrm>
          <a:prstGeom prst="rect">
            <a:avLst/>
          </a:prstGeom>
          <a:noFill/>
        </p:spPr>
      </p:pic>
      <p:pic>
        <p:nvPicPr>
          <p:cNvPr id="33796" name="Picture 4" descr="http://www.vyukovematerialy.cz/svet/rocnik5/foto/cesko/niziny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3429000"/>
            <a:ext cx="5248962" cy="324036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395740" y="1661111"/>
            <a:ext cx="541476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Nížiny se rozkládají při dolních tocích velkých </a:t>
            </a:r>
            <a:r>
              <a:rPr lang="cs-CZ" dirty="0" smtClean="0"/>
              <a:t>řek: </a:t>
            </a:r>
            <a:endParaRPr lang="cs-CZ" dirty="0"/>
          </a:p>
          <a:p>
            <a:r>
              <a:rPr lang="cs-CZ" dirty="0"/>
              <a:t>◦Polabská nížina - řeka Labe </a:t>
            </a:r>
          </a:p>
          <a:p>
            <a:r>
              <a:rPr lang="cs-CZ" dirty="0"/>
              <a:t>◦Hornomoravský úval - řeka Morava </a:t>
            </a:r>
          </a:p>
          <a:p>
            <a:r>
              <a:rPr lang="cs-CZ" dirty="0"/>
              <a:t>◦Dolnomoravský úval - řeka Morava </a:t>
            </a:r>
          </a:p>
          <a:p>
            <a:r>
              <a:rPr lang="cs-CZ" dirty="0"/>
              <a:t>◦</a:t>
            </a:r>
            <a:r>
              <a:rPr lang="cs-CZ" dirty="0" err="1"/>
              <a:t>Dyjskosvratecký</a:t>
            </a:r>
            <a:r>
              <a:rPr lang="cs-CZ" dirty="0"/>
              <a:t> úval - řeky Dyje a Svratka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 200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400" dirty="0" smtClean="0">
                <a:hlinkClick r:id="rId2" action="ppaction://hlinksldjump"/>
              </a:rPr>
              <a:t>V jakém okresu se pěstuje nejvíce chmele?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 okresu Žatec</a:t>
            </a:r>
            <a:endParaRPr lang="cs-CZ" dirty="0"/>
          </a:p>
        </p:txBody>
      </p:sp>
      <p:pic>
        <p:nvPicPr>
          <p:cNvPr id="4" name="Picture 4" descr="http://www.vidlakov.own.cz/images/sip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00" y="5924550"/>
            <a:ext cx="1333500" cy="933450"/>
          </a:xfrm>
          <a:prstGeom prst="rect">
            <a:avLst/>
          </a:prstGeom>
          <a:noFill/>
        </p:spPr>
      </p:pic>
      <p:pic>
        <p:nvPicPr>
          <p:cNvPr id="27650" name="Picture 2" descr="File:Chmelnice, Čechy, okres Přerov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43000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035672" y="1340768"/>
            <a:ext cx="4572000" cy="646331"/>
          </a:xfrm>
          <a:prstGeom prst="rect">
            <a:avLst/>
          </a:prstGeom>
          <a:solidFill>
            <a:schemeClr val="bg1"/>
          </a:solidFill>
        </p:spPr>
        <p:txBody>
          <a:bodyPr>
            <a:spAutoFit/>
          </a:bodyPr>
          <a:lstStyle/>
          <a:p>
            <a:r>
              <a:rPr lang="cs-CZ" dirty="0"/>
              <a:t>Tradičními chmelařskými oblastmi v Čechách je Žatecko a </a:t>
            </a:r>
            <a:r>
              <a:rPr lang="cs-CZ" dirty="0" err="1"/>
              <a:t>Úštěcko</a:t>
            </a:r>
            <a:r>
              <a:rPr lang="cs-CZ" dirty="0"/>
              <a:t>, na Moravě pak </a:t>
            </a:r>
            <a:r>
              <a:rPr lang="cs-CZ" dirty="0" err="1"/>
              <a:t>Tršicko</a:t>
            </a:r>
            <a:r>
              <a:rPr lang="cs-CZ" dirty="0"/>
              <a:t>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 300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000" dirty="0" smtClean="0">
                <a:hlinkClick r:id="rId2" action="ppaction://hlinksldjump"/>
              </a:rPr>
              <a:t>Které město je proslavené pěstováním karafiátů?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2555776" cy="908720"/>
          </a:xfrm>
        </p:spPr>
        <p:txBody>
          <a:bodyPr/>
          <a:lstStyle/>
          <a:p>
            <a:r>
              <a:rPr lang="cs-CZ" dirty="0" smtClean="0"/>
              <a:t>Klatovy</a:t>
            </a:r>
            <a:endParaRPr lang="cs-CZ" dirty="0"/>
          </a:p>
        </p:txBody>
      </p:sp>
      <p:pic>
        <p:nvPicPr>
          <p:cNvPr id="4" name="Picture 4" descr="http://www.vidlakov.own.cz/images/sip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00" y="5924550"/>
            <a:ext cx="1333500" cy="933450"/>
          </a:xfrm>
          <a:prstGeom prst="rect">
            <a:avLst/>
          </a:prstGeom>
          <a:noFill/>
        </p:spPr>
      </p:pic>
      <p:pic>
        <p:nvPicPr>
          <p:cNvPr id="28674" name="Picture 2" descr="File:Map cz Klatovy kroton.sv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220469"/>
            <a:ext cx="3707904" cy="2623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676" name="Picture 4" descr="File:Klatovy vyhled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0"/>
            <a:ext cx="5940152" cy="4455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905250" y="4581128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V roce 1813 se podařilo místním pěstitelům vyšlechtit z drobných francouzských karafiátů „klatovské karafiáty“. Tyto květiny pak reprezentovaly Klatovy na mnoha světových </a:t>
            </a:r>
            <a:r>
              <a:rPr lang="cs-CZ" dirty="0" smtClean="0"/>
              <a:t>výstavách.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 400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000" dirty="0" smtClean="0">
                <a:hlinkClick r:id="rId2" action="ppaction://hlinksldjump"/>
              </a:rPr>
              <a:t>V kterém městě se koná výstava </a:t>
            </a:r>
          </a:p>
          <a:p>
            <a:pPr algn="ctr">
              <a:buNone/>
            </a:pPr>
            <a:r>
              <a:rPr lang="cs-CZ" sz="4000" dirty="0" smtClean="0">
                <a:hlinkClick r:id="rId2" action="ppaction://hlinksldjump"/>
              </a:rPr>
              <a:t>Země živitelka?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 Českých Budějovicích</a:t>
            </a:r>
            <a:endParaRPr lang="cs-CZ" dirty="0"/>
          </a:p>
        </p:txBody>
      </p:sp>
      <p:pic>
        <p:nvPicPr>
          <p:cNvPr id="4" name="Picture 4" descr="http://www.vidlakov.own.cz/images/sip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00" y="5924550"/>
            <a:ext cx="1333500" cy="933450"/>
          </a:xfrm>
          <a:prstGeom prst="rect">
            <a:avLst/>
          </a:prstGeom>
          <a:noFill/>
        </p:spPr>
      </p:pic>
      <p:pic>
        <p:nvPicPr>
          <p:cNvPr id="29698" name="Picture 2" descr="http://www.vcb.cz/_var/vystavy/13306754876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4819996"/>
            <a:ext cx="3293453" cy="2065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700" name="Picture 4" descr="http://www.vcb.cz/_var/foto/mapa_13800126446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6604" y="2132855"/>
            <a:ext cx="6532145" cy="3279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 500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>
                <a:hlinkClick r:id="rId2" action="ppaction://hlinksldjump"/>
              </a:rPr>
              <a:t>Kde se koná </a:t>
            </a:r>
            <a:r>
              <a:rPr lang="cs-CZ" cap="all" dirty="0" smtClean="0">
                <a:hlinkClick r:id="rId2" action="ppaction://hlinksldjump"/>
              </a:rPr>
              <a:t>NVHZZT </a:t>
            </a:r>
          </a:p>
          <a:p>
            <a:pPr algn="ctr">
              <a:buNone/>
            </a:pPr>
            <a:r>
              <a:rPr lang="cs-CZ" cap="all" dirty="0" smtClean="0">
                <a:hlinkClick r:id="rId2" action="ppaction://hlinksldjump"/>
              </a:rPr>
              <a:t>(</a:t>
            </a:r>
            <a:r>
              <a:rPr lang="cs-CZ" dirty="0" smtClean="0">
                <a:hlinkClick r:id="rId2" action="ppaction://hlinksldjump"/>
              </a:rPr>
              <a:t>Národní výstava hospodářských zvířat a zemědělské techniky)?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01008" y="0"/>
            <a:ext cx="5842992" cy="1143000"/>
          </a:xfrm>
        </p:spPr>
        <p:txBody>
          <a:bodyPr/>
          <a:lstStyle/>
          <a:p>
            <a:r>
              <a:rPr lang="cs-CZ" dirty="0" smtClean="0"/>
              <a:t>Na </a:t>
            </a:r>
            <a:r>
              <a:rPr lang="cs-CZ" dirty="0" smtClean="0"/>
              <a:t>Výstavišti v</a:t>
            </a:r>
            <a:r>
              <a:rPr lang="cs-CZ" dirty="0" smtClean="0"/>
              <a:t> </a:t>
            </a:r>
            <a:r>
              <a:rPr lang="cs-CZ" dirty="0" smtClean="0"/>
              <a:t>Brně</a:t>
            </a:r>
            <a:endParaRPr lang="cs-CZ" dirty="0"/>
          </a:p>
        </p:txBody>
      </p:sp>
      <p:pic>
        <p:nvPicPr>
          <p:cNvPr id="4" name="Picture 4" descr="http://www.vidlakov.own.cz/images/sip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00" y="5924550"/>
            <a:ext cx="1333500" cy="933450"/>
          </a:xfrm>
          <a:prstGeom prst="rect">
            <a:avLst/>
          </a:prstGeom>
          <a:noFill/>
        </p:spPr>
      </p:pic>
      <p:pic>
        <p:nvPicPr>
          <p:cNvPr id="30722" name="Picture 2" descr="File:Brno - Pavilon &quot;Z&quot; Brněnského výstaviště s přilehlým okolím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81174"/>
            <a:ext cx="7620000" cy="5076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 100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800" dirty="0" smtClean="0">
                <a:hlinkClick r:id="rId2" action="ppaction://hlinksldjump"/>
              </a:rPr>
              <a:t>Která česká řeka je nejdelší?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Labe</a:t>
            </a:r>
            <a:endParaRPr lang="cs-CZ" dirty="0"/>
          </a:p>
        </p:txBody>
      </p:sp>
      <p:pic>
        <p:nvPicPr>
          <p:cNvPr id="4" name="Picture 4" descr="http://www.vidlakov.own.cz/images/sip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00" y="5924550"/>
            <a:ext cx="1333500" cy="933450"/>
          </a:xfrm>
          <a:prstGeom prst="rect">
            <a:avLst/>
          </a:prstGeom>
          <a:noFill/>
        </p:spPr>
      </p:pic>
      <p:pic>
        <p:nvPicPr>
          <p:cNvPr id="31746" name="Picture 2" descr="File:Spring of Labe (Elbe)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16" y="1152524"/>
            <a:ext cx="3209925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635896" y="1268760"/>
            <a:ext cx="4572000" cy="34163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Labe (německy Elbe) je jednou z největších řek a vodních cest Evropy.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Pramení </a:t>
            </a:r>
            <a:r>
              <a:rPr lang="cs-CZ" dirty="0"/>
              <a:t>v Krkonoších na severu Čech, protéká Německem a ústí estuárem do Severního moře.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Je </a:t>
            </a:r>
            <a:r>
              <a:rPr lang="cs-CZ" dirty="0"/>
              <a:t>to skoro jediná česká řeka, jejíž český název není ženského rodu (v němčině však je ženského rodu).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Je </a:t>
            </a:r>
            <a:r>
              <a:rPr lang="cs-CZ" dirty="0"/>
              <a:t>1154 km dlouhá (v Čechách 358,3 km).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 200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5400" dirty="0" smtClean="0">
                <a:hlinkClick r:id="rId2" action="ppaction://hlinksldjump"/>
              </a:rPr>
              <a:t>Která řeka má nejdelší tok na území ČR?</a:t>
            </a: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Vltava</a:t>
            </a:r>
            <a:endParaRPr lang="cs-CZ" dirty="0"/>
          </a:p>
        </p:txBody>
      </p:sp>
      <p:pic>
        <p:nvPicPr>
          <p:cNvPr id="4" name="Picture 4" descr="http://www.vidlakov.own.cz/images/sip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00" y="5924550"/>
            <a:ext cx="1333500" cy="933450"/>
          </a:xfrm>
          <a:prstGeom prst="rect">
            <a:avLst/>
          </a:prstGeom>
          <a:noFill/>
        </p:spPr>
      </p:pic>
      <p:pic>
        <p:nvPicPr>
          <p:cNvPr id="32770" name="Picture 2" descr="File:Pramen Vltavy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08" y="2232248"/>
            <a:ext cx="5436096" cy="4077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67296" y="1106984"/>
            <a:ext cx="5298504" cy="64633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dirty="0"/>
              <a:t>Vltava (německy </a:t>
            </a:r>
            <a:r>
              <a:rPr lang="cs-CZ" dirty="0" err="1"/>
              <a:t>Moldau</a:t>
            </a:r>
            <a:r>
              <a:rPr lang="cs-CZ" dirty="0"/>
              <a:t>) je se 430 km (433 km) nejdelší řeka v České republice. Pramení na </a:t>
            </a:r>
            <a:r>
              <a:rPr lang="cs-CZ" dirty="0" smtClean="0"/>
              <a:t>Šumavě.</a:t>
            </a:r>
            <a:endParaRPr lang="cs-CZ" dirty="0"/>
          </a:p>
        </p:txBody>
      </p:sp>
      <p:pic>
        <p:nvPicPr>
          <p:cNvPr id="32772" name="Picture 4" descr="Soubor:Vltava River (CZE) - location and watershed.sv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1819" y="2708920"/>
            <a:ext cx="3484677" cy="2038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 300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800" dirty="0" smtClean="0">
                <a:hlinkClick r:id="rId2" action="ppaction://hlinksldjump"/>
              </a:rPr>
              <a:t>Která řeka vzniká soutokem Radbuzy, Mže, </a:t>
            </a:r>
            <a:r>
              <a:rPr lang="cs-CZ" sz="4800" dirty="0" err="1" smtClean="0">
                <a:hlinkClick r:id="rId2" action="ppaction://hlinksldjump"/>
              </a:rPr>
              <a:t>Úhlavy</a:t>
            </a:r>
            <a:r>
              <a:rPr lang="cs-CZ" sz="4800" dirty="0" smtClean="0">
                <a:hlinkClick r:id="rId2" action="ppaction://hlinksldjump"/>
              </a:rPr>
              <a:t>, </a:t>
            </a:r>
            <a:r>
              <a:rPr lang="cs-CZ" sz="4800" dirty="0" err="1" smtClean="0">
                <a:hlinkClick r:id="rId2" action="ppaction://hlinksldjump"/>
              </a:rPr>
              <a:t>Úslavy</a:t>
            </a:r>
            <a:r>
              <a:rPr lang="cs-CZ" sz="4800" dirty="0" smtClean="0">
                <a:hlinkClick r:id="rId2" action="ppaction://hlinksldjump"/>
              </a:rPr>
              <a:t>?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Berounka</a:t>
            </a:r>
            <a:endParaRPr lang="cs-CZ" dirty="0"/>
          </a:p>
        </p:txBody>
      </p:sp>
      <p:pic>
        <p:nvPicPr>
          <p:cNvPr id="4" name="Picture 4" descr="http://www.vidlakov.own.cz/images/sip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00" y="5924550"/>
            <a:ext cx="1333500" cy="933450"/>
          </a:xfrm>
          <a:prstGeom prst="rect">
            <a:avLst/>
          </a:prstGeom>
          <a:noFill/>
        </p:spPr>
      </p:pic>
      <p:pic>
        <p:nvPicPr>
          <p:cNvPr id="33794" name="Picture 2" descr="File:Karlštejn-kostel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500" y="2719796"/>
            <a:ext cx="5517604" cy="4138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796" name="Picture 4" descr="Soubor:Berounka (CZE) - location map.sv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132856"/>
            <a:ext cx="4091607" cy="2393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13555" y="1134914"/>
            <a:ext cx="869406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Berounka </a:t>
            </a:r>
            <a:r>
              <a:rPr lang="cs-CZ" dirty="0"/>
              <a:t>je jedna z českých řek, významný tok v západní části republiky (Plzeňský a Středočeský kraj) a levobřežní přítok Vltavy. Je dlouhá 139,1 km</a:t>
            </a:r>
            <a:r>
              <a:rPr lang="cs-CZ" dirty="0" smtClean="0"/>
              <a:t>. </a:t>
            </a:r>
          </a:p>
          <a:p>
            <a:r>
              <a:rPr lang="cs-CZ" dirty="0" smtClean="0"/>
              <a:t>Prameny </a:t>
            </a:r>
            <a:r>
              <a:rPr lang="cs-CZ" dirty="0"/>
              <a:t>zdrojnic se nacházejí v pohořích Český les a Šumava.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 400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000" dirty="0" smtClean="0">
                <a:hlinkClick r:id="rId2" action="ppaction://hlinksldjump"/>
              </a:rPr>
              <a:t>Která řeka se vlévá do Dunaje pod hradem Děvín?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Morava</a:t>
            </a:r>
            <a:endParaRPr lang="cs-CZ" dirty="0"/>
          </a:p>
        </p:txBody>
      </p:sp>
      <p:pic>
        <p:nvPicPr>
          <p:cNvPr id="4" name="Picture 4" descr="http://www.vidlakov.own.cz/images/sip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00" y="5924550"/>
            <a:ext cx="1333500" cy="933450"/>
          </a:xfrm>
          <a:prstGeom prst="rect">
            <a:avLst/>
          </a:prstGeom>
          <a:noFill/>
        </p:spPr>
      </p:pic>
      <p:pic>
        <p:nvPicPr>
          <p:cNvPr id="34818" name="Picture 2" descr="File:Bratislava, Devín, pohled na řeku Moravu z Devínského hradu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54708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79512" y="1124744"/>
            <a:ext cx="8568952" cy="1477328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dirty="0" smtClean="0"/>
              <a:t>Morava </a:t>
            </a:r>
            <a:r>
              <a:rPr lang="cs-CZ" dirty="0"/>
              <a:t>je řeka na Moravě v České republice. Nedaleko pramene tvoří krátký úsek historické zemské hranice Moravy a Čech. Na dolním toku tvoří státní hranici mezi Českou republikou a Slovenskem a mezi Slovenskem a Rakouskem. Tato nejdůležitější moravská řeka, která protéká jejím územím od severu na jih, </a:t>
            </a:r>
            <a:r>
              <a:rPr lang="cs-CZ" u="sng" dirty="0"/>
              <a:t>je levým přítokem </a:t>
            </a:r>
            <a:r>
              <a:rPr lang="cs-CZ" u="sng" dirty="0" smtClean="0"/>
              <a:t>Dunaje pod hradem Děvín</a:t>
            </a:r>
            <a:r>
              <a:rPr lang="cs-CZ" dirty="0" smtClean="0"/>
              <a:t>. </a:t>
            </a:r>
            <a:r>
              <a:rPr lang="cs-CZ" dirty="0"/>
              <a:t>Je dlouhá 354 km (z toho 284 km na území České republiky).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 500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800" dirty="0" smtClean="0">
                <a:hlinkClick r:id="rId2" action="ppaction://hlinksldjump"/>
              </a:rPr>
              <a:t>Jaká řeka v ČR je nejkratší?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Chrudimka</a:t>
            </a:r>
            <a:endParaRPr lang="cs-CZ" dirty="0"/>
          </a:p>
        </p:txBody>
      </p:sp>
      <p:pic>
        <p:nvPicPr>
          <p:cNvPr id="4" name="Picture 4" descr="http://www.vidlakov.own.cz/images/sip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00" y="5924550"/>
            <a:ext cx="1333500" cy="933450"/>
          </a:xfrm>
          <a:prstGeom prst="rect">
            <a:avLst/>
          </a:prstGeom>
          <a:noFill/>
        </p:spPr>
      </p:pic>
      <p:pic>
        <p:nvPicPr>
          <p:cNvPr id="35842" name="Picture 2" descr="File:Chrudimka u Škrovádu 1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37568"/>
            <a:ext cx="493395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427984" y="1213008"/>
            <a:ext cx="4572000" cy="1477328"/>
          </a:xfrm>
          <a:prstGeom prst="rect">
            <a:avLst/>
          </a:prstGeom>
          <a:solidFill>
            <a:schemeClr val="bg1"/>
          </a:solidFill>
        </p:spPr>
        <p:txBody>
          <a:bodyPr>
            <a:spAutoFit/>
          </a:bodyPr>
          <a:lstStyle/>
          <a:p>
            <a:r>
              <a:rPr lang="cs-CZ" dirty="0"/>
              <a:t>Chrudimka je řeka v Pardubickém kraji v České republice. Dříve se jí říkávalo Kamenice nebo </a:t>
            </a:r>
            <a:r>
              <a:rPr lang="cs-CZ" dirty="0" err="1"/>
              <a:t>Ohebka</a:t>
            </a:r>
            <a:r>
              <a:rPr lang="cs-CZ" dirty="0"/>
              <a:t> (podle hradu </a:t>
            </a:r>
            <a:r>
              <a:rPr lang="cs-CZ" dirty="0" err="1"/>
              <a:t>Oheb</a:t>
            </a:r>
            <a:r>
              <a:rPr lang="cs-CZ" dirty="0"/>
              <a:t>), název Chrudimka pochází až z pozdějších dob. Je 105,97 km dlouhá.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Obrázky 100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3633267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8000" dirty="0" smtClean="0">
                <a:hlinkClick r:id="rId2" action="ppaction://hlinksldjump"/>
              </a:rPr>
              <a:t>Co je na obrázku?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cs-CZ" dirty="0" smtClean="0"/>
              <a:t> Hrad </a:t>
            </a:r>
            <a:r>
              <a:rPr lang="cs-CZ" dirty="0" err="1" smtClean="0"/>
              <a:t>Valečov</a:t>
            </a:r>
            <a:endParaRPr lang="cs-CZ" dirty="0"/>
          </a:p>
        </p:txBody>
      </p:sp>
      <p:pic>
        <p:nvPicPr>
          <p:cNvPr id="4" name="Picture 4" descr="http://www.vidlakov.own.cz/images/sip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00" y="5924550"/>
            <a:ext cx="1333500" cy="933450"/>
          </a:xfrm>
          <a:prstGeom prst="rect">
            <a:avLst/>
          </a:prstGeom>
          <a:noFill/>
        </p:spPr>
      </p:pic>
      <p:pic>
        <p:nvPicPr>
          <p:cNvPr id="36866" name="Picture 2" descr="File:Hrad Valečov, letecký snímek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52" y="1781174"/>
            <a:ext cx="7620000" cy="5076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Obrázky 200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8000" dirty="0" smtClean="0">
                <a:hlinkClick r:id="rId2" action="ppaction://hlinksldjump"/>
              </a:rPr>
              <a:t>Co je na obrázku?</a:t>
            </a:r>
            <a:endParaRPr lang="cs-CZ" sz="80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cs-CZ" dirty="0" smtClean="0"/>
              <a:t>Liberecká radnice</a:t>
            </a:r>
            <a:endParaRPr lang="cs-CZ" dirty="0"/>
          </a:p>
        </p:txBody>
      </p:sp>
      <p:pic>
        <p:nvPicPr>
          <p:cNvPr id="4" name="Picture 4" descr="http://www.vidlakov.own.cz/images/sip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00" y="5924550"/>
            <a:ext cx="1333500" cy="933450"/>
          </a:xfrm>
          <a:prstGeom prst="rect">
            <a:avLst/>
          </a:prstGeom>
          <a:noFill/>
        </p:spPr>
      </p:pic>
      <p:pic>
        <p:nvPicPr>
          <p:cNvPr id="38914" name="Picture 2" descr="File:Liberec, radnice 01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24744"/>
            <a:ext cx="428625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Obrázky 300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8000" dirty="0" smtClean="0">
                <a:hlinkClick r:id="rId2" action="ppaction://hlinksldjump"/>
              </a:rPr>
              <a:t>Co je na obrázku?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cs-CZ" dirty="0" smtClean="0"/>
              <a:t>Kaple sv. Štěpána u pramene Klokočky</a:t>
            </a:r>
            <a:endParaRPr lang="cs-CZ" dirty="0"/>
          </a:p>
        </p:txBody>
      </p:sp>
      <p:pic>
        <p:nvPicPr>
          <p:cNvPr id="4" name="Picture 4" descr="http://www.vidlakov.own.cz/images/sip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00" y="5924550"/>
            <a:ext cx="1333500" cy="933450"/>
          </a:xfrm>
          <a:prstGeom prst="rect">
            <a:avLst/>
          </a:prstGeom>
          <a:noFill/>
        </p:spPr>
      </p:pic>
      <p:pic>
        <p:nvPicPr>
          <p:cNvPr id="37890" name="Picture 2" descr="File:Kaple na Klokočce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67482"/>
            <a:ext cx="7620000" cy="5076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Obrázky 400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8000" dirty="0" smtClean="0">
                <a:hlinkClick r:id="rId2" action="ppaction://hlinksldjump"/>
              </a:rPr>
              <a:t>Co je na obrázku?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26368"/>
          </a:xfrm>
        </p:spPr>
        <p:txBody>
          <a:bodyPr/>
          <a:lstStyle/>
          <a:p>
            <a:r>
              <a:rPr lang="cs-CZ" dirty="0" smtClean="0"/>
              <a:t>Jičínská brána</a:t>
            </a:r>
            <a:endParaRPr lang="cs-CZ" dirty="0"/>
          </a:p>
        </p:txBody>
      </p:sp>
      <p:pic>
        <p:nvPicPr>
          <p:cNvPr id="4" name="Picture 4" descr="http://www.vidlakov.own.cz/images/sip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00" y="5924550"/>
            <a:ext cx="1333500" cy="933450"/>
          </a:xfrm>
          <a:prstGeom prst="rect">
            <a:avLst/>
          </a:prstGeom>
          <a:noFill/>
        </p:spPr>
      </p:pic>
      <p:pic>
        <p:nvPicPr>
          <p:cNvPr id="39938" name="Picture 2" descr="File:Jičín - náměstí 01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76288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Obrázky 500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8000" dirty="0" smtClean="0">
                <a:hlinkClick r:id="rId2" action="ppaction://hlinksldjump"/>
              </a:rPr>
              <a:t>Co je na obrázku?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Zámek Zbiroh</a:t>
            </a:r>
            <a:endParaRPr lang="cs-CZ" dirty="0"/>
          </a:p>
        </p:txBody>
      </p:sp>
      <p:pic>
        <p:nvPicPr>
          <p:cNvPr id="4" name="Picture 4" descr="http://www.vidlakov.own.cz/images/sip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0500" y="5924550"/>
            <a:ext cx="1333500" cy="933450"/>
          </a:xfrm>
          <a:prstGeom prst="rect">
            <a:avLst/>
          </a:prstGeom>
          <a:noFill/>
        </p:spPr>
      </p:pic>
      <p:pic>
        <p:nvPicPr>
          <p:cNvPr id="3076" name="Picture 4" descr="File:Zámek Zbiroh, Rokycany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6028" y="1314711"/>
            <a:ext cx="6768752" cy="5076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Riskuj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7F7F7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2134</TotalTime>
  <Words>2141</Words>
  <Application>Microsoft Office PowerPoint</Application>
  <PresentationFormat>Předvádění na obrazovce (4:3)</PresentationFormat>
  <Paragraphs>431</Paragraphs>
  <Slides>103</Slides>
  <Notes>50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103</vt:i4>
      </vt:variant>
    </vt:vector>
  </HeadingPairs>
  <TitlesOfParts>
    <vt:vector size="104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CHKO 300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Průmysl 100</vt:lpstr>
      <vt:lpstr>2- Temelín, Dukovany</vt:lpstr>
      <vt:lpstr>Průmysl 200</vt:lpstr>
      <vt:lpstr>Škoda auto a.s.</vt:lpstr>
      <vt:lpstr>Průmysl 300</vt:lpstr>
      <vt:lpstr>V Hradci Králové</vt:lpstr>
      <vt:lpstr>Průmysl 400</vt:lpstr>
      <vt:lpstr>Olomoucké syrečky</vt:lpstr>
      <vt:lpstr>Průmysl 500</vt:lpstr>
      <vt:lpstr>Ostravsko-karvinské doly</vt:lpstr>
      <vt:lpstr>Kultura 100</vt:lpstr>
      <vt:lpstr>Na Václavském náměstí (Koňském trhu)</vt:lpstr>
      <vt:lpstr>Kultura 200</vt:lpstr>
      <vt:lpstr>V knize R.U.R</vt:lpstr>
      <vt:lpstr>Kultura 300</vt:lpstr>
      <vt:lpstr>Richard Genzer, Michal Suchánek, Josef Carda, Veronika Žilková</vt:lpstr>
      <vt:lpstr>Kultura 400</vt:lpstr>
      <vt:lpstr>V Německu (SRN)</vt:lpstr>
      <vt:lpstr>Kultura 500</vt:lpstr>
      <vt:lpstr>Viola</vt:lpstr>
      <vt:lpstr>Historie 100</vt:lpstr>
      <vt:lpstr>Karel IV.</vt:lpstr>
      <vt:lpstr>Historie 200</vt:lpstr>
      <vt:lpstr>Na Bezdězu</vt:lpstr>
      <vt:lpstr>Historie 300</vt:lpstr>
      <vt:lpstr>1.1.1993</vt:lpstr>
      <vt:lpstr>Historie 400</vt:lpstr>
      <vt:lpstr>Od 19 stol. (1892)</vt:lpstr>
      <vt:lpstr>Historie 500</vt:lpstr>
      <vt:lpstr>17.11.1989 </vt:lpstr>
      <vt:lpstr>Osobnosti 100</vt:lpstr>
      <vt:lpstr>Z Trocnova</vt:lpstr>
      <vt:lpstr>Osobnosti 200</vt:lpstr>
      <vt:lpstr>Jan Hus</vt:lpstr>
      <vt:lpstr>Osobnosti 300</vt:lpstr>
      <vt:lpstr>Edvard Beneš</vt:lpstr>
      <vt:lpstr> Osobnosti 400</vt:lpstr>
      <vt:lpstr>Jára Cimrman</vt:lpstr>
      <vt:lpstr>Osobnosti 500</vt:lpstr>
      <vt:lpstr>Jan Lucemburský</vt:lpstr>
      <vt:lpstr>Hory 100</vt:lpstr>
      <vt:lpstr>Sněžka</vt:lpstr>
      <vt:lpstr>Hory 200</vt:lpstr>
      <vt:lpstr>Praděd</vt:lpstr>
      <vt:lpstr>Hory 300</vt:lpstr>
      <vt:lpstr>Plechý</vt:lpstr>
      <vt:lpstr>Hory 400</vt:lpstr>
      <vt:lpstr>Luž</vt:lpstr>
      <vt:lpstr>Hory 500</vt:lpstr>
      <vt:lpstr>Lysá Hora</vt:lpstr>
      <vt:lpstr>Zemědělství 100</vt:lpstr>
      <vt:lpstr>Na Moravě a v Polabské nížině</vt:lpstr>
      <vt:lpstr>Zemědělství 200</vt:lpstr>
      <vt:lpstr>V okresu Žatec</vt:lpstr>
      <vt:lpstr>Zemědělství 300</vt:lpstr>
      <vt:lpstr>Klatovy</vt:lpstr>
      <vt:lpstr>Zemědělství 400</vt:lpstr>
      <vt:lpstr>V Českých Budějovicích</vt:lpstr>
      <vt:lpstr>Zemědělství 500</vt:lpstr>
      <vt:lpstr>Na Výstavišti v Brně</vt:lpstr>
      <vt:lpstr>Vodstvo 100</vt:lpstr>
      <vt:lpstr>Labe</vt:lpstr>
      <vt:lpstr>Vodstvo 200</vt:lpstr>
      <vt:lpstr>Vltava</vt:lpstr>
      <vt:lpstr>Vodstvo 300</vt:lpstr>
      <vt:lpstr>Berounka</vt:lpstr>
      <vt:lpstr>Vodstvo 400</vt:lpstr>
      <vt:lpstr>Morava</vt:lpstr>
      <vt:lpstr>Vodstvo 500</vt:lpstr>
      <vt:lpstr>Chrudimka</vt:lpstr>
      <vt:lpstr>Obrázky 100</vt:lpstr>
      <vt:lpstr> Hrad Valečov</vt:lpstr>
      <vt:lpstr>Obrázky 200</vt:lpstr>
      <vt:lpstr>Liberecká radnice</vt:lpstr>
      <vt:lpstr>Obrázky 300</vt:lpstr>
      <vt:lpstr>Kaple sv. Štěpána u pramene Klokočky</vt:lpstr>
      <vt:lpstr>Obrázky 400</vt:lpstr>
      <vt:lpstr>Jičínská brána</vt:lpstr>
      <vt:lpstr>Obrázky 500</vt:lpstr>
      <vt:lpstr>Zámek Zbiroh</vt:lpstr>
    </vt:vector>
  </TitlesOfParts>
  <Company>Masarykova ZŠ Debř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RISKUJ!</dc:title>
  <dc:creator>Jakub Černý</dc:creator>
  <cp:lastModifiedBy>Jakub Černý</cp:lastModifiedBy>
  <cp:revision>90</cp:revision>
  <dcterms:created xsi:type="dcterms:W3CDTF">2013-04-23T12:22:15Z</dcterms:created>
  <dcterms:modified xsi:type="dcterms:W3CDTF">2013-10-03T11:22:32Z</dcterms:modified>
</cp:coreProperties>
</file>