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2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F4983-0F81-4B10-8676-D58AFA009848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06CE98-E35B-4C3A-8FED-C6AC34945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08EA5-C0AB-4975-B8CA-C1C2E2D428B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BBC29-BA38-4D55-85DD-29021F57CA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07209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00100" y="1397002"/>
          <a:ext cx="6929485" cy="5103836"/>
        </p:xfrm>
        <a:graphic>
          <a:graphicData uri="http://schemas.openxmlformats.org/drawingml/2006/table">
            <a:tbl>
              <a:tblPr/>
              <a:tblGrid>
                <a:gridCol w="2563297"/>
                <a:gridCol w="4366188"/>
              </a:tblGrid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Slova citově zabarvená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02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seznámení žáků s novým učivem, následným praktickým úkolem si žáci novou látku přímo vyzkouší, kontrola na IT.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7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umí vysvětlit význam slova - hanlivý, lichotivý, dokáží vymyslet příklad od slova neutrálního.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Slova lichotivá, hanlivá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a 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1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000100" y="1000108"/>
            <a:ext cx="928687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571480"/>
            <a:ext cx="60407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u="sng" dirty="0" smtClean="0">
                <a:solidFill>
                  <a:srgbClr val="FF0000"/>
                </a:solidFill>
              </a:rPr>
              <a:t>Slova citově zabarvená</a:t>
            </a:r>
            <a:endParaRPr lang="cs-CZ" sz="4800" b="1" i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3429000"/>
            <a:ext cx="407196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786" y="1857364"/>
            <a:ext cx="68080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Slovo citově neutrální – </a:t>
            </a:r>
            <a:r>
              <a:rPr lang="cs-CZ" sz="2800" b="1" i="1" dirty="0" smtClean="0">
                <a:solidFill>
                  <a:srgbClr val="00B050"/>
                </a:solidFill>
              </a:rPr>
              <a:t>dům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Slovo lichotivé ( mazlivé ) – </a:t>
            </a:r>
            <a:r>
              <a:rPr lang="cs-CZ" sz="2800" b="1" i="1" dirty="0" smtClean="0">
                <a:solidFill>
                  <a:srgbClr val="00B050"/>
                </a:solidFill>
              </a:rPr>
              <a:t>domeček, domek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Slovo hanlivé – </a:t>
            </a:r>
            <a:r>
              <a:rPr lang="cs-CZ" sz="2800" b="1" i="1" dirty="0" smtClean="0">
                <a:solidFill>
                  <a:srgbClr val="00B050"/>
                </a:solidFill>
              </a:rPr>
              <a:t>barák, barabizna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5902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>
                    <a:lumMod val="10000"/>
                  </a:schemeClr>
                </a:solidFill>
              </a:rPr>
              <a:t>Zkus vymyslet slova citově zabarvená :</a:t>
            </a:r>
            <a:endParaRPr lang="cs-CZ" sz="2800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142984"/>
            <a:ext cx="2714644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51397">
            <a:off x="3988995" y="3241792"/>
            <a:ext cx="2347947" cy="2728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357686" y="1000108"/>
            <a:ext cx="3062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i="1" dirty="0" smtClean="0">
                <a:solidFill>
                  <a:srgbClr val="00B050"/>
                </a:solidFill>
              </a:rPr>
              <a:t>Lichotivá ( mazlivá )</a:t>
            </a:r>
          </a:p>
          <a:p>
            <a:pPr marL="342900" indent="-342900">
              <a:buAutoNum type="arabicPeriod"/>
            </a:pPr>
            <a:r>
              <a:rPr lang="cs-CZ" sz="2400" b="1" i="1" dirty="0" smtClean="0">
                <a:solidFill>
                  <a:srgbClr val="FF0000"/>
                </a:solidFill>
              </a:rPr>
              <a:t>Hanlivá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3857628"/>
            <a:ext cx="144789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B050"/>
                </a:solidFill>
              </a:rPr>
              <a:t>Pusinka</a:t>
            </a:r>
          </a:p>
          <a:p>
            <a:r>
              <a:rPr lang="cs-CZ" sz="2400" b="1" i="1" dirty="0" smtClean="0">
                <a:solidFill>
                  <a:srgbClr val="00B050"/>
                </a:solidFill>
              </a:rPr>
              <a:t>Pusinečka</a:t>
            </a:r>
          </a:p>
          <a:p>
            <a:r>
              <a:rPr lang="cs-CZ" sz="2400" b="1" i="1" dirty="0" smtClean="0">
                <a:solidFill>
                  <a:srgbClr val="00B050"/>
                </a:solidFill>
              </a:rPr>
              <a:t>Hubička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Huba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Tlama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16" y="4214818"/>
            <a:ext cx="127791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B050"/>
                </a:solidFill>
              </a:rPr>
              <a:t>Nožička</a:t>
            </a:r>
          </a:p>
          <a:p>
            <a:r>
              <a:rPr lang="cs-CZ" sz="2400" b="1" i="1" dirty="0" smtClean="0">
                <a:solidFill>
                  <a:srgbClr val="00B050"/>
                </a:solidFill>
              </a:rPr>
              <a:t>Nožka</a:t>
            </a:r>
          </a:p>
          <a:p>
            <a:r>
              <a:rPr lang="cs-CZ" sz="2400" b="1" i="1" dirty="0" smtClean="0">
                <a:solidFill>
                  <a:srgbClr val="00B050"/>
                </a:solidFill>
              </a:rPr>
              <a:t>Noženka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Tlapa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Hnáta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Pařát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428596" y="3786190"/>
            <a:ext cx="2000264" cy="2286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429388" y="4214818"/>
            <a:ext cx="1928826" cy="2286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14290"/>
            <a:ext cx="91910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i="1" dirty="0" smtClean="0">
                <a:solidFill>
                  <a:srgbClr val="00B050"/>
                </a:solidFill>
              </a:rPr>
              <a:t>Najdi ve větách slova lichotivá a vypiš je do sešitu zeleně.</a:t>
            </a:r>
          </a:p>
          <a:p>
            <a:pPr marL="514350" indent="-514350">
              <a:buAutoNum type="arabicPeriod"/>
            </a:pPr>
            <a:r>
              <a:rPr lang="cs-CZ" sz="2800" b="1" i="1" dirty="0" smtClean="0">
                <a:solidFill>
                  <a:srgbClr val="FF0000"/>
                </a:solidFill>
              </a:rPr>
              <a:t>Najdi ve větách slova hanlivá a vypiš je do sešitu červeně.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357298"/>
            <a:ext cx="82723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Honzíček utíkal přes pole. Vylekal ho štěkot psa. Hloupé psisko – pomyslel si Honza.</a:t>
            </a:r>
          </a:p>
          <a:p>
            <a:r>
              <a:rPr lang="cs-CZ" sz="3200" b="1" i="1" dirty="0" smtClean="0"/>
              <a:t>Kdyby ten čokl tak nevyváděl, nerozbil bych si svá krásná kolínka. To tomu neřádovi nedaruji!</a:t>
            </a:r>
          </a:p>
          <a:p>
            <a:r>
              <a:rPr lang="cs-CZ" sz="3200" b="1" i="1" dirty="0" smtClean="0"/>
              <a:t>Najednou se z křoviska vybelhala stará babice, opírala se o svoji dřevěnou berličku </a:t>
            </a:r>
          </a:p>
          <a:p>
            <a:r>
              <a:rPr lang="cs-CZ" sz="3200" b="1" i="1" dirty="0" smtClean="0"/>
              <a:t>a hrozila kloučkovi svým škaredým pařátem. Honzík se lekl, úplně zapomněl na bolest </a:t>
            </a:r>
          </a:p>
          <a:p>
            <a:r>
              <a:rPr lang="cs-CZ" sz="3200" b="1" i="1" dirty="0" smtClean="0"/>
              <a:t>a pelášil domů za maminkou.</a:t>
            </a:r>
            <a:endParaRPr lang="cs-CZ" sz="32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500174"/>
            <a:ext cx="864396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Honzíček</a:t>
            </a:r>
            <a:r>
              <a:rPr lang="cs-CZ" sz="3200" b="1" i="1" dirty="0" smtClean="0"/>
              <a:t> utíkal přes pole. Vylekal ho štěkot psa. Hloupé </a:t>
            </a:r>
            <a:r>
              <a:rPr lang="cs-CZ" sz="3200" b="1" i="1" dirty="0" smtClean="0">
                <a:solidFill>
                  <a:srgbClr val="FF0000"/>
                </a:solidFill>
              </a:rPr>
              <a:t>psisko</a:t>
            </a:r>
            <a:r>
              <a:rPr lang="cs-CZ" sz="3200" b="1" i="1" dirty="0" smtClean="0"/>
              <a:t> – pomyslel si Honza.</a:t>
            </a:r>
          </a:p>
          <a:p>
            <a:r>
              <a:rPr lang="cs-CZ" sz="3200" b="1" i="1" dirty="0" smtClean="0"/>
              <a:t>Kdyby ten</a:t>
            </a:r>
            <a:r>
              <a:rPr lang="cs-CZ" sz="3200" b="1" i="1" dirty="0" smtClean="0">
                <a:solidFill>
                  <a:srgbClr val="FF0000"/>
                </a:solidFill>
              </a:rPr>
              <a:t> čokl </a:t>
            </a:r>
            <a:r>
              <a:rPr lang="cs-CZ" sz="3200" b="1" i="1" dirty="0" smtClean="0"/>
              <a:t>tak nevyváděl, nerozbil bych si </a:t>
            </a:r>
          </a:p>
          <a:p>
            <a:r>
              <a:rPr lang="cs-CZ" sz="3200" b="1" i="1" dirty="0" smtClean="0"/>
              <a:t>svá krásná </a:t>
            </a:r>
            <a:r>
              <a:rPr lang="cs-CZ" sz="3200" b="1" i="1" dirty="0" smtClean="0">
                <a:solidFill>
                  <a:srgbClr val="00B050"/>
                </a:solidFill>
              </a:rPr>
              <a:t>kolínka</a:t>
            </a:r>
            <a:r>
              <a:rPr lang="cs-CZ" sz="3200" b="1" i="1" dirty="0" smtClean="0"/>
              <a:t>. To tomu </a:t>
            </a:r>
            <a:r>
              <a:rPr lang="cs-CZ" sz="3200" b="1" i="1" dirty="0" smtClean="0">
                <a:solidFill>
                  <a:srgbClr val="FF0000"/>
                </a:solidFill>
              </a:rPr>
              <a:t>neřádovi</a:t>
            </a:r>
            <a:r>
              <a:rPr lang="cs-CZ" sz="3200" b="1" i="1" dirty="0" smtClean="0"/>
              <a:t> nedaruji!</a:t>
            </a:r>
          </a:p>
          <a:p>
            <a:r>
              <a:rPr lang="cs-CZ" sz="3200" b="1" i="1" dirty="0" smtClean="0"/>
              <a:t>Najednou se z </a:t>
            </a:r>
            <a:r>
              <a:rPr lang="cs-CZ" sz="3200" b="1" i="1" dirty="0" smtClean="0">
                <a:solidFill>
                  <a:srgbClr val="FF0000"/>
                </a:solidFill>
              </a:rPr>
              <a:t>křoviska</a:t>
            </a:r>
            <a:r>
              <a:rPr lang="cs-CZ" sz="3200" b="1" i="1" dirty="0" smtClean="0"/>
              <a:t> vybelhala stará </a:t>
            </a:r>
            <a:r>
              <a:rPr lang="cs-CZ" sz="3200" b="1" i="1" dirty="0" smtClean="0">
                <a:solidFill>
                  <a:srgbClr val="FF0000"/>
                </a:solidFill>
              </a:rPr>
              <a:t>babice</a:t>
            </a:r>
            <a:r>
              <a:rPr lang="cs-CZ" sz="3200" b="1" i="1" dirty="0" smtClean="0"/>
              <a:t>, opírala se o svoji dřevěnou </a:t>
            </a:r>
            <a:r>
              <a:rPr lang="cs-CZ" sz="3200" b="1" i="1" dirty="0" smtClean="0">
                <a:solidFill>
                  <a:srgbClr val="00B050"/>
                </a:solidFill>
              </a:rPr>
              <a:t>berličku</a:t>
            </a:r>
            <a:r>
              <a:rPr lang="cs-CZ" sz="3200" b="1" i="1" dirty="0" smtClean="0"/>
              <a:t> </a:t>
            </a:r>
          </a:p>
          <a:p>
            <a:r>
              <a:rPr lang="cs-CZ" sz="3200" b="1" i="1" dirty="0" smtClean="0"/>
              <a:t>a hrozila</a:t>
            </a:r>
            <a:r>
              <a:rPr lang="cs-CZ" sz="3200" b="1" i="1" dirty="0" smtClean="0">
                <a:solidFill>
                  <a:srgbClr val="00B050"/>
                </a:solidFill>
              </a:rPr>
              <a:t> kloučkovi </a:t>
            </a:r>
            <a:r>
              <a:rPr lang="cs-CZ" sz="3200" b="1" i="1" dirty="0" smtClean="0"/>
              <a:t>svým škaredým </a:t>
            </a:r>
            <a:r>
              <a:rPr lang="cs-CZ" sz="3200" b="1" i="1" dirty="0" smtClean="0">
                <a:solidFill>
                  <a:srgbClr val="FF0000"/>
                </a:solidFill>
              </a:rPr>
              <a:t>pařátem</a:t>
            </a:r>
            <a:r>
              <a:rPr lang="cs-CZ" sz="3200" b="1" i="1" dirty="0" smtClean="0"/>
              <a:t>.</a:t>
            </a:r>
          </a:p>
          <a:p>
            <a:r>
              <a:rPr lang="cs-CZ" sz="3200" b="1" i="1" dirty="0" smtClean="0">
                <a:solidFill>
                  <a:srgbClr val="00B050"/>
                </a:solidFill>
              </a:rPr>
              <a:t>Honzík</a:t>
            </a:r>
            <a:r>
              <a:rPr lang="cs-CZ" sz="3200" b="1" i="1" dirty="0" smtClean="0"/>
              <a:t> se lekl, úplně zapomněl na bolest </a:t>
            </a:r>
          </a:p>
          <a:p>
            <a:r>
              <a:rPr lang="cs-CZ" sz="3200" b="1" i="1" dirty="0" smtClean="0"/>
              <a:t>a pelášil domů za </a:t>
            </a:r>
            <a:r>
              <a:rPr lang="cs-CZ" sz="3200" b="1" i="1" dirty="0" smtClean="0">
                <a:solidFill>
                  <a:srgbClr val="00B050"/>
                </a:solidFill>
              </a:rPr>
              <a:t>maminkou</a:t>
            </a:r>
            <a:r>
              <a:rPr lang="cs-CZ" sz="3200" b="1" i="1" dirty="0" smtClean="0"/>
              <a:t>.</a:t>
            </a:r>
            <a:endParaRPr lang="cs-CZ" sz="32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428604"/>
            <a:ext cx="1567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/>
              <a:t>Kontrola:</a:t>
            </a:r>
            <a:endParaRPr lang="cs-CZ" sz="2800" b="1" i="1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1428736"/>
            <a:ext cx="78581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http://officeimg.vo.msecnd.net/en-us/images/MB900311340.jpg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71472" y="2000240"/>
            <a:ext cx="80724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http://officeimg.vo.msecnd.net/en-us/images/MB900290188.jpg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857232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Použité 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5786" y="2571744"/>
            <a:ext cx="72152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http://officeimg.vo.msecnd.net/en-us/images/MB900413574.jpg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335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7</cp:revision>
  <dcterms:created xsi:type="dcterms:W3CDTF">2013-10-02T15:16:27Z</dcterms:created>
  <dcterms:modified xsi:type="dcterms:W3CDTF">2013-10-03T15:21:33Z</dcterms:modified>
</cp:coreProperties>
</file>