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6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806" autoAdjust="0"/>
  </p:normalViewPr>
  <p:slideViewPr>
    <p:cSldViewPr>
      <p:cViewPr varScale="1">
        <p:scale>
          <a:sx n="54" d="100"/>
          <a:sy n="54" d="100"/>
        </p:scale>
        <p:origin x="-18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026568-DDBD-4FBC-9273-35E53D75E4F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95E700-4FE2-42B3-9641-4C0A89D816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Kostel</a:t>
            </a:r>
            <a:r>
              <a:rPr lang="cs-CZ" baseline="0" dirty="0" smtClean="0"/>
              <a:t> je postavený podle předlohy architekta Antoni </a:t>
            </a:r>
            <a:r>
              <a:rPr lang="cs-CZ" baseline="0" dirty="0" err="1" smtClean="0"/>
              <a:t>Gaudího</a:t>
            </a:r>
            <a:r>
              <a:rPr lang="cs-CZ" baseline="0" dirty="0" smtClean="0"/>
              <a:t>. Přestože se stavba buduje více jak 100 let( od roku 1882), nebyla dosud dokončena. </a:t>
            </a:r>
            <a:r>
              <a:rPr lang="cs-CZ" baseline="0" dirty="0" err="1" smtClean="0"/>
              <a:t>Gaudí</a:t>
            </a:r>
            <a:r>
              <a:rPr lang="cs-CZ" baseline="0" dirty="0" smtClean="0"/>
              <a:t> zemřel v roce 1926. V současné době je objekt financován především z darů návštěvníků a měl by být dokončen v roce 2030.</a:t>
            </a:r>
          </a:p>
          <a:p>
            <a:endParaRPr lang="cs-CZ" baseline="0" dirty="0" smtClean="0"/>
          </a:p>
          <a:p>
            <a:r>
              <a:rPr lang="cs-CZ" baseline="0" dirty="0" smtClean="0"/>
              <a:t>Zajímavosti: Do kamene byly vytesány stovky rostlinný i živočišných druhů a hlavní sloupy nesou želvy.</a:t>
            </a:r>
          </a:p>
          <a:p>
            <a:r>
              <a:rPr lang="cs-CZ" baseline="0" dirty="0" smtClean="0"/>
              <a:t>Křížová chodba je portálem z růžového dřeva a je jednou z částí kostela, kterou </a:t>
            </a:r>
            <a:r>
              <a:rPr lang="cs-CZ" baseline="0" dirty="0" err="1" smtClean="0"/>
              <a:t>Gaudí</a:t>
            </a:r>
            <a:r>
              <a:rPr lang="cs-CZ" baseline="0" dirty="0" smtClean="0"/>
              <a:t> dokončil a představuje nebývale moderní pojetí.</a:t>
            </a:r>
          </a:p>
          <a:p>
            <a:r>
              <a:rPr lang="cs-CZ" baseline="0" dirty="0" err="1" smtClean="0"/>
              <a:t>Gaudí</a:t>
            </a:r>
            <a:r>
              <a:rPr lang="cs-CZ" baseline="0" dirty="0" smtClean="0"/>
              <a:t> je pohřben v kryptě a jeho náhrobek lze spatřit z tamního muzea.</a:t>
            </a:r>
          </a:p>
          <a:p>
            <a:r>
              <a:rPr lang="cs-CZ" baseline="0" dirty="0" smtClean="0"/>
              <a:t>Apsida zdobená ještěrkami, hady a dvěma obřími hlemýždi byla první částí chrámu, kterou </a:t>
            </a:r>
            <a:r>
              <a:rPr lang="cs-CZ" baseline="0" dirty="0" err="1" smtClean="0"/>
              <a:t>Gaudí</a:t>
            </a:r>
            <a:r>
              <a:rPr lang="cs-CZ" baseline="0" dirty="0" smtClean="0"/>
              <a:t> dokončil.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La</a:t>
            </a:r>
            <a:r>
              <a:rPr lang="cs-CZ" baseline="0" dirty="0" smtClean="0"/>
              <a:t> </a:t>
            </a:r>
            <a:r>
              <a:rPr lang="cs-CZ" baseline="0" dirty="0" err="1" smtClean="0"/>
              <a:t>Rambla</a:t>
            </a:r>
            <a:r>
              <a:rPr lang="cs-CZ" baseline="0" dirty="0" smtClean="0"/>
              <a:t> je třída pulzující životem ve dne v noci, je rájem </a:t>
            </a:r>
            <a:r>
              <a:rPr lang="cs-CZ" baseline="0" dirty="0" err="1" smtClean="0"/>
              <a:t>voyerů</a:t>
            </a:r>
            <a:r>
              <a:rPr lang="cs-CZ" baseline="0" dirty="0" smtClean="0"/>
              <a:t>, na ulicích postávají sprejem nastříkané lidské sochy, na mnoha místech hrají živé kapely a celá řada karikaturistů zde skicuje lidské tváře. Na třídě La </a:t>
            </a:r>
            <a:r>
              <a:rPr lang="cs-CZ" baseline="0" dirty="0" err="1" smtClean="0"/>
              <a:t>Rambla</a:t>
            </a:r>
            <a:r>
              <a:rPr lang="cs-CZ" baseline="0" dirty="0" smtClean="0"/>
              <a:t> se nachází několik významných dominant jako např. Gran </a:t>
            </a:r>
            <a:r>
              <a:rPr lang="cs-CZ" baseline="0" dirty="0" err="1" smtClean="0"/>
              <a:t>Teatre</a:t>
            </a:r>
            <a:r>
              <a:rPr lang="cs-CZ" baseline="0" dirty="0" smtClean="0"/>
              <a:t> de </a:t>
            </a:r>
            <a:r>
              <a:rPr lang="cs-CZ" baseline="0" dirty="0" err="1" smtClean="0"/>
              <a:t>Liceu</a:t>
            </a:r>
            <a:r>
              <a:rPr lang="cs-CZ" baseline="0" dirty="0" smtClean="0"/>
              <a:t> (budova městské opery), Monument a </a:t>
            </a:r>
            <a:r>
              <a:rPr lang="cs-CZ" baseline="0" dirty="0" err="1" smtClean="0"/>
              <a:t>Colom</a:t>
            </a:r>
            <a:r>
              <a:rPr lang="cs-CZ" baseline="0" dirty="0" smtClean="0"/>
              <a:t> (socha ukazující k moři, znázorňuje Kryštofa Kolumba), </a:t>
            </a:r>
            <a:r>
              <a:rPr lang="cs-CZ" baseline="0" dirty="0" err="1" smtClean="0"/>
              <a:t>Mercat</a:t>
            </a:r>
            <a:r>
              <a:rPr lang="cs-CZ" baseline="0" dirty="0" smtClean="0"/>
              <a:t> de La </a:t>
            </a:r>
            <a:r>
              <a:rPr lang="cs-CZ" baseline="0" dirty="0" err="1" smtClean="0"/>
              <a:t>Boqueria</a:t>
            </a:r>
            <a:r>
              <a:rPr lang="cs-CZ" baseline="0" dirty="0" smtClean="0"/>
              <a:t> (obrovské tržiště), Font de </a:t>
            </a:r>
            <a:r>
              <a:rPr lang="cs-CZ" baseline="0" dirty="0" err="1" smtClean="0"/>
              <a:t>Canaletes</a:t>
            </a:r>
            <a:r>
              <a:rPr lang="cs-CZ" baseline="0" dirty="0" smtClean="0"/>
              <a:t> ( kašna), </a:t>
            </a:r>
            <a:r>
              <a:rPr lang="cs-CZ" baseline="0" dirty="0" err="1" smtClean="0"/>
              <a:t>Miróova</a:t>
            </a:r>
            <a:r>
              <a:rPr lang="cs-CZ" baseline="0" dirty="0" smtClean="0"/>
              <a:t> mozaika, </a:t>
            </a:r>
            <a:r>
              <a:rPr lang="cs-CZ" baseline="0" dirty="0" err="1" smtClean="0"/>
              <a:t>Casa</a:t>
            </a:r>
            <a:r>
              <a:rPr lang="cs-CZ" baseline="0" dirty="0" smtClean="0"/>
              <a:t> Bruno </a:t>
            </a:r>
            <a:r>
              <a:rPr lang="cs-CZ" baseline="0" dirty="0" err="1" smtClean="0"/>
              <a:t>Quadras</a:t>
            </a:r>
            <a:r>
              <a:rPr lang="cs-CZ" baseline="0" dirty="0" smtClean="0"/>
              <a:t> a další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Barcelonská katedrála</a:t>
            </a:r>
            <a:r>
              <a:rPr lang="cs-CZ" baseline="0" dirty="0" smtClean="0"/>
              <a:t> z roku 1298 s gotickou křížovou chodbou, barokními kaplemi a průčelím z 19. století představuje směsici archeologických stylů. Katedrála je dodnes hlavní dominantou čtvrti </a:t>
            </a:r>
            <a:r>
              <a:rPr lang="cs-CZ" baseline="0" dirty="0" err="1" smtClean="0"/>
              <a:t>Barri</a:t>
            </a:r>
            <a:r>
              <a:rPr lang="cs-CZ" baseline="0" dirty="0" smtClean="0"/>
              <a:t> </a:t>
            </a:r>
            <a:r>
              <a:rPr lang="cs-CZ" baseline="0" dirty="0" err="1" smtClean="0"/>
              <a:t>Gotic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Park</a:t>
            </a:r>
            <a:r>
              <a:rPr lang="cs-CZ" baseline="0" dirty="0" smtClean="0"/>
              <a:t> se rozprostírá východně od Starého města a byl založen v 60. letech 19. století na místě vojenské pevnosti, citadely. V roce 1888 se zde konala Světová výstavy.</a:t>
            </a:r>
          </a:p>
          <a:p>
            <a:endParaRPr lang="cs-CZ" baseline="0" dirty="0" smtClean="0"/>
          </a:p>
          <a:p>
            <a:r>
              <a:rPr lang="cs-CZ" baseline="0" dirty="0" smtClean="0"/>
              <a:t>Zajímavá místa parku:Kaskáda (na její výstavbě se podílel i </a:t>
            </a:r>
            <a:r>
              <a:rPr lang="cs-CZ" baseline="0" dirty="0" err="1" smtClean="0"/>
              <a:t>Gaudí</a:t>
            </a:r>
            <a:r>
              <a:rPr lang="cs-CZ" baseline="0" dirty="0" smtClean="0"/>
              <a:t>), </a:t>
            </a:r>
            <a:r>
              <a:rPr lang="cs-CZ" baseline="0" dirty="0" err="1" smtClean="0"/>
              <a:t>Arc</a:t>
            </a:r>
            <a:r>
              <a:rPr lang="cs-CZ" baseline="0" dirty="0" smtClean="0"/>
              <a:t> de </a:t>
            </a:r>
            <a:r>
              <a:rPr lang="cs-CZ" baseline="0" dirty="0" err="1" smtClean="0"/>
              <a:t>Triomf</a:t>
            </a:r>
            <a:r>
              <a:rPr lang="cs-CZ" baseline="0" dirty="0" smtClean="0"/>
              <a:t>( Vítězný oblouk slouží jako vstupní brána do parku), </a:t>
            </a:r>
            <a:r>
              <a:rPr lang="cs-CZ" baseline="0" dirty="0" err="1" smtClean="0"/>
              <a:t>Llac</a:t>
            </a:r>
            <a:r>
              <a:rPr lang="cs-CZ" baseline="0" dirty="0" smtClean="0"/>
              <a:t> ( jezero uprostřed parku), Museu de </a:t>
            </a:r>
            <a:r>
              <a:rPr lang="cs-CZ" baseline="0" dirty="0" err="1" smtClean="0"/>
              <a:t>Zoologia</a:t>
            </a:r>
            <a:r>
              <a:rPr lang="cs-CZ" baseline="0" dirty="0" smtClean="0"/>
              <a:t> (muzeum zoologie) a budova Parlament de </a:t>
            </a:r>
            <a:r>
              <a:rPr lang="cs-CZ" baseline="0" dirty="0" err="1" smtClean="0"/>
              <a:t>Catalunya</a:t>
            </a:r>
            <a:r>
              <a:rPr lang="cs-CZ" baseline="0" dirty="0" smtClean="0"/>
              <a:t>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Národní muzeum katalánského umění</a:t>
            </a:r>
            <a:r>
              <a:rPr lang="cs-CZ" baseline="0" dirty="0" smtClean="0"/>
              <a:t> sídlí v majestátní budově z roku 1929 a ukrývá jednu z nejcennějších sbírek středověkého umění na světě.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Casa</a:t>
            </a:r>
            <a:r>
              <a:rPr lang="cs-CZ" dirty="0" smtClean="0"/>
              <a:t> </a:t>
            </a:r>
            <a:r>
              <a:rPr lang="cs-CZ" dirty="0" err="1" smtClean="0"/>
              <a:t>Mílá</a:t>
            </a:r>
            <a:r>
              <a:rPr lang="cs-CZ" baseline="0" dirty="0" smtClean="0"/>
              <a:t> neboli La </a:t>
            </a:r>
            <a:r>
              <a:rPr lang="cs-CZ" baseline="0" dirty="0" err="1" smtClean="0"/>
              <a:t>Pedrera</a:t>
            </a:r>
            <a:r>
              <a:rPr lang="cs-CZ" baseline="0" dirty="0" smtClean="0"/>
              <a:t> (Kamenolom) je jedna ze staveb </a:t>
            </a:r>
            <a:r>
              <a:rPr lang="cs-CZ" baseline="0" dirty="0" err="1" smtClean="0"/>
              <a:t>Anotiho</a:t>
            </a:r>
            <a:r>
              <a:rPr lang="cs-CZ" baseline="0" dirty="0" smtClean="0"/>
              <a:t> </a:t>
            </a:r>
            <a:r>
              <a:rPr lang="cs-CZ" baseline="0" dirty="0" err="1" smtClean="0"/>
              <a:t>Gaudího</a:t>
            </a:r>
            <a:r>
              <a:rPr lang="cs-CZ" baseline="0" dirty="0" smtClean="0"/>
              <a:t>. Jedná se o činžovní dům, který byl postaven v roce 1910. Budova je zdobena kovaným železem a má netypicky zvlněnou střechu. Dnes se v budově nachází muzeum věnované </a:t>
            </a:r>
            <a:r>
              <a:rPr lang="cs-CZ" baseline="0" dirty="0" err="1" smtClean="0"/>
              <a:t>Gaudýmu</a:t>
            </a:r>
            <a:r>
              <a:rPr lang="cs-CZ" baseline="0" dirty="0" smtClean="0"/>
              <a:t>, zařízený muzejní byt, výstavní prostory a také soukromé byty.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Muzeum v roce 1975 založil sám </a:t>
            </a:r>
            <a:r>
              <a:rPr lang="cs-CZ" dirty="0" err="1" smtClean="0"/>
              <a:t>Joan</a:t>
            </a:r>
            <a:r>
              <a:rPr lang="cs-CZ" dirty="0" smtClean="0"/>
              <a:t> </a:t>
            </a:r>
            <a:r>
              <a:rPr lang="cs-CZ" dirty="0" err="1" smtClean="0"/>
              <a:t>Miró</a:t>
            </a:r>
            <a:r>
              <a:rPr lang="cs-CZ" baseline="0" dirty="0" smtClean="0"/>
              <a:t> a</a:t>
            </a:r>
            <a:r>
              <a:rPr lang="cs-CZ" dirty="0" smtClean="0"/>
              <a:t> pečuje o více než 11 000 jeho</a:t>
            </a:r>
            <a:r>
              <a:rPr lang="cs-CZ" baseline="0" dirty="0" smtClean="0"/>
              <a:t> děl. Na 400  vystavených děl sleduje </a:t>
            </a:r>
            <a:r>
              <a:rPr lang="cs-CZ" baseline="0" dirty="0" err="1" smtClean="0"/>
              <a:t>Miróův</a:t>
            </a:r>
            <a:r>
              <a:rPr lang="cs-CZ" baseline="0" dirty="0" smtClean="0"/>
              <a:t> vývoj od surrealistického období 20. let 20. století po 60. léta, kdy si vydobyl pozici jednoho z nejpodnětnějších a </a:t>
            </a:r>
            <a:r>
              <a:rPr lang="cs-CZ" baseline="0" dirty="0" err="1" smtClean="0"/>
              <a:t>nejprovokativnějších</a:t>
            </a:r>
            <a:r>
              <a:rPr lang="cs-CZ" baseline="0" dirty="0" smtClean="0"/>
              <a:t> mistrů.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Muzeum</a:t>
            </a:r>
            <a:r>
              <a:rPr lang="cs-CZ" baseline="0" dirty="0" smtClean="0"/>
              <a:t> je zaměřeno na léta uměleckého zrání </a:t>
            </a:r>
            <a:r>
              <a:rPr lang="cs-CZ" baseline="0" dirty="0" err="1" smtClean="0"/>
              <a:t>Pabla</a:t>
            </a:r>
            <a:r>
              <a:rPr lang="cs-CZ" baseline="0" dirty="0" smtClean="0"/>
              <a:t> Picassa a pyšní se nejrozsáhlejší sbírkou jeho raných prací. Picasso už jako desetiletý chlapec vykazoval pozoruhodný umělecký talent. Muzeum se nachází ve čtvrti </a:t>
            </a:r>
            <a:r>
              <a:rPr lang="cs-CZ" baseline="0" dirty="0" err="1" smtClean="0"/>
              <a:t>Barri</a:t>
            </a:r>
            <a:r>
              <a:rPr lang="cs-CZ" baseline="0" dirty="0" smtClean="0"/>
              <a:t> </a:t>
            </a:r>
            <a:r>
              <a:rPr lang="cs-CZ" baseline="0" dirty="0" err="1" smtClean="0"/>
              <a:t>Gótic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Tato koncertní síň je považována za vrchol barcelonské secese.</a:t>
            </a:r>
            <a:r>
              <a:rPr lang="cs-CZ" baseline="0" dirty="0" smtClean="0"/>
              <a:t> Byla postavena mezi lety 1905-1908. Všechny povrchy přepychového vestibulu jsou pokryty květinovými motivy.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Muzeum současného umění ostře kontrastuje s okolní čtvrtí.</a:t>
            </a:r>
            <a:r>
              <a:rPr lang="cs-CZ" baseline="0" dirty="0" smtClean="0"/>
              <a:t> Spolu s centrem kultury se stalo centrem moderní Barcelony. Stálá sbírka obsahuje díla od současných španělských i světových </a:t>
            </a:r>
            <a:r>
              <a:rPr lang="cs-CZ" baseline="0" smtClean="0"/>
              <a:t>věhlasných umělců.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5E700-4FE2-42B3-9641-4C0A89D8167A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FFC90-3084-44BD-AA29-5521BEB5B1EB}" type="datetimeFigureOut">
              <a:rPr lang="cs-CZ" smtClean="0"/>
              <a:pPr/>
              <a:t>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53A82-C37F-42EB-96C7-19A065978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Fundaci%C3%B3_Joan_Miro_outdoors_view.JPG" TargetMode="External"/><Relationship Id="rId3" Type="http://schemas.openxmlformats.org/officeDocument/2006/relationships/hyperlink" Target="http://en.wikipedia.org/wiki/File:La_Rambla_2009-06-10.jpg" TargetMode="External"/><Relationship Id="rId7" Type="http://schemas.openxmlformats.org/officeDocument/2006/relationships/hyperlink" Target="http://cs.wikipedia.org/wiki/Soubor:Casa_Mil%C3%A0_-_Barcelona,_Spain_-_Jan_2007.jpg" TargetMode="External"/><Relationship Id="rId2" Type="http://schemas.openxmlformats.org/officeDocument/2006/relationships/hyperlink" Target="http://en.wikipedia.org/wiki/File:Sagrada_Familia_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050529_Barcelona_135.jpg" TargetMode="External"/><Relationship Id="rId11" Type="http://schemas.openxmlformats.org/officeDocument/2006/relationships/hyperlink" Target="http://en.wikipedia.org/wiki/File:(book)_page.jpg" TargetMode="External"/><Relationship Id="rId5" Type="http://schemas.openxmlformats.org/officeDocument/2006/relationships/hyperlink" Target="http://en.wikipedia.org/wiki/File:Parc_de_la_Ciudadela,_Barcelona.jpg" TargetMode="External"/><Relationship Id="rId10" Type="http://schemas.openxmlformats.org/officeDocument/2006/relationships/hyperlink" Target="http://cs.wikipedia.org/wiki/Soubor:Palau_de_la_M%C3%BAsica_-_Interior_general.JPG" TargetMode="External"/><Relationship Id="rId4" Type="http://schemas.openxmlformats.org/officeDocument/2006/relationships/hyperlink" Target="http://en.wikipedia.org/wiki/File:Sta-eulalia.jpg" TargetMode="External"/><Relationship Id="rId9" Type="http://schemas.openxmlformats.org/officeDocument/2006/relationships/hyperlink" Target="http://en.wikipedia.org/wiki/File:PicassoGuernic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Barcelona – hlavní turistické atraktivity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60032" y="5728900"/>
            <a:ext cx="4024536" cy="553616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cs-CZ" dirty="0" smtClean="0"/>
              <a:t>Mgr. Simona </a:t>
            </a:r>
            <a:r>
              <a:rPr lang="cs-CZ" dirty="0" err="1" smtClean="0"/>
              <a:t>Steinbauerová</a:t>
            </a:r>
            <a:r>
              <a:rPr lang="cs-CZ" dirty="0" smtClean="0"/>
              <a:t>    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4941168"/>
            <a:ext cx="3168352" cy="107721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Zeměpis cestovního ruchu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19.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Simona </a:t>
                      </a:r>
                      <a:r>
                        <a:rPr lang="cs-CZ" dirty="0" err="1" smtClean="0"/>
                        <a:t>Steinbauerová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Regionální geografie Evropy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3. 10. 2013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r>
              <a:rPr lang="cs-CZ" dirty="0" smtClean="0"/>
              <a:t>Anotace: </a:t>
            </a:r>
          </a:p>
          <a:p>
            <a:pPr algn="just"/>
            <a:r>
              <a:rPr lang="cs-CZ" sz="2200" dirty="0" smtClean="0"/>
              <a:t>Materiál je možno využít pro rozšíření učiva v rámci předmětu zeměpis cestovního ruchu. Je určen pro 2. ročníky střední školy. DUM je vytvořen jako prezentace, obsahuje základní informace o Barceloně. </a:t>
            </a:r>
            <a:r>
              <a:rPr lang="cs-CZ" sz="2200" smtClean="0"/>
              <a:t>Power</a:t>
            </a:r>
            <a:r>
              <a:rPr lang="cs-CZ" sz="2200" smtClean="0"/>
              <a:t>P</a:t>
            </a:r>
            <a:r>
              <a:rPr lang="cs-CZ" sz="2200" smtClean="0"/>
              <a:t>ointová</a:t>
            </a:r>
            <a:r>
              <a:rPr lang="cs-CZ" sz="2200" dirty="0" smtClean="0"/>
              <a:t> </a:t>
            </a:r>
            <a:r>
              <a:rPr lang="cs-CZ" sz="2200" dirty="0" smtClean="0"/>
              <a:t>prezentace je zaměřena především na jednotlivé turistické atraktivity tohoto hlavního města.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r>
              <a:rPr lang="cs-CZ" sz="2200" dirty="0" smtClean="0"/>
              <a:t>DUM je vytvořen ve formě prezentace a je využitelný v rámci interaktivního vzdělávání.</a:t>
            </a:r>
            <a:endParaRPr lang="cs-CZ" sz="2200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Barcelona základní data: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Je hlavní město španělského Katalánska, které založil ve 3. století před Kristem kartaginský generál </a:t>
            </a:r>
            <a:r>
              <a:rPr lang="cs-CZ" dirty="0" err="1" smtClean="0"/>
              <a:t>Hamilkar</a:t>
            </a:r>
            <a:r>
              <a:rPr lang="cs-CZ" dirty="0" smtClean="0"/>
              <a:t> </a:t>
            </a:r>
            <a:r>
              <a:rPr lang="cs-CZ" dirty="0" err="1" smtClean="0"/>
              <a:t>Barnas</a:t>
            </a:r>
            <a:r>
              <a:rPr lang="cs-CZ" dirty="0" smtClean="0"/>
              <a:t>.</a:t>
            </a:r>
          </a:p>
          <a:p>
            <a:r>
              <a:rPr lang="cs-CZ" dirty="0" smtClean="0"/>
              <a:t>Žije zde 1,5 milionu obyvatel.</a:t>
            </a:r>
          </a:p>
          <a:p>
            <a:r>
              <a:rPr lang="cs-CZ" dirty="0" smtClean="0"/>
              <a:t>Město je sídlem arcibiskupa, má několik univerzit a vysokých technických a obchodních škol a také řadu významných knihoven. Zároveň je důležitým průmyslovým centrem severovýchodního Španělska.</a:t>
            </a:r>
          </a:p>
          <a:p>
            <a:r>
              <a:rPr lang="cs-CZ" dirty="0" smtClean="0"/>
              <a:t>V roce 1992 se ve městě konaly letní olympijské hry.</a:t>
            </a:r>
          </a:p>
          <a:p>
            <a:r>
              <a:rPr lang="cs-CZ" dirty="0" smtClean="0"/>
              <a:t>Barcelona je turisticky velmi atraktivní a navštěvované místo.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Nejatraktivnější místa, stavby, ulice Barcelony.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err="1" smtClean="0"/>
              <a:t>Sagrada</a:t>
            </a:r>
            <a:r>
              <a:rPr lang="cs-CZ" sz="2400" dirty="0" smtClean="0"/>
              <a:t> </a:t>
            </a:r>
            <a:r>
              <a:rPr lang="cs-CZ" sz="2400" dirty="0" err="1" smtClean="0"/>
              <a:t>Familia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La </a:t>
            </a:r>
            <a:r>
              <a:rPr lang="cs-CZ" sz="2400" dirty="0" err="1" smtClean="0"/>
              <a:t>Rambla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Katedrála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err="1" smtClean="0"/>
              <a:t>Parc</a:t>
            </a:r>
            <a:r>
              <a:rPr lang="cs-CZ" sz="2400" dirty="0" smtClean="0"/>
              <a:t> de la </a:t>
            </a:r>
            <a:r>
              <a:rPr lang="cs-CZ" sz="2400" dirty="0" err="1" smtClean="0"/>
              <a:t>Ciutadella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Museum </a:t>
            </a:r>
            <a:r>
              <a:rPr lang="cs-CZ" sz="2400" dirty="0" err="1" smtClean="0"/>
              <a:t>Nacional</a:t>
            </a:r>
            <a:r>
              <a:rPr lang="cs-CZ" sz="2400" dirty="0" smtClean="0"/>
              <a:t> d´</a:t>
            </a:r>
            <a:r>
              <a:rPr lang="cs-CZ" sz="2400" dirty="0" err="1" smtClean="0"/>
              <a:t>Art</a:t>
            </a:r>
            <a:r>
              <a:rPr lang="cs-CZ" sz="2400" dirty="0" smtClean="0"/>
              <a:t> de </a:t>
            </a:r>
            <a:r>
              <a:rPr lang="cs-CZ" sz="2400" dirty="0" err="1" smtClean="0"/>
              <a:t>Catalunya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err="1" smtClean="0"/>
              <a:t>Casa</a:t>
            </a:r>
            <a:r>
              <a:rPr lang="cs-CZ" sz="2400" dirty="0" smtClean="0"/>
              <a:t> Milá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err="1" smtClean="0"/>
              <a:t>Fundació</a:t>
            </a:r>
            <a:r>
              <a:rPr lang="cs-CZ" sz="2400" dirty="0" smtClean="0"/>
              <a:t> </a:t>
            </a:r>
            <a:r>
              <a:rPr lang="cs-CZ" sz="2400" dirty="0" err="1" smtClean="0"/>
              <a:t>Joan</a:t>
            </a:r>
            <a:r>
              <a:rPr lang="cs-CZ" sz="2400" dirty="0" smtClean="0"/>
              <a:t> </a:t>
            </a:r>
            <a:r>
              <a:rPr lang="cs-CZ" sz="2400" dirty="0" err="1" smtClean="0"/>
              <a:t>Miró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Museu Picasso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Palau la </a:t>
            </a:r>
            <a:r>
              <a:rPr lang="cs-CZ" sz="2400" dirty="0" err="1" smtClean="0"/>
              <a:t>Música</a:t>
            </a:r>
            <a:r>
              <a:rPr lang="cs-CZ" sz="2400" dirty="0" smtClean="0"/>
              <a:t> </a:t>
            </a:r>
            <a:r>
              <a:rPr lang="cs-CZ" sz="2400" dirty="0" err="1" smtClean="0"/>
              <a:t>Catalana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Museu d´</a:t>
            </a:r>
            <a:r>
              <a:rPr lang="cs-CZ" sz="2400" dirty="0" err="1" smtClean="0"/>
              <a:t>Art</a:t>
            </a:r>
            <a:r>
              <a:rPr lang="cs-CZ" sz="2400" dirty="0" smtClean="0"/>
              <a:t> </a:t>
            </a:r>
            <a:r>
              <a:rPr lang="cs-CZ" sz="2400" dirty="0" err="1" smtClean="0"/>
              <a:t>Contemporani</a:t>
            </a:r>
            <a:r>
              <a:rPr lang="cs-CZ" sz="2400" dirty="0" smtClean="0"/>
              <a:t> a Centre de </a:t>
            </a:r>
            <a:r>
              <a:rPr lang="cs-CZ" sz="2400" dirty="0" err="1" smtClean="0"/>
              <a:t>Cultura</a:t>
            </a:r>
            <a:r>
              <a:rPr lang="cs-CZ" sz="2400" dirty="0" smtClean="0"/>
              <a:t> </a:t>
            </a:r>
            <a:r>
              <a:rPr lang="cs-CZ" sz="2400" dirty="0" err="1" smtClean="0"/>
              <a:t>Contemporánia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1. </a:t>
            </a:r>
            <a:r>
              <a:rPr lang="cs-CZ" sz="3200" dirty="0" err="1" smtClean="0"/>
              <a:t>Sagrada</a:t>
            </a:r>
            <a:r>
              <a:rPr lang="cs-CZ" sz="3200" dirty="0" smtClean="0"/>
              <a:t> </a:t>
            </a:r>
            <a:r>
              <a:rPr lang="cs-CZ" sz="3200" dirty="0" err="1" smtClean="0"/>
              <a:t>Familia</a:t>
            </a:r>
            <a:endParaRPr lang="cs-CZ" sz="3200" dirty="0"/>
          </a:p>
        </p:txBody>
      </p:sp>
      <p:pic>
        <p:nvPicPr>
          <p:cNvPr id="1026" name="Picture 2" descr="C:\Users\Simona\Downloads\Sagrada_Familia_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12776"/>
            <a:ext cx="7634697" cy="512956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9552" y="980728"/>
            <a:ext cx="2314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1. </a:t>
            </a:r>
            <a:r>
              <a:rPr lang="cs-CZ" dirty="0" err="1" smtClean="0"/>
              <a:t>Sagrada</a:t>
            </a:r>
            <a:r>
              <a:rPr lang="cs-CZ" dirty="0" smtClean="0"/>
              <a:t> </a:t>
            </a:r>
            <a:r>
              <a:rPr lang="cs-CZ" dirty="0" err="1" smtClean="0"/>
              <a:t>Familia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2. La </a:t>
            </a:r>
            <a:r>
              <a:rPr lang="cs-CZ" sz="3200" dirty="0" err="1" smtClean="0"/>
              <a:t>Rambla</a:t>
            </a:r>
            <a:endParaRPr lang="cs-CZ" sz="3200" dirty="0"/>
          </a:p>
        </p:txBody>
      </p:sp>
      <p:pic>
        <p:nvPicPr>
          <p:cNvPr id="2050" name="Picture 2" descr="C:\Users\Simona\Downloads\543px-La_Rambla_2009-06-1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412776"/>
            <a:ext cx="4968552" cy="54901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051720" y="1124744"/>
            <a:ext cx="1820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2. La </a:t>
            </a:r>
            <a:r>
              <a:rPr lang="cs-CZ" dirty="0" err="1" smtClean="0"/>
              <a:t>Rambla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3. Katedrála</a:t>
            </a:r>
            <a:endParaRPr lang="cs-CZ" sz="3200" dirty="0"/>
          </a:p>
        </p:txBody>
      </p:sp>
      <p:pic>
        <p:nvPicPr>
          <p:cNvPr id="3074" name="Picture 2" descr="C:\Users\Simona\Downloads\Sta-eulali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764704"/>
            <a:ext cx="4536504" cy="611234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7584" y="836712"/>
            <a:ext cx="1740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3. Katedrála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4. </a:t>
            </a:r>
            <a:r>
              <a:rPr lang="cs-CZ" sz="3200" dirty="0" err="1" smtClean="0"/>
              <a:t>Parc</a:t>
            </a:r>
            <a:r>
              <a:rPr lang="cs-CZ" sz="3200" dirty="0" smtClean="0"/>
              <a:t> de la </a:t>
            </a:r>
            <a:r>
              <a:rPr lang="cs-CZ" sz="3200" dirty="0" err="1" smtClean="0"/>
              <a:t>Ciutadella</a:t>
            </a:r>
            <a:endParaRPr lang="cs-CZ" sz="3200" dirty="0"/>
          </a:p>
        </p:txBody>
      </p:sp>
      <p:pic>
        <p:nvPicPr>
          <p:cNvPr id="4098" name="Picture 2" descr="C:\Users\Simona\Downloads\Parc_de_la_Ciudadela,_Barcelon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0482"/>
          <a:stretch>
            <a:fillRect/>
          </a:stretch>
        </p:blipFill>
        <p:spPr bwMode="auto">
          <a:xfrm>
            <a:off x="1691680" y="1484783"/>
            <a:ext cx="6192688" cy="530060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1124744"/>
            <a:ext cx="2801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4. </a:t>
            </a:r>
            <a:r>
              <a:rPr lang="cs-CZ" dirty="0" err="1" smtClean="0"/>
              <a:t>Parc</a:t>
            </a:r>
            <a:r>
              <a:rPr lang="cs-CZ" dirty="0" smtClean="0"/>
              <a:t> de la </a:t>
            </a:r>
            <a:r>
              <a:rPr lang="cs-CZ" dirty="0" err="1" smtClean="0"/>
              <a:t>Ciutadella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5. Museu </a:t>
            </a:r>
            <a:r>
              <a:rPr lang="cs-CZ" sz="3200" dirty="0" err="1" smtClean="0"/>
              <a:t>Nacional</a:t>
            </a:r>
            <a:r>
              <a:rPr lang="cs-CZ" sz="3200" dirty="0" smtClean="0"/>
              <a:t> d´</a:t>
            </a:r>
            <a:r>
              <a:rPr lang="cs-CZ" sz="3200" dirty="0" err="1" smtClean="0"/>
              <a:t>Art</a:t>
            </a:r>
            <a:r>
              <a:rPr lang="cs-CZ" sz="3200" dirty="0" smtClean="0"/>
              <a:t> de </a:t>
            </a:r>
            <a:r>
              <a:rPr lang="cs-CZ" sz="3200" dirty="0" err="1" smtClean="0"/>
              <a:t>Catalunya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412776"/>
            <a:ext cx="4165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5. Museu </a:t>
            </a:r>
            <a:r>
              <a:rPr lang="cs-CZ" dirty="0" err="1" smtClean="0"/>
              <a:t>Nacional</a:t>
            </a:r>
            <a:r>
              <a:rPr lang="cs-CZ" dirty="0" smtClean="0"/>
              <a:t> d´</a:t>
            </a:r>
            <a:r>
              <a:rPr lang="cs-CZ" dirty="0" err="1" smtClean="0"/>
              <a:t>Art</a:t>
            </a:r>
            <a:r>
              <a:rPr lang="cs-CZ" dirty="0" smtClean="0"/>
              <a:t> de </a:t>
            </a:r>
            <a:r>
              <a:rPr lang="cs-CZ" dirty="0" err="1" smtClean="0"/>
              <a:t>Catalunya</a:t>
            </a:r>
            <a:endParaRPr lang="cs-CZ" dirty="0"/>
          </a:p>
        </p:txBody>
      </p:sp>
      <p:pic>
        <p:nvPicPr>
          <p:cNvPr id="5122" name="Picture 2" descr="C:\Users\Simona\Downloads\800px-050529_Barcelona_13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72816"/>
            <a:ext cx="7776864" cy="49820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6. </a:t>
            </a:r>
            <a:r>
              <a:rPr lang="cs-CZ" sz="3200" dirty="0" err="1" smtClean="0"/>
              <a:t>Casa</a:t>
            </a:r>
            <a:r>
              <a:rPr lang="cs-CZ" sz="3200" dirty="0" smtClean="0"/>
              <a:t> Milá</a:t>
            </a:r>
            <a:endParaRPr lang="cs-CZ" sz="3200" dirty="0"/>
          </a:p>
        </p:txBody>
      </p:sp>
      <p:pic>
        <p:nvPicPr>
          <p:cNvPr id="6146" name="Picture 2" descr="C:\Users\Simona\Downloads\640px-Casa_Milà_-_Barcelona,_Spain_-_Jan_200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340768"/>
            <a:ext cx="5904656" cy="553561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980728"/>
            <a:ext cx="1754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6. </a:t>
            </a:r>
            <a:r>
              <a:rPr lang="cs-CZ" dirty="0" err="1" smtClean="0"/>
              <a:t>Casa</a:t>
            </a:r>
            <a:r>
              <a:rPr lang="cs-CZ" dirty="0" smtClean="0"/>
              <a:t> Milá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7. </a:t>
            </a:r>
            <a:r>
              <a:rPr lang="cs-CZ" sz="3200" dirty="0" err="1" smtClean="0"/>
              <a:t>Fundació</a:t>
            </a:r>
            <a:r>
              <a:rPr lang="cs-CZ" sz="3200" dirty="0" smtClean="0"/>
              <a:t> </a:t>
            </a:r>
            <a:r>
              <a:rPr lang="cs-CZ" sz="3200" dirty="0" err="1" smtClean="0"/>
              <a:t>Joan</a:t>
            </a:r>
            <a:r>
              <a:rPr lang="cs-CZ" sz="3200" dirty="0" smtClean="0"/>
              <a:t> </a:t>
            </a:r>
            <a:r>
              <a:rPr lang="cs-CZ" sz="3200" dirty="0" err="1" smtClean="0"/>
              <a:t>Miró</a:t>
            </a:r>
            <a:endParaRPr lang="cs-CZ" sz="3200" dirty="0"/>
          </a:p>
        </p:txBody>
      </p:sp>
      <p:pic>
        <p:nvPicPr>
          <p:cNvPr id="7170" name="Picture 2" descr="C:\Users\Simona\Downloads\800px-Fundació_Joan_Miro_outdoors_view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2066" y="1600200"/>
            <a:ext cx="6059867" cy="452596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47664" y="1268760"/>
            <a:ext cx="2743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7. </a:t>
            </a:r>
            <a:r>
              <a:rPr lang="cs-CZ" dirty="0" err="1" smtClean="0"/>
              <a:t>Fundació</a:t>
            </a:r>
            <a:r>
              <a:rPr lang="cs-CZ" dirty="0" smtClean="0"/>
              <a:t> </a:t>
            </a:r>
            <a:r>
              <a:rPr lang="cs-CZ" dirty="0" err="1" smtClean="0"/>
              <a:t>Joan</a:t>
            </a:r>
            <a:r>
              <a:rPr lang="cs-CZ" dirty="0" smtClean="0"/>
              <a:t> </a:t>
            </a:r>
            <a:r>
              <a:rPr lang="cs-CZ" dirty="0" err="1" smtClean="0"/>
              <a:t>Miró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8. Museu Picasso</a:t>
            </a:r>
            <a:endParaRPr lang="cs-CZ" sz="3200" dirty="0"/>
          </a:p>
        </p:txBody>
      </p:sp>
      <p:pic>
        <p:nvPicPr>
          <p:cNvPr id="8194" name="Picture 2" descr="C:\Users\Simona\Downloads\PicassoGuernic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8349917" cy="374441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1268760"/>
            <a:ext cx="153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8. Picasso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9. Palau de la </a:t>
            </a:r>
            <a:r>
              <a:rPr lang="cs-CZ" sz="3200" dirty="0" err="1" smtClean="0"/>
              <a:t>Música</a:t>
            </a:r>
            <a:r>
              <a:rPr lang="cs-CZ" sz="3200" dirty="0" smtClean="0"/>
              <a:t> </a:t>
            </a:r>
            <a:r>
              <a:rPr lang="cs-CZ" sz="3200" dirty="0" err="1" smtClean="0"/>
              <a:t>Catalana</a:t>
            </a:r>
            <a:endParaRPr lang="cs-CZ" sz="3200" dirty="0"/>
          </a:p>
        </p:txBody>
      </p:sp>
      <p:pic>
        <p:nvPicPr>
          <p:cNvPr id="9218" name="Picture 2" descr="C:\Users\Simona\Downloads\398px-Palau_de_la_Música_-_Interior_general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894043"/>
            <a:ext cx="3960440" cy="5963957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908720"/>
            <a:ext cx="3456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9. Palau de la </a:t>
            </a:r>
            <a:r>
              <a:rPr lang="cs-CZ" dirty="0" err="1" smtClean="0"/>
              <a:t>Música</a:t>
            </a:r>
            <a:r>
              <a:rPr lang="cs-CZ" dirty="0" smtClean="0"/>
              <a:t> </a:t>
            </a:r>
            <a:r>
              <a:rPr lang="cs-CZ" dirty="0" err="1" smtClean="0"/>
              <a:t>Catalana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10. Museu d´</a:t>
            </a:r>
            <a:r>
              <a:rPr lang="cs-CZ" sz="3200" dirty="0" err="1" smtClean="0"/>
              <a:t>Art</a:t>
            </a:r>
            <a:r>
              <a:rPr lang="cs-CZ" sz="3200" dirty="0" smtClean="0"/>
              <a:t> </a:t>
            </a:r>
            <a:r>
              <a:rPr lang="cs-CZ" sz="3200" dirty="0" err="1" smtClean="0"/>
              <a:t>Contemporani</a:t>
            </a:r>
            <a:r>
              <a:rPr lang="cs-CZ" sz="3200" dirty="0" smtClean="0"/>
              <a:t> a Centre de </a:t>
            </a:r>
            <a:r>
              <a:rPr lang="cs-CZ" sz="3200" dirty="0" err="1" smtClean="0"/>
              <a:t>Cultura</a:t>
            </a:r>
            <a:r>
              <a:rPr lang="cs-CZ" sz="3200" dirty="0" smtClean="0"/>
              <a:t> </a:t>
            </a:r>
            <a:r>
              <a:rPr lang="cs-CZ" sz="3200" dirty="0" err="1" smtClean="0"/>
              <a:t>Contemporánia</a:t>
            </a:r>
            <a:endParaRPr lang="cs-CZ" sz="3200" dirty="0"/>
          </a:p>
        </p:txBody>
      </p:sp>
      <p:pic>
        <p:nvPicPr>
          <p:cNvPr id="1026" name="Picture 2" descr="C:\Users\Simona\Downloads\(book)_page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00808"/>
            <a:ext cx="5157192" cy="51571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195736" y="1340768"/>
            <a:ext cx="2097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10.  </a:t>
            </a:r>
            <a:r>
              <a:rPr lang="cs-CZ" dirty="0" err="1" smtClean="0"/>
              <a:t>Dieter</a:t>
            </a:r>
            <a:r>
              <a:rPr lang="cs-CZ" dirty="0" smtClean="0"/>
              <a:t> Roth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+mj-lt"/>
              <a:buAutoNum type="arabicPeriod"/>
            </a:pPr>
            <a:r>
              <a:rPr lang="cs-CZ" altLang="ja-JP" sz="1600" dirty="0" err="1" smtClean="0">
                <a:cs typeface="Arial" charset="0"/>
              </a:rPr>
              <a:t>Sagrada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Familia</a:t>
            </a:r>
            <a:r>
              <a:rPr lang="cs-CZ" altLang="ja-JP" sz="1600" dirty="0" smtClean="0">
                <a:cs typeface="Arial" charset="0"/>
              </a:rPr>
              <a:t>: 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2"/>
              </a:rPr>
              <a:t>http://en.wikipedia.org/wiki/File:Sagrada_Familia_01.jpg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altLang="ja-JP" sz="1600" dirty="0" smtClean="0">
                <a:cs typeface="Arial" charset="0"/>
              </a:rPr>
              <a:t> La </a:t>
            </a:r>
            <a:r>
              <a:rPr lang="cs-CZ" altLang="ja-JP" sz="1600" dirty="0" err="1" smtClean="0">
                <a:cs typeface="Arial" charset="0"/>
              </a:rPr>
              <a:t>Rambla</a:t>
            </a:r>
            <a:r>
              <a:rPr lang="cs-CZ" altLang="ja-JP" sz="1600" dirty="0" smtClean="0">
                <a:cs typeface="Arial" charset="0"/>
              </a:rPr>
              <a:t>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err="1" smtClean="0">
                <a:hlinkClick r:id="rId2"/>
              </a:rPr>
              <a:t>http</a:t>
            </a:r>
            <a:r>
              <a:rPr lang="cs-CZ" sz="1600" dirty="0" err="1" smtClean="0">
                <a:hlinkClick r:id="rId3"/>
              </a:rPr>
              <a:t>http</a:t>
            </a:r>
            <a:r>
              <a:rPr lang="cs-CZ" sz="1600" dirty="0" smtClean="0">
                <a:hlinkClick r:id="rId3"/>
              </a:rPr>
              <a:t>://</a:t>
            </a:r>
            <a:r>
              <a:rPr lang="cs-CZ" sz="1600" dirty="0" err="1" smtClean="0">
                <a:hlinkClick r:id="rId3"/>
              </a:rPr>
              <a:t>en.wikipedia.org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wiki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File</a:t>
            </a:r>
            <a:r>
              <a:rPr lang="cs-CZ" sz="1600" dirty="0" smtClean="0">
                <a:hlinkClick r:id="rId3"/>
              </a:rPr>
              <a:t>:La_</a:t>
            </a:r>
            <a:r>
              <a:rPr lang="cs-CZ" sz="1600" dirty="0" err="1" smtClean="0">
                <a:hlinkClick r:id="rId3"/>
              </a:rPr>
              <a:t>Rambla</a:t>
            </a:r>
            <a:r>
              <a:rPr lang="cs-CZ" sz="1600" dirty="0" smtClean="0">
                <a:hlinkClick r:id="rId3"/>
              </a:rPr>
              <a:t>_2009-06-10.jpg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altLang="ja-JP" sz="1600" dirty="0" smtClean="0">
                <a:cs typeface="Arial" charset="0"/>
              </a:rPr>
              <a:t>Katedrála:[online].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4"/>
              </a:rPr>
              <a:t>http://en.wikipedia.org/wiki/File:Sta-eulalia.jpg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err="1" smtClean="0"/>
              <a:t>Parc</a:t>
            </a:r>
            <a:r>
              <a:rPr lang="cs-CZ" sz="1600" dirty="0" smtClean="0"/>
              <a:t> de la </a:t>
            </a:r>
            <a:r>
              <a:rPr lang="cs-CZ" sz="1600" dirty="0" err="1" smtClean="0"/>
              <a:t>Ciutadella</a:t>
            </a:r>
            <a:r>
              <a:rPr lang="cs-CZ" sz="1600" dirty="0" smtClean="0"/>
              <a:t> </a:t>
            </a:r>
            <a:r>
              <a:rPr lang="cs-CZ" altLang="ja-JP" sz="1600" dirty="0" smtClean="0">
                <a:cs typeface="Arial" charset="0"/>
              </a:rPr>
              <a:t>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5"/>
              </a:rPr>
              <a:t>http://en.wikipedia.org/wiki/File:Parc_de_la_Ciudadela,_Barcelona.jpg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Museu </a:t>
            </a:r>
            <a:r>
              <a:rPr lang="cs-CZ" sz="1600" dirty="0" err="1" smtClean="0"/>
              <a:t>Nacional</a:t>
            </a:r>
            <a:r>
              <a:rPr lang="cs-CZ" sz="1600" dirty="0" smtClean="0"/>
              <a:t> d´</a:t>
            </a:r>
            <a:r>
              <a:rPr lang="cs-CZ" sz="1600" dirty="0" err="1" smtClean="0"/>
              <a:t>Art</a:t>
            </a:r>
            <a:r>
              <a:rPr lang="cs-CZ" sz="1600" dirty="0" smtClean="0"/>
              <a:t> de </a:t>
            </a:r>
            <a:r>
              <a:rPr lang="cs-CZ" sz="1600" dirty="0" err="1" smtClean="0"/>
              <a:t>Catalunya</a:t>
            </a:r>
            <a:r>
              <a:rPr lang="cs-CZ" sz="1600" dirty="0" smtClean="0"/>
              <a:t>  </a:t>
            </a:r>
            <a:r>
              <a:rPr lang="cs-CZ" altLang="ja-JP" sz="1600" dirty="0" smtClean="0">
                <a:cs typeface="Arial" charset="0"/>
              </a:rPr>
              <a:t>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6"/>
              </a:rPr>
              <a:t>http://en.wikipedia.org/wiki/File:050529_Barcelona_135.jpg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altLang="ja-JP" sz="1600" dirty="0" err="1" smtClean="0">
                <a:cs typeface="Arial" charset="0"/>
              </a:rPr>
              <a:t>Casa</a:t>
            </a:r>
            <a:r>
              <a:rPr lang="cs-CZ" altLang="ja-JP" sz="1600" dirty="0" smtClean="0">
                <a:cs typeface="Arial" charset="0"/>
              </a:rPr>
              <a:t> Milá:[online].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7"/>
              </a:rPr>
              <a:t>http://cs.wikipedia.org/wiki/Soubor:Casa_Mil%C3%A0_-_Barcelona,_Spain_-_Jan_2007.jpg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err="1" smtClean="0"/>
              <a:t>Fundació</a:t>
            </a:r>
            <a:r>
              <a:rPr lang="cs-CZ" sz="1600" dirty="0" smtClean="0"/>
              <a:t> </a:t>
            </a:r>
            <a:r>
              <a:rPr lang="cs-CZ" sz="1600" dirty="0" err="1" smtClean="0"/>
              <a:t>Joan</a:t>
            </a:r>
            <a:r>
              <a:rPr lang="cs-CZ" sz="1600" dirty="0" smtClean="0"/>
              <a:t> </a:t>
            </a:r>
            <a:r>
              <a:rPr lang="cs-CZ" sz="1600" dirty="0" err="1" smtClean="0"/>
              <a:t>Miró</a:t>
            </a:r>
            <a:r>
              <a:rPr lang="cs-CZ" sz="1600" dirty="0" smtClean="0"/>
              <a:t> </a:t>
            </a:r>
            <a:r>
              <a:rPr lang="cs-CZ" altLang="ja-JP" sz="1600" dirty="0" smtClean="0">
                <a:cs typeface="Arial" charset="0"/>
              </a:rPr>
              <a:t>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8"/>
              </a:rPr>
              <a:t>http://en.wikipedia.org/wiki/File:Fundaci%C3%B3_Joan_Miro_outdoors_view.JPG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altLang="ja-JP" sz="1600" dirty="0" smtClean="0">
                <a:cs typeface="Arial" charset="0"/>
              </a:rPr>
              <a:t>Picasso:[online].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9"/>
              </a:rPr>
              <a:t>http://en.wikipedia.org/wiki/File:PicassoGuernica.jpg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sz="1600" dirty="0" smtClean="0"/>
              <a:t>Palau de la </a:t>
            </a:r>
            <a:r>
              <a:rPr lang="cs-CZ" sz="1600" dirty="0" err="1" smtClean="0"/>
              <a:t>Música</a:t>
            </a:r>
            <a:r>
              <a:rPr lang="cs-CZ" sz="1600" dirty="0" smtClean="0"/>
              <a:t> </a:t>
            </a:r>
            <a:r>
              <a:rPr lang="cs-CZ" sz="1600" dirty="0" err="1" smtClean="0"/>
              <a:t>Catalana</a:t>
            </a:r>
            <a:r>
              <a:rPr lang="cs-CZ" sz="1600" dirty="0" smtClean="0"/>
              <a:t> </a:t>
            </a:r>
            <a:r>
              <a:rPr lang="cs-CZ" altLang="ja-JP" sz="1600" dirty="0" smtClean="0">
                <a:cs typeface="Arial" charset="0"/>
              </a:rPr>
              <a:t>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10"/>
              </a:rPr>
              <a:t>http://cs.wikipedia.org/wiki/Soubor:Palau_de_la_M%C3%BAsica_-_Interior_general.JPG</a:t>
            </a:r>
            <a:endParaRPr lang="cs-CZ" sz="1600" dirty="0" smtClean="0"/>
          </a:p>
          <a:p>
            <a:pPr>
              <a:buFont typeface="+mj-lt"/>
              <a:buAutoNum type="arabicPeriod"/>
            </a:pPr>
            <a:r>
              <a:rPr lang="cs-CZ" altLang="ja-JP" sz="1600" dirty="0" err="1" smtClean="0">
                <a:cs typeface="Arial" charset="0"/>
              </a:rPr>
              <a:t>Dieter</a:t>
            </a:r>
            <a:r>
              <a:rPr lang="cs-CZ" altLang="ja-JP" sz="1600" dirty="0" smtClean="0">
                <a:cs typeface="Arial" charset="0"/>
              </a:rPr>
              <a:t> Roth:[online]. [cit. 2013-10-03]. Dostupný pod licencí </a:t>
            </a:r>
            <a:r>
              <a:rPr lang="cs-CZ" altLang="ja-JP" sz="1600" dirty="0" err="1" smtClean="0">
                <a:cs typeface="Arial" charset="0"/>
              </a:rPr>
              <a:t>Creative</a:t>
            </a:r>
            <a:r>
              <a:rPr lang="cs-CZ" altLang="ja-JP" sz="1600" dirty="0" smtClean="0">
                <a:cs typeface="Arial" charset="0"/>
              </a:rPr>
              <a:t> </a:t>
            </a:r>
            <a:r>
              <a:rPr lang="cs-CZ" altLang="ja-JP" sz="1600" dirty="0" err="1" smtClean="0">
                <a:cs typeface="Arial" charset="0"/>
              </a:rPr>
              <a:t>Commons</a:t>
            </a:r>
            <a:r>
              <a:rPr lang="en-US" altLang="ja-JP" sz="1600" dirty="0" smtClean="0">
                <a:cs typeface="Arial" charset="0"/>
              </a:rPr>
              <a:t> </a:t>
            </a:r>
            <a:r>
              <a:rPr lang="en-US" altLang="ja-JP" sz="1600" dirty="0" err="1" smtClean="0">
                <a:cs typeface="Arial" charset="0"/>
              </a:rPr>
              <a:t>na</a:t>
            </a:r>
            <a:r>
              <a:rPr lang="en-US" altLang="ja-JP" sz="1600" dirty="0" smtClean="0">
                <a:cs typeface="Arial" charset="0"/>
              </a:rPr>
              <a:t> WWW</a:t>
            </a:r>
            <a:r>
              <a:rPr lang="pl-PL" altLang="ja-JP" sz="1600" dirty="0" smtClean="0">
                <a:cs typeface="Arial" charset="0"/>
              </a:rPr>
              <a:t>: </a:t>
            </a:r>
            <a:r>
              <a:rPr lang="cs-CZ" sz="1600" dirty="0" smtClean="0">
                <a:hlinkClick r:id="rId11"/>
              </a:rPr>
              <a:t>http://en.wikipedia.org/wiki/File:(book)_page.jpg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1193</Words>
  <Application>Microsoft Office PowerPoint</Application>
  <PresentationFormat>Předvádění na obrazovce (4:3)</PresentationFormat>
  <Paragraphs>100</Paragraphs>
  <Slides>16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Barcelona – hlavní turistické atraktivity</vt:lpstr>
      <vt:lpstr>Snímek 2</vt:lpstr>
      <vt:lpstr>Snímek 3</vt:lpstr>
      <vt:lpstr>Barcelona základní data:</vt:lpstr>
      <vt:lpstr>Nejatraktivnější místa, stavby, ulice Barcelony.</vt:lpstr>
      <vt:lpstr>1. Sagrada Familia</vt:lpstr>
      <vt:lpstr>2. La Rambla</vt:lpstr>
      <vt:lpstr>3. Katedrála</vt:lpstr>
      <vt:lpstr>4. Parc de la Ciutadella</vt:lpstr>
      <vt:lpstr>5. Museu Nacional d´Art de Catalunya</vt:lpstr>
      <vt:lpstr>6. Casa Milá</vt:lpstr>
      <vt:lpstr>7. Fundació Joan Miró</vt:lpstr>
      <vt:lpstr>8. Museu Picasso</vt:lpstr>
      <vt:lpstr>9. Palau de la Música Catalana</vt:lpstr>
      <vt:lpstr>10. Museu d´Art Contemporani a Centre de Cultura Contemporánia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Barcelona</dc:title>
  <dc:creator>Simona</dc:creator>
  <cp:lastModifiedBy>Simona</cp:lastModifiedBy>
  <cp:revision>8</cp:revision>
  <dcterms:created xsi:type="dcterms:W3CDTF">2013-09-13T18:42:04Z</dcterms:created>
  <dcterms:modified xsi:type="dcterms:W3CDTF">2013-10-03T19:51:05Z</dcterms:modified>
</cp:coreProperties>
</file>