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90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4" r:id="rId8"/>
    <p:sldId id="265" r:id="rId9"/>
    <p:sldId id="266" r:id="rId10"/>
    <p:sldId id="269" r:id="rId11"/>
    <p:sldId id="260" r:id="rId12"/>
    <p:sldId id="263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20"/>
          <p:cNvSpPr>
            <a:spLocks noGrp="1"/>
          </p:cNvSpPr>
          <p:nvPr>
            <p:ph type="ctrTitle"/>
          </p:nvPr>
        </p:nvSpPr>
        <p:spPr>
          <a:xfrm>
            <a:off x="722376" y="2688336"/>
            <a:ext cx="7772400" cy="3108960"/>
          </a:xfrm>
        </p:spPr>
        <p:txBody>
          <a:bodyPr anchor="t" anchorCtr="0">
            <a:noAutofit/>
          </a:bodyPr>
          <a:lstStyle>
            <a:lvl1pPr algn="ctr">
              <a:defRPr lang="en-US" sz="6200" b="1" cap="none" spc="0" dirty="0" smtClean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4" name="Rectangle 26"/>
          <p:cNvSpPr>
            <a:spLocks noGrp="1"/>
          </p:cNvSpPr>
          <p:nvPr>
            <p:ph type="subTitle" idx="1"/>
          </p:nvPr>
        </p:nvSpPr>
        <p:spPr>
          <a:xfrm>
            <a:off x="722376" y="1133856"/>
            <a:ext cx="7772400" cy="1508760"/>
          </a:xfrm>
        </p:spPr>
        <p:txBody>
          <a:bodyPr anchor="b">
            <a:normAutofit/>
          </a:bodyPr>
          <a:lstStyle>
            <a:lvl1pPr marL="0" indent="0" algn="ctr">
              <a:buNone/>
              <a:defRPr lang="en-US" sz="2200" b="0">
                <a:solidFill>
                  <a:schemeClr val="tx2">
                    <a:shade val="55000"/>
                  </a:schemeClr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8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DB32461A-250E-4A29-9E9B-599CA3838FA1}" type="datetime1">
              <a:rPr lang="en-US" smtClean="0"/>
              <a:pPr/>
              <a:t>4/19/2011</a:t>
            </a:fld>
            <a:endParaRPr lang="en-US" dirty="0"/>
          </a:p>
        </p:txBody>
      </p:sp>
      <p:sp>
        <p:nvSpPr>
          <p:cNvPr id="9" name="Rectangle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5" name="Rectangle 27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 lang="en-US" smtClean="0"/>
            </a:lvl1pPr>
          </a:lstStyle>
          <a:p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1AD66C-382E-48AD-8F4C-E87C4D4A8B28}" type="datetime1">
              <a:rPr lang="en-US" smtClean="0"/>
              <a:pPr/>
              <a:t>4/19/2011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90563" y="491696"/>
            <a:ext cx="7762875" cy="5874608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777240" y="795996"/>
            <a:ext cx="7589520" cy="3112843"/>
          </a:xfrm>
        </p:spPr>
        <p:txBody>
          <a:bodyPr anchor="b">
            <a:normAutofit/>
          </a:bodyPr>
          <a:lstStyle>
            <a:lvl1pPr algn="ctr">
              <a:buNone/>
              <a:defRPr lang="en-US" sz="6200" b="1" cap="none" spc="0" dirty="0">
                <a:ln w="1905"/>
                <a:gradFill>
                  <a:gsLst>
                    <a:gs pos="0">
                      <a:schemeClr val="tx2">
                        <a:shade val="30000"/>
                        <a:satMod val="255000"/>
                      </a:schemeClr>
                    </a:gs>
                    <a:gs pos="58000">
                      <a:schemeClr val="tx2">
                        <a:tint val="90000"/>
                        <a:satMod val="300000"/>
                      </a:schemeClr>
                    </a:gs>
                    <a:gs pos="100000">
                      <a:schemeClr val="tx2">
                        <a:tint val="80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>
          <a:xfrm>
            <a:off x="777240" y="3948552"/>
            <a:ext cx="7589520" cy="1509712"/>
          </a:xfrm>
        </p:spPr>
        <p:txBody>
          <a:bodyPr anchor="t">
            <a:normAutofit/>
          </a:bodyPr>
          <a:lstStyle>
            <a:lvl1pPr indent="0" algn="ctr">
              <a:buNone/>
              <a:defRPr lang="en-US" sz="2200" b="0" smtClean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>
          <a:xfrm>
            <a:off x="762000" y="5958840"/>
            <a:ext cx="2133600" cy="365760"/>
          </a:xfrm>
        </p:spPr>
        <p:txBody>
          <a:bodyPr/>
          <a:lstStyle/>
          <a:p>
            <a:fld id="{26F4ADA4-35DF-4BD1-8C53-4246F035229A}" type="datetime1">
              <a:rPr lang="en-US" smtClean="0"/>
              <a:pPr/>
              <a:t>4/19/2011</a:t>
            </a:fld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>
          <a:xfrm>
            <a:off x="3124200" y="5958840"/>
            <a:ext cx="28956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>
          <a:xfrm>
            <a:off x="6248400" y="5958840"/>
            <a:ext cx="2133600" cy="365760"/>
          </a:xfrm>
        </p:spPr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9F63ED-02B1-490A-8EAD-E0CB136D5388}" type="datetime1">
              <a:rPr lang="en-US" smtClean="0"/>
              <a:pPr/>
              <a:t>4/19/2011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965960" y="2785402"/>
            <a:ext cx="5760720" cy="914400"/>
          </a:xfrm>
        </p:spPr>
        <p:txBody>
          <a:bodyPr lIns="91440" rIns="91440" anchor="ctr">
            <a:noAutofit/>
          </a:bodyPr>
          <a:lstStyle>
            <a:lvl1pPr algn="ctr">
              <a:defRPr sz="35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600200" y="547468"/>
            <a:ext cx="3383280" cy="639762"/>
          </a:xfrm>
          <a:prstGeom prst="roundRect">
            <a:avLst>
              <a:gd name="adj" fmla="val 6772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600200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5128846" y="547468"/>
            <a:ext cx="3383280" cy="639762"/>
          </a:xfrm>
          <a:prstGeom prst="roundRect">
            <a:avLst>
              <a:gd name="adj" fmla="val 5673"/>
            </a:avLst>
          </a:prstGeom>
          <a:solidFill>
            <a:schemeClr val="bg1">
              <a:alpha val="55000"/>
            </a:schemeClr>
          </a:solidFill>
          <a:ln w="12700">
            <a:solidFill>
              <a:schemeClr val="bg1"/>
            </a:solidFill>
          </a:ln>
        </p:spPr>
        <p:txBody>
          <a:bodyPr lIns="91440" tIns="91440" rIns="91440" bIns="91440" anchor="ctr">
            <a:noAutofit/>
          </a:bodyPr>
          <a:lstStyle>
            <a:lvl1pPr marL="0" indent="0" algn="l">
              <a:buNone/>
              <a:defRPr sz="1600" b="1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5128846" y="1322362"/>
            <a:ext cx="3383280" cy="4800600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771BB6-685D-4518-8FAD-1882B9671546}" type="datetime1">
              <a:rPr lang="en-US" smtClean="0"/>
              <a:pPr/>
              <a:t>4/19/2011</a:t>
            </a:fld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5FFBFE-5C08-4E0E-AF38-FB925F0B4D71}" type="datetime1">
              <a:rPr lang="en-US" smtClean="0"/>
              <a:pPr/>
              <a:t>4/19/2011</a:t>
            </a:fld>
            <a:endParaRPr lang="en-US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23242C-D747-4ADD-80D8-99421268E3A8}" type="datetime1">
              <a:rPr lang="en-US" smtClean="0"/>
              <a:pPr/>
              <a:t>4/19/2011</a:t>
            </a:fld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 rot="16200000">
            <a:off x="-1828801" y="2888565"/>
            <a:ext cx="5486400" cy="914400"/>
          </a:xfrm>
        </p:spPr>
        <p:txBody>
          <a:bodyPr anchor="b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l">
              <a:defRPr sz="28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2590800" y="602566"/>
            <a:ext cx="5943600" cy="5486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 rot="16200000">
            <a:off x="-859303" y="2888566"/>
            <a:ext cx="5486400" cy="914400"/>
          </a:xfrm>
        </p:spPr>
        <p:txBody>
          <a:bodyPr lIns="91440" rIns="91440"/>
          <a:lstStyle>
            <a:lvl1pPr marL="0" indent="0" algn="l">
              <a:buNone/>
              <a:defRPr sz="14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E82007-CDD1-4BCF-B9F4-9D458EFEEFE1}" type="datetime1">
              <a:rPr lang="en-US" smtClean="0"/>
              <a:pPr/>
              <a:t>4/19/2011</a:t>
            </a:fld>
            <a:endParaRPr lang="en-US"/>
          </a:p>
        </p:txBody>
      </p:sp>
      <p:sp>
        <p:nvSpPr>
          <p:cNvPr id="6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>
          <a:xfrm>
            <a:off x="6553200" y="6214404"/>
            <a:ext cx="2133600" cy="365760"/>
          </a:xfrm>
        </p:spPr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4740812" y="794822"/>
            <a:ext cx="3960051" cy="5294376"/>
          </a:xfrm>
          <a:prstGeom prst="roundRect">
            <a:avLst>
              <a:gd name="adj" fmla="val 3541"/>
            </a:avLst>
          </a:prstGeom>
          <a:solidFill>
            <a:srgbClr val="FFFFFF">
              <a:alpha val="40000"/>
            </a:srgbClr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Rectangle 2"/>
          <p:cNvSpPr>
            <a:spLocks noGrp="1"/>
          </p:cNvSpPr>
          <p:nvPr>
            <p:ph type="title"/>
          </p:nvPr>
        </p:nvSpPr>
        <p:spPr>
          <a:xfrm>
            <a:off x="5277728" y="3501743"/>
            <a:ext cx="3200400" cy="1143000"/>
          </a:xfrm>
        </p:spPr>
        <p:txBody>
          <a:bodyPr anchor="t">
            <a:no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>
            <a:lvl1pPr algn="ctr">
              <a:buNone/>
              <a:defRPr sz="2600" b="1">
                <a:solidFill>
                  <a:schemeClr val="tx2"/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pic" idx="1"/>
          </p:nvPr>
        </p:nvSpPr>
        <p:spPr>
          <a:xfrm>
            <a:off x="527537" y="821202"/>
            <a:ext cx="4550899" cy="5215597"/>
          </a:xfrm>
          <a:prstGeom prst="roundRect">
            <a:avLst>
              <a:gd name="adj" fmla="val 622"/>
            </a:avLst>
          </a:prstGeom>
          <a:solidFill>
            <a:schemeClr val="bg1">
              <a:lumMod val="85000"/>
            </a:schemeClr>
          </a:solidFill>
          <a:ln w="101600">
            <a:solidFill>
              <a:srgbClr val="FFFFFF"/>
            </a:solidFill>
            <a:miter lim="800000"/>
          </a:ln>
          <a:effectLst>
            <a:outerShdw blurRad="65000" dist="25000" dir="5400000" algn="t" rotWithShape="0">
              <a:schemeClr val="bg2">
                <a:shade val="30000"/>
                <a:satMod val="250000"/>
                <a:alpha val="85000"/>
              </a:schemeClr>
            </a:outerShdw>
          </a:effectLst>
          <a:scene3d>
            <a:camera prst="orthographicFront"/>
            <a:lightRig rig="soft" dir="t">
              <a:rot lat="0" lon="0" rev="20100000"/>
            </a:lightRig>
          </a:scene3d>
          <a:sp3d contourW="3810">
            <a:bevelT w="95250" h="25400"/>
            <a:contourClr>
              <a:schemeClr val="bg2">
                <a:shade val="45000"/>
                <a:satMod val="145000"/>
              </a:schemeClr>
            </a:contourClr>
          </a:sp3d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/>
          <a:lstStyle>
            <a:lvl1pPr>
              <a:buNone/>
              <a:defRPr sz="3200">
                <a:solidFill>
                  <a:schemeClr val="tx1"/>
                </a:solidFill>
              </a:defRPr>
            </a:lvl1pPr>
          </a:lstStyle>
          <a:p>
            <a:r>
              <a:rPr lang="cs-CZ" sz="2000" smtClean="0"/>
              <a:t>Kliknutím na ikonu přidáte obrázek.</a:t>
            </a:r>
            <a:endParaRPr lang="en-US" sz="2000" dirty="0"/>
          </a:p>
        </p:txBody>
      </p:sp>
      <p:sp>
        <p:nvSpPr>
          <p:cNvPr id="4" name="Rectangle 4"/>
          <p:cNvSpPr>
            <a:spLocks noGrp="1"/>
          </p:cNvSpPr>
          <p:nvPr>
            <p:ph type="body" sz="half" idx="2"/>
          </p:nvPr>
        </p:nvSpPr>
        <p:spPr>
          <a:xfrm>
            <a:off x="5277728" y="1600200"/>
            <a:ext cx="3200400" cy="1825343"/>
          </a:xfrm>
        </p:spPr>
        <p:txBody>
          <a:bodyPr bIns="0" anchor="b">
            <a:normAutofit/>
          </a:bodyPr>
          <a:lstStyle>
            <a:lvl1pPr marL="0" marR="0" indent="0" algn="ctr">
              <a:buFontTx/>
              <a:buNone/>
              <a:defRPr sz="1300">
                <a:solidFill>
                  <a:schemeClr val="tx1">
                    <a:tint val="95000"/>
                  </a:schemeClr>
                </a:solidFill>
              </a:defRPr>
            </a:lvl1pPr>
            <a:lvl2pPr marL="460375" marR="0" indent="-112713">
              <a:buFontTx/>
              <a:buNone/>
              <a:defRPr sz="1200"/>
            </a:lvl2pPr>
            <a:lvl3pPr marL="914400" marR="0" indent="-117475">
              <a:buFontTx/>
              <a:buNone/>
              <a:defRPr sz="1000"/>
            </a:lvl3pPr>
            <a:lvl4pPr marL="1316038" marR="0" indent="-112713">
              <a:buFontTx/>
              <a:buNone/>
              <a:defRPr sz="900"/>
            </a:lvl4pPr>
            <a:lvl5pPr marL="1711325" marR="0" indent="-117475">
              <a:buFontTx/>
              <a:buNone/>
              <a:defRPr sz="9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A4F265-CA88-4C30-A9AD-02E6A5184734}" type="datetime1">
              <a:rPr lang="en-US" smtClean="0"/>
              <a:pPr/>
              <a:t>4/19/2011</a:t>
            </a:fld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C81099-48EC-46A3-9530-F58EB96AF77C}" type="datetime1">
              <a:rPr lang="en-US" smtClean="0"/>
              <a:pPr/>
              <a:t>4/19/2011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697E24-FFB9-4C73-8C6D-E02A7AD33DB8}" type="datetime1">
              <a:rPr lang="en-US" smtClean="0"/>
              <a:pPr/>
              <a:t>4/19/2011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0B41D-FD10-4A38-B39B-626510BD49B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8"/>
          <p:cNvSpPr/>
          <p:nvPr/>
        </p:nvSpPr>
        <p:spPr>
          <a:xfrm>
            <a:off x="342900" y="228600"/>
            <a:ext cx="8458200" cy="6400800"/>
          </a:xfrm>
          <a:prstGeom prst="roundRect">
            <a:avLst>
              <a:gd name="adj" fmla="val 2238"/>
            </a:avLst>
          </a:prstGeom>
          <a:gradFill rotWithShape="1">
            <a:gsLst>
              <a:gs pos="0">
                <a:schemeClr val="bg1">
                  <a:satMod val="300000"/>
                  <a:alpha val="50000"/>
                </a:schemeClr>
              </a:gs>
              <a:gs pos="35000">
                <a:schemeClr val="bg1">
                  <a:satMod val="300000"/>
                  <a:alpha val="87000"/>
                </a:schemeClr>
              </a:gs>
              <a:gs pos="50000">
                <a:schemeClr val="bg1">
                  <a:satMod val="300000"/>
                  <a:alpha val="92000"/>
                </a:schemeClr>
              </a:gs>
              <a:gs pos="60000">
                <a:schemeClr val="bg1">
                  <a:satMod val="300000"/>
                  <a:alpha val="89000"/>
                </a:schemeClr>
              </a:gs>
              <a:gs pos="100000">
                <a:schemeClr val="bg1">
                  <a:satMod val="300000"/>
                  <a:alpha val="55000"/>
                </a:schemeClr>
              </a:gs>
            </a:gsLst>
            <a:lin ang="5400000" scaled="1"/>
          </a:gradFill>
          <a:ln>
            <a:noFill/>
          </a:ln>
          <a:effectLst>
            <a:outerShdw blurRad="63500" dist="45720" dir="5400000" algn="t" rotWithShape="0">
              <a:schemeClr val="bg2">
                <a:shade val="30000"/>
                <a:satMod val="250000"/>
                <a:alpha val="90000"/>
              </a:scheme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7500000"/>
            </a:lightRig>
          </a:scene3d>
          <a:sp3d contourW="6350" prstMaterial="powder">
            <a:bevelT w="50800" h="63500"/>
            <a:contourClr>
              <a:schemeClr val="bg2">
                <a:shade val="90000"/>
                <a:lumMod val="55000"/>
              </a:schemeClr>
            </a:contourClr>
          </a:sp3d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Corbel"/>
              <a:ea typeface="+mn-ea"/>
              <a:cs typeface="+mn-cs"/>
            </a:endParaRPr>
          </a:p>
        </p:txBody>
      </p:sp>
      <p:sp>
        <p:nvSpPr>
          <p:cNvPr id="2" name="Rectangle 10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143000"/>
          </a:xfrm>
          <a:prstGeom prst="rect">
            <a:avLst/>
          </a:prstGeom>
        </p:spPr>
        <p:txBody>
          <a:bodyPr anchor="b" anchorCtr="0">
            <a:normAutofit/>
            <a:scene3d>
              <a:camera prst="orthographicFront"/>
              <a:lightRig rig="soft" dir="t">
                <a:rot lat="0" lon="0" rev="2100000"/>
              </a:lightRig>
            </a:scene3d>
            <a:sp3d prstMaterial="matte"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5" name="Rectangle 11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lIns="45720" rIns="4572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27" name="Rectangle 22"/>
          <p:cNvSpPr>
            <a:spLocks noGrp="1"/>
          </p:cNvSpPr>
          <p:nvPr>
            <p:ph type="dt" sz="half" idx="2"/>
          </p:nvPr>
        </p:nvSpPr>
        <p:spPr>
          <a:xfrm>
            <a:off x="457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3823242C-D747-4ADD-80D8-99421268E3A8}" type="datetime1">
              <a:rPr lang="en-US" smtClean="0"/>
              <a:pPr/>
              <a:t>4/19/2011</a:t>
            </a:fld>
            <a:endParaRPr lang="en-US" dirty="0"/>
          </a:p>
        </p:txBody>
      </p:sp>
      <p:sp>
        <p:nvSpPr>
          <p:cNvPr id="18" name="Rectangle 18"/>
          <p:cNvSpPr>
            <a:spLocks noGrp="1"/>
          </p:cNvSpPr>
          <p:nvPr>
            <p:ph type="ftr" sz="quarter" idx="3"/>
          </p:nvPr>
        </p:nvSpPr>
        <p:spPr>
          <a:xfrm>
            <a:off x="3124200" y="6214404"/>
            <a:ext cx="2895600" cy="365760"/>
          </a:xfrm>
          <a:prstGeom prst="rect">
            <a:avLst/>
          </a:prstGeom>
        </p:spPr>
        <p:txBody>
          <a:bodyPr anchor="b" anchorCtr="0"/>
          <a:lstStyle>
            <a:lvl1pPr algn="ct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endParaRPr lang="en-US" dirty="0"/>
          </a:p>
        </p:txBody>
      </p:sp>
      <p:sp>
        <p:nvSpPr>
          <p:cNvPr id="13" name="Rectangle 15"/>
          <p:cNvSpPr>
            <a:spLocks noGrp="1"/>
          </p:cNvSpPr>
          <p:nvPr>
            <p:ph type="sldNum" sz="quarter" idx="4"/>
          </p:nvPr>
        </p:nvSpPr>
        <p:spPr>
          <a:xfrm>
            <a:off x="6553200" y="6214404"/>
            <a:ext cx="2133600" cy="365760"/>
          </a:xfrm>
          <a:prstGeom prst="rect">
            <a:avLst/>
          </a:prstGeom>
        </p:spPr>
        <p:txBody>
          <a:bodyPr anchor="b" anchorCtr="0"/>
          <a:lstStyle>
            <a:lvl1pPr algn="r">
              <a:defRPr lang="en-US" sz="1000" b="0" smtClean="0">
                <a:solidFill>
                  <a:schemeClr val="tx2">
                    <a:tint val="75000"/>
                    <a:satMod val="150000"/>
                  </a:schemeClr>
                </a:solidFill>
                <a:latin typeface="+mn-lt"/>
                <a:ea typeface="+mn-lt"/>
                <a:cs typeface="+mn-lt"/>
              </a:defRPr>
            </a:lvl1pPr>
          </a:lstStyle>
          <a:p>
            <a:fld id="{CF40B41D-FD10-4A38-B39B-626510BD49B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91" r:id="rId1"/>
    <p:sldLayoutId id="2147483892" r:id="rId2"/>
    <p:sldLayoutId id="2147483893" r:id="rId3"/>
    <p:sldLayoutId id="2147483894" r:id="rId4"/>
    <p:sldLayoutId id="2147483895" r:id="rId5"/>
    <p:sldLayoutId id="2147483896" r:id="rId6"/>
    <p:sldLayoutId id="2147483897" r:id="rId7"/>
    <p:sldLayoutId id="2147483898" r:id="rId8"/>
    <p:sldLayoutId id="2147483899" r:id="rId9"/>
    <p:sldLayoutId id="2147483900" r:id="rId10"/>
    <p:sldLayoutId id="2147483901" r:id="rId11"/>
  </p:sldLayoutIdLst>
  <p:hf sldNum="0" hdr="0" ftr="0" dt="0"/>
  <p:txStyles>
    <p:titleStyle>
      <a:defPPr>
        <a:defRPr sz="4400">
          <a:solidFill>
            <a:schemeClr val="tx2">
              <a:shade val="80000"/>
              <a:satMod val="150000"/>
            </a:schemeClr>
          </a:solidFill>
          <a:latin typeface="+mj-lt"/>
          <a:ea typeface="+mj-ea"/>
          <a:cs typeface="+mj-cs"/>
        </a:defRPr>
      </a:defPPr>
      <a:lvl1pPr algn="ctr" eaLnBrk="1" hangingPunct="1">
        <a:buNone/>
        <a:defRPr lang="en-US" sz="5300" b="1" strike="noStrike" kern="1200" baseline="0" dirty="0" smtClean="0">
          <a:solidFill>
            <a:schemeClr val="tx2">
              <a:shade val="85000"/>
              <a:satMod val="150000"/>
            </a:schemeClr>
          </a:solidFill>
          <a:effectLst/>
          <a:latin typeface="+mj-lt"/>
          <a:ea typeface="+mj-lt"/>
          <a:cs typeface="+mj-lt"/>
        </a:defRPr>
      </a:lvl1pPr>
    </p:titleStyle>
    <p:body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457200" indent="-274320" algn="l" eaLnBrk="1" hangingPunct="1">
        <a:buClr>
          <a:schemeClr val="accent1"/>
        </a:buClr>
        <a:buSzPct val="80000"/>
        <a:buFont typeface="Wingdings 2" pitchFamily="18" charset="2"/>
        <a:buChar char="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marL="758952" indent="-228600" algn="l" eaLnBrk="1" hangingPunct="1">
        <a:buClr>
          <a:schemeClr val="accent2"/>
        </a:buClr>
        <a:buFont typeface="Wingdings 2" pitchFamily="18" charset="2"/>
        <a:buChar char=""/>
        <a:defRPr sz="2200">
          <a:solidFill>
            <a:schemeClr val="tx1"/>
          </a:solidFill>
          <a:latin typeface="+mn-lt"/>
          <a:ea typeface="+mn-lt"/>
          <a:cs typeface="+mn-lt"/>
        </a:defRPr>
      </a:lvl2pPr>
      <a:lvl3pPr marL="1033272" indent="-228600" algn="l" eaLnBrk="1" hangingPunct="1">
        <a:buClr>
          <a:schemeClr val="accent3"/>
        </a:buClr>
        <a:buFont typeface="Wingdings 2" pitchFamily="18" charset="2"/>
        <a:buChar char="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marL="1298448" indent="-228600" algn="l" eaLnBrk="1" hangingPunct="1">
        <a:buClr>
          <a:schemeClr val="accent4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marL="1554480" indent="-228600" algn="l" eaLnBrk="1" hangingPunct="1">
        <a:buClr>
          <a:schemeClr val="accent5"/>
        </a:buClr>
        <a:buFont typeface="Wingdings 2" pitchFamily="18" charset="2"/>
        <a:buChar char="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marL="1810512" indent="-228600" algn="l" eaLnBrk="1" hangingPunct="1">
        <a:buClr>
          <a:schemeClr val="accent6"/>
        </a:buClr>
        <a:buFont typeface="Wingdings 2" pitchFamily="18" charset="2"/>
        <a:buChar char=""/>
        <a:defRPr lang="en-US" sz="1600" baseline="0" smtClean="0">
          <a:latin typeface="+mn-lt"/>
        </a:defRPr>
      </a:lvl6pPr>
      <a:lvl7pPr marL="2075688" indent="-228600" algn="l" eaLnBrk="1" hangingPunct="1">
        <a:buClr>
          <a:schemeClr val="tx2"/>
        </a:buClr>
        <a:buFont typeface="Wingdings 2" pitchFamily="18" charset="2"/>
        <a:buChar char=""/>
        <a:defRPr lang="en-US" sz="1600" baseline="0" smtClean="0">
          <a:latin typeface="+mn-lt"/>
        </a:defRPr>
      </a:lvl7pPr>
      <a:lvl8pPr marL="2340864" indent="-228600" algn="l" eaLnBrk="1" hangingPunct="1">
        <a:buClr>
          <a:schemeClr val="accent2"/>
        </a:buClr>
        <a:buFont typeface="Wingdings 2" pitchFamily="18" charset="2"/>
        <a:buChar char=""/>
        <a:defRPr sz="1600" baseline="0">
          <a:latin typeface="+mn-lt"/>
        </a:defRPr>
      </a:lvl8pPr>
      <a:lvl9pPr marL="2596896" indent="-228600" algn="l" eaLnBrk="1" hangingPunct="1">
        <a:buClr>
          <a:schemeClr val="accent1"/>
        </a:buClr>
        <a:buFont typeface="Wingdings 2" pitchFamily="18" charset="2"/>
        <a:buChar char=""/>
        <a:defRPr sz="1400" baseline="0">
          <a:latin typeface="+mn-lt"/>
        </a:defRPr>
      </a:lvl9pPr>
    </p:bodyStyle>
    <p:otherStyle>
      <a:defPPr>
        <a:defRPr>
          <a:solidFill>
            <a:schemeClr val="tx1"/>
          </a:solidFill>
          <a:latin typeface="+mn-lt"/>
          <a:ea typeface="+mn-ea"/>
          <a:cs typeface="+mn-cs"/>
        </a:defRPr>
      </a:defPPr>
      <a:lvl1pPr marL="0" eaLnBrk="1" hangingPunct="1"/>
      <a:lvl2pPr marL="457200" eaLnBrk="1" hangingPunct="1"/>
      <a:lvl3pPr marL="914400" eaLnBrk="1" hangingPunct="1"/>
      <a:lvl4pPr marL="1371600" eaLnBrk="1" hangingPunct="1"/>
      <a:lvl5pPr marL="1828800" eaLnBrk="1" hangingPunct="1"/>
      <a:lvl6pPr marL="2286000" eaLnBrk="1" hangingPunct="1"/>
      <a:lvl7pPr marL="2743200" eaLnBrk="1" hangingPunct="1"/>
      <a:lvl8pPr marL="3200400" eaLnBrk="1" hangingPunct="1"/>
      <a:lvl9pPr marL="3657600" eaLnBrk="1" hangingPunct="1"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>
          <a:xfrm>
            <a:off x="755576" y="1988840"/>
            <a:ext cx="7589520" cy="3908839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ŠABLONA III/2</a:t>
            </a:r>
            <a:br>
              <a:rPr lang="cs-CZ" sz="4000" dirty="0" smtClean="0">
                <a:solidFill>
                  <a:srgbClr val="00B050"/>
                </a:solidFill>
              </a:rPr>
            </a:br>
            <a:r>
              <a:rPr lang="cs-CZ" sz="10700" dirty="0" smtClean="0">
                <a:solidFill>
                  <a:srgbClr val="00B050"/>
                </a:solidFill>
              </a:rPr>
              <a:t>LES</a:t>
            </a:r>
            <a:r>
              <a:rPr lang="cs-CZ" sz="5400" dirty="0" smtClean="0"/>
              <a:t/>
            </a:r>
            <a:br>
              <a:rPr lang="cs-CZ" sz="5400" dirty="0" smtClean="0"/>
            </a:br>
            <a:r>
              <a:rPr lang="cs-CZ" sz="3100" dirty="0" smtClean="0">
                <a:solidFill>
                  <a:srgbClr val="00B050"/>
                </a:solidFill>
              </a:rPr>
              <a:t>HELENA ŠKOPKOVÁ, ZŠ HORNÍ SLAVKOV</a:t>
            </a:r>
            <a:r>
              <a:rPr lang="cs-CZ" sz="3100" dirty="0" smtClean="0"/>
              <a:t/>
            </a:r>
            <a:br>
              <a:rPr lang="cs-CZ" sz="3100" dirty="0" smtClean="0"/>
            </a:br>
            <a:r>
              <a:rPr lang="cs-CZ" sz="4900" dirty="0" smtClean="0">
                <a:solidFill>
                  <a:srgbClr val="00B050"/>
                </a:solidFill>
              </a:rPr>
              <a:t>VY_32_INOVACE_66_LES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>
          <a:xfrm>
            <a:off x="2627784" y="4869160"/>
            <a:ext cx="3744416" cy="100811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725144"/>
            <a:ext cx="6096000" cy="1495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34875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8800" dirty="0" smtClean="0">
                <a:solidFill>
                  <a:srgbClr val="00B050"/>
                </a:solidFill>
              </a:rPr>
              <a:t>LES</a:t>
            </a:r>
            <a:endParaRPr lang="cs-CZ" sz="8800" dirty="0">
              <a:solidFill>
                <a:srgbClr val="00B05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/>
              <a:t>Les hraje v životě každého člověka důležitou roli.</a:t>
            </a:r>
          </a:p>
          <a:p>
            <a:r>
              <a:rPr lang="cs-CZ" sz="3600" dirty="0" smtClean="0"/>
              <a:t>Všichni využíváme různé dřevěné výrobky a většina z nás ráda chodí do lesa na procházky.</a:t>
            </a:r>
          </a:p>
          <a:p>
            <a:r>
              <a:rPr lang="cs-CZ" sz="3600" dirty="0" smtClean="0"/>
              <a:t> Proto bychom měli les chránit.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895924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cs-CZ" sz="7200" dirty="0" smtClean="0">
                <a:solidFill>
                  <a:srgbClr val="00B050"/>
                </a:solidFill>
              </a:rPr>
              <a:t>FUNKCE LESA</a:t>
            </a:r>
            <a:endParaRPr lang="cs-CZ" sz="72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dirty="0" smtClean="0"/>
              <a:t>VODOHOSPODÁŘSKÁ FUNKCE</a:t>
            </a:r>
          </a:p>
          <a:p>
            <a:endParaRPr lang="cs-CZ" dirty="0"/>
          </a:p>
          <a:p>
            <a:r>
              <a:rPr lang="cs-CZ" dirty="0" smtClean="0"/>
              <a:t>Les zadržuje mnoho vody, která by jinak odtekla pryč.</a:t>
            </a:r>
          </a:p>
          <a:p>
            <a:r>
              <a:rPr lang="cs-CZ" dirty="0" smtClean="0"/>
              <a:t>Voda je v lese ve studánkách, jezírkách, potocích a bystřinách, v rostlinách a v lesní půdě.</a:t>
            </a:r>
          </a:p>
          <a:p>
            <a:r>
              <a:rPr lang="cs-CZ" dirty="0" smtClean="0"/>
              <a:t>Mechy dokáží nasáknout hodně tekutiny, kterou v době sucha poskytují svému okolí.</a:t>
            </a:r>
          </a:p>
          <a:p>
            <a:pPr marL="18288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31811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83913"/>
            <a:ext cx="8580847" cy="6489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9968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00B050"/>
                </a:solidFill>
                <a:latin typeface="+mn-lt"/>
              </a:rPr>
              <a:t>ŽIVOTNÍ PROSTŘEDÍ PRO ROSTLINY</a:t>
            </a:r>
            <a:endParaRPr lang="cs-CZ" sz="40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V lese najdeme mnoho různých druhů stromů.</a:t>
            </a:r>
          </a:p>
          <a:p>
            <a:r>
              <a:rPr lang="cs-CZ" dirty="0" smtClean="0"/>
              <a:t>Keřový podrost, mechy, kapradiny, lišejníky, trávy .</a:t>
            </a:r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5004048" y="1600201"/>
            <a:ext cx="3682752" cy="182880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0113" y="1556792"/>
            <a:ext cx="4032448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29198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00B050"/>
                </a:solidFill>
                <a:latin typeface="+mn-lt"/>
              </a:rPr>
              <a:t>ŽIVOTNÍ PROSTŘEDÍ PRO ZVÍŘATA</a:t>
            </a:r>
            <a:endParaRPr lang="cs-CZ" sz="4000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Les poskytuje živočichům potravu, úkryt a prostředí pro rozmnožování.</a:t>
            </a:r>
          </a:p>
          <a:p>
            <a:r>
              <a:rPr lang="cs-CZ" dirty="0" smtClean="0"/>
              <a:t>V lese žijí zástupci savců, ptáků, obojživelníků, hmyzu i mikroorganizmů.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>
          <a:xfrm>
            <a:off x="5868144" y="3933057"/>
            <a:ext cx="2836168" cy="1728192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556792"/>
            <a:ext cx="2857500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3933056"/>
            <a:ext cx="31242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7460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REKREAČNÍ A ZDRAVOTNÍ FUNKCE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Les je velmi příjemné místo na odpočinek, turistické výlety a vycházky.</a:t>
            </a:r>
          </a:p>
          <a:p>
            <a:r>
              <a:rPr lang="cs-CZ" dirty="0" smtClean="0"/>
              <a:t>Je vhodný pro cyklistiku na vyznačených trasách.</a:t>
            </a:r>
          </a:p>
          <a:p>
            <a:r>
              <a:rPr lang="cs-CZ" dirty="0" smtClean="0"/>
              <a:t>Najdeme zde mnoho ozdravoven a lázní.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170357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12474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PŮDOOCHRANNÁ A PŮDOTVORNÁ FUNKCE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2924944"/>
            <a:ext cx="8229600" cy="3672408"/>
          </a:xfrm>
        </p:spPr>
        <p:txBody>
          <a:bodyPr/>
          <a:lstStyle/>
          <a:p>
            <a:r>
              <a:rPr lang="cs-CZ" dirty="0" smtClean="0"/>
              <a:t>Kořeny stromů zabraňují splavování půdy zvláště na prudkých svazích.</a:t>
            </a:r>
          </a:p>
          <a:p>
            <a:r>
              <a:rPr lang="cs-CZ" dirty="0" smtClean="0"/>
              <a:t>Spadané rozkládající se listí je základem pro vznik úrodného humusu.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5998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PRODUKCE LESNÍCH PLODIN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Borůvky</a:t>
            </a:r>
          </a:p>
          <a:p>
            <a:r>
              <a:rPr lang="cs-CZ" dirty="0" smtClean="0"/>
              <a:t>Maliny</a:t>
            </a:r>
          </a:p>
          <a:p>
            <a:r>
              <a:rPr lang="cs-CZ" dirty="0" smtClean="0"/>
              <a:t>Ostružiny</a:t>
            </a:r>
          </a:p>
          <a:p>
            <a:r>
              <a:rPr lang="cs-CZ" dirty="0" smtClean="0"/>
              <a:t>Brusinky</a:t>
            </a:r>
          </a:p>
          <a:p>
            <a:r>
              <a:rPr lang="cs-CZ" dirty="0" smtClean="0"/>
              <a:t>Lesní med</a:t>
            </a:r>
          </a:p>
          <a:p>
            <a:r>
              <a:rPr lang="cs-CZ" dirty="0" smtClean="0"/>
              <a:t>Houby</a:t>
            </a:r>
          </a:p>
          <a:p>
            <a:r>
              <a:rPr lang="cs-CZ" dirty="0" smtClean="0"/>
              <a:t>Léčivé byliny</a:t>
            </a:r>
          </a:p>
          <a:p>
            <a:endParaRPr lang="cs-CZ" dirty="0"/>
          </a:p>
          <a:p>
            <a:endParaRPr lang="cs-CZ" dirty="0" smtClean="0"/>
          </a:p>
          <a:p>
            <a:pPr marL="182880" indent="0">
              <a:buNone/>
            </a:pPr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36096" y="3861048"/>
            <a:ext cx="2016224" cy="165618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1412776"/>
            <a:ext cx="1800199" cy="16324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61288"/>
            <a:ext cx="3737991" cy="28040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1950" y="1430644"/>
            <a:ext cx="2381250" cy="1485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81144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PRODUKCE DŘEVA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Dřevo je obnovitelný zdroj paliv a surovin.</a:t>
            </a:r>
          </a:p>
          <a:p>
            <a:r>
              <a:rPr lang="cs-CZ" dirty="0" smtClean="0"/>
              <a:t>Dřevo je velmi důležitý stavební materiál.</a:t>
            </a:r>
          </a:p>
          <a:p>
            <a:r>
              <a:rPr lang="cs-CZ" dirty="0" smtClean="0"/>
              <a:t>Využívá se k výrobě spousty drobných dřevěných výrobků v domácnosti i v hospodářství.</a:t>
            </a:r>
            <a:endParaRPr lang="cs-CZ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3645024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64131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01541" y="836712"/>
            <a:ext cx="8424936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www.google.cz/imgres?imgurl=http://www.enviweb.cz/pictures/2009/2008-08-03-123338-priroda-jesenik.jpg&amp;imgrefurl=http://www.enviweb.cz/clanek/priroda/77050/velke-mechove-jezirko-prirodni-rezervace-rejviz&amp;usg=__Iq8vNcoWR0mlO8eQfWymhL0giFM=&amp;h=1382&amp;w=1843&amp;sz=956&amp;hl=cs&amp;start=131&amp;zoom=1&amp;tbnid=T-IIVLDoNoPA3M:&amp;tbnh=119&amp;tbnw=194&amp;ei=4MCtTZCwB8WG4Qa4upDSCg&amp;prev=/search%3Fq%3Dles%2Bjez%25C3%25ADrka%26hl%3Dcs%26sa%3DG%26biw%3D1362%26bih%3D547%26gbv%3D2%26tbm%3Disch0%2C2626&amp;itbs=1&amp;iact=hc&amp;vpx=578&amp;vpy=198&amp;dur=4368&amp;hovh=194&amp;hovw=259&amp;tx=129&amp;ty=95&amp;oei=c8CtTd_8ConX8gOSqJjzAQ&amp;page=7&amp;ndsp=21&amp;ved=1t:429,r:10,s:131&amp;biw=1362&amp;bih=547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05702" y="467380"/>
            <a:ext cx="80648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 1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79303" y="4005064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www.google.cz/imgres?imgurl=http://upload.wikimedia.org/wikipedia/commons/5/52/MS-mechy.jpg&amp;imgrefurl=http://cs.wikipedia.org/wiki/Soubor:MS-mechy.jpg&amp;usg=__D8_0bkL4KHpc0eCPQEnEb8yqehw=&amp;h=559&amp;w=800&amp;sz=334&amp;hl=cs&amp;start=0&amp;zoom=1&amp;tbnid=cKbBMlwxDLXgEM:&amp;tbnh=130&amp;tbnw=167&amp;ei=AsWtTfCfKePZ4wb9o9mGCw&amp;prev=/search%3Fq%3Dmechy%2Bobr%25C3%25A1zky%26hl%3Dcs%26biw%3D1362%26bih%3D547%26gbv%3D2%26tbm%3Disch&amp;itbs=1&amp;iact=hc&amp;vpx=116&amp;vpy=76&amp;dur=4119&amp;hovh=188&amp;hovw=269&amp;tx=161&amp;ty=111&amp;oei=3sStTf_gBJCp8AOAyYzzAQ&amp;page=1&amp;ndsp=21&amp;ved=1t:429,r:0,s:0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401541" y="3501008"/>
            <a:ext cx="38584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85799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39049" y="670630"/>
            <a:ext cx="84969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www.google.cz/imgres?imgurl=http://asz.cz/galerie/9613_300_225.jpg&amp;imgrefurl=http://asz.cz/cs/fotogalerie/lesni-a-polni-zvirata.html&amp;usg=__oAYhOXccINqNQHwhUO0TECXawEU=&amp;h=225&amp;w=300&amp;sz=22&amp;hl=cs&amp;start=64&amp;zoom=1&amp;tbnid=nayqqjVtgc2CpM:&amp;tbnh=118&amp;tbnw=157&amp;ei=X8mtTZ6OBNvU4wa2opWCCw&amp;prev=/search%3Fq%3Dlesn%25C3%25AD%2Bzv%25C3%25AD%25C5%2599ata%26hl%3Dcs%26biw%3D1362%26bih%3D547%26gbv%3D2%26site%3Dsearch%26tbm%3Disch0%2C1477&amp;itbs=1&amp;iact=hc&amp;vpx=125&amp;vpy=191&amp;dur=327&amp;hovh=180&amp;hovw=240&amp;tx=119&amp;ty=81&amp;oei=5citTYifCJG08QObocTyAQ&amp;page=4&amp;ndsp=24&amp;ved=1t:429,r:16,s:64&amp;biw=1362&amp;bih=547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23528" y="301298"/>
            <a:ext cx="77768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 3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56530" y="3079216"/>
            <a:ext cx="849694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www.google.cz/imgres?imgurl=http://datel.enachod.cz/img/priroda/jezek.JPG&amp;imgrefurl=http://dasik107.blog.cz/0612/lesni-zver-jen-nase-zvirata&amp;usg=__GrsX0lS_3h-7w_GjVw8YdAw2Ppg=&amp;h=216&amp;w=328&amp;sz=16&amp;hl=cs&amp;start=0&amp;zoom=1&amp;tbnid=q_g25pFFpgirUM:&amp;tbnh=125&amp;tbnw=154&amp;ei=5citTYifCJG08QObocTyAQ&amp;prev=/search%3Fq%3Dlesn%25C3%25AD%2Bzv%25C3%25AD%25C5%2599ata%26hl%3Dcs%26biw%3D1362%26bih%3D547%26gbv%3D2%26tbm%3Disch&amp;itbs=1&amp;iact=hc&amp;vpx=474&amp;vpy=223&amp;dur=4337&amp;hovh=172&amp;hovw=262&amp;tx=151&amp;ty=118&amp;oei=5citTYifCJG08QObocTyAQ&amp;page=1&amp;ndsp=21&amp;ved=1t:429,r:9,s:0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360690" y="2701955"/>
            <a:ext cx="54726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 4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0010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410931" y="677595"/>
            <a:ext cx="84969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www.google.cz/imgres?imgurl=http://www.vylecit.cz/assets/clanky/2010-03/clanek00963/title_clanek00963.jpg&amp;imgrefurl=http://www.vylecit.cz/vyhledavani/hn%25C4%259Bd%25C3%25A9%2Bkruhy%2Bkolem%2Bo%25C4%258D%25C3%25AD/&amp;usg=__BUnngASVYDFpm_NgZRuL6onlSCA=&amp;h=80&amp;w=80&amp;sz=4&amp;hl=cs&amp;start=0&amp;zoom=0&amp;tbnid=j1byJ5YaPEnWIM:&amp;tbnh=74&amp;tbnw=74&amp;ei=Kc6tTbuTMdrT4waKqo36Cg&amp;prev=/search%3Fq%3Dlesn%25C3%25AD%2Bplody%26hl%3Dcs%26sa%3DG%26biw%3D1362%26bih%3D547%26gbv%3D2%26tbm%3Disch&amp;itbs=1&amp;iact=hc&amp;vpx=334&amp;vpy=362&amp;dur=1872&amp;hovh=74&amp;hovw=74&amp;tx=78&amp;ty=66&amp;oei=Ds6tTc-2CsLX8gOA4ejyAQ&amp;page=1&amp;ndsp=20&amp;ved=1t:429,r:15,s:0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62534" y="332656"/>
            <a:ext cx="52895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č.5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402012" y="3078252"/>
            <a:ext cx="848707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www.google.cz/imgres?imgurl=http://www.grafika.cz/images/ph_luci_houba_01_big.jpg&amp;imgrefurl=http://www.grafika.cz/art/photoshop/luci_podzimni_houba.html&amp;usg=__F2oBtDDW86kV-p57ZyvCuhMUskk=&amp;h=600&amp;w=800&amp;sz=96&amp;hl=cs&amp;start=0&amp;zoom=1&amp;tbnid=obT1EJ1Ag-VLAM:&amp;tbnh=131&amp;tbnw=175&amp;ei=oM-tTeLfE-PQ4wbX9pTzCg&amp;prev=/search%3Fq%3Dlesn%25C3%25AD%2Bplody%26hl%3Dcs%26sa%3DG%26biw%3D1362%26bih%3D547%26gbv%3D2%26tbm%3Disch&amp;itbs=1&amp;iact=rc&amp;dur=515&amp;oei=Ds6tTc-2CsLX8gOA4ejyAQ&amp;page=1&amp;ndsp=20&amp;ved=1t:429,r:12,s:0&amp;tx=89&amp;ty=71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82687" y="2708920"/>
            <a:ext cx="42484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 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26454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95536" y="692696"/>
            <a:ext cx="842493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www.google.cz/imgres?imgurl=http://www.prego.cz/img/products/pro_85_obr.jpg&amp;imgrefurl=http://www.prego.cz/suroviny/ovocne-ochucovaci-pasty/&amp;usg=__oGAVqWWaYhDGj11osP1CyG-PYgE=&amp;h=156&amp;w=250&amp;sz=45&amp;hl=cs&amp;start=0&amp;zoom=1&amp;tbnid=y5QQU3zlcdzX_M:&amp;tbnh=109&amp;tbnw=175&amp;ei=Ds6tTc-2CsLX8gOA4ejyAQ&amp;prev=/search%3Fq%3Dlesn%25C3%25AD%2Bplody%26hl%3Dcs%26sa%3DG%26biw%3D1362%26bih%3D547%26gbv%3D2%26tbm%3Disch&amp;itbs=1&amp;iact=hc&amp;vpx=154&amp;vpy=253&amp;dur=4680&amp;hovh=124&amp;hovw=200&amp;tx=117&amp;ty=68&amp;oei=Ds6tTc-2CsLX8gOA4ejyAQ&amp;page=1&amp;ndsp=20&amp;ved=1t:429,r:7,s:0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395536" y="249676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 7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384773" y="3175969"/>
            <a:ext cx="8352928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dirty="0"/>
              <a:t>http://www.google.cz/imgres?imgurl=http://www.drevodokrbu.cz/palivove-drevo1.jpg&amp;imgrefurl=http://www.drevodokrbu.cz/&amp;usg=__QvNTOFaqEpNzleTlAA8a4E7IjB8=&amp;h=300&amp;w=400&amp;sz=38&amp;hl=cs&amp;start=0&amp;zoom=1&amp;tbnid=16E2Lkcyt28Q0M:&amp;tbnh=123&amp;tbnw=164&amp;ei=EtStTf6pDsTW4wbLgcXkCg&amp;prev=/search%3Fq%3Dd%25C5%2599evo%26hl%3Dcs%26sa%3DG%26biw%3D1362%26bih%3D547%26gbv%3D2%26tbm%3Disch&amp;itbs=1&amp;iact=hc&amp;vpx=295&amp;vpy=70&amp;dur=4820&amp;hovh=194&amp;hovw=259&amp;tx=120&amp;ty=113&amp;oei=AtStTePqGYOp8AO9kI3zAQ&amp;page=1&amp;ndsp=21&amp;ved=1t:429,r:1,s:0</a:t>
            </a:r>
          </a:p>
        </p:txBody>
      </p:sp>
      <p:sp>
        <p:nvSpPr>
          <p:cNvPr id="8" name="TextovéPole 7"/>
          <p:cNvSpPr txBox="1"/>
          <p:nvPr/>
        </p:nvSpPr>
        <p:spPr>
          <a:xfrm>
            <a:off x="395536" y="2819213"/>
            <a:ext cx="4464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Obrázek č. 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48987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rnival">
  <a:themeElements>
    <a:clrScheme name="Carnival">
      <a:dk1>
        <a:sysClr val="windowText" lastClr="000000"/>
      </a:dk1>
      <a:lt1>
        <a:sysClr val="window" lastClr="FFFFFF"/>
      </a:lt1>
      <a:dk2>
        <a:srgbClr val="2A2D6C"/>
      </a:dk2>
      <a:lt2>
        <a:srgbClr val="FCED90"/>
      </a:lt2>
      <a:accent1>
        <a:srgbClr val="E0B602"/>
      </a:accent1>
      <a:accent2>
        <a:srgbClr val="C77D00"/>
      </a:accent2>
      <a:accent3>
        <a:srgbClr val="C43D1F"/>
      </a:accent3>
      <a:accent4>
        <a:srgbClr val="B42469"/>
      </a:accent4>
      <a:accent5>
        <a:srgbClr val="7B309B"/>
      </a:accent5>
      <a:accent6>
        <a:srgbClr val="4560AD"/>
      </a:accent6>
      <a:hlink>
        <a:srgbClr val="118FBF"/>
      </a:hlink>
      <a:folHlink>
        <a:srgbClr val="0CA15F"/>
      </a:folHlink>
    </a:clrScheme>
    <a:fontScheme name="Carnival">
      <a:majorFont>
        <a:latin typeface="Bodoni MT"/>
        <a:ea typeface=""/>
        <a:cs typeface=""/>
        <a:font script="Cyrl" typeface="Times New Roman"/>
        <a:font script="Grek" typeface="Times New Roman"/>
        <a:font script="Jpan" typeface="HG明朝E"/>
        <a:font script="Hang" typeface="HY목각파임B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Verdana"/>
        <a:ea typeface=""/>
        <a:cs typeface=""/>
        <a:font script="Jpan" typeface="ＭＳ Ｐゴシック"/>
        <a:font script="Hang" typeface="맑은 고딕"/>
        <a:font script="Hans" typeface="华文楷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arnival">
      <a: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tint val="75000"/>
                <a:satMod val="170000"/>
              </a:schemeClr>
            </a:gs>
            <a:gs pos="37000">
              <a:schemeClr val="phClr">
                <a:tint val="50000"/>
                <a:satMod val="180000"/>
              </a:schemeClr>
            </a:gs>
            <a:gs pos="50000">
              <a:schemeClr val="phClr">
                <a:tint val="46000"/>
                <a:satMod val="180000"/>
              </a:schemeClr>
            </a:gs>
            <a:gs pos="64000">
              <a:schemeClr val="phClr">
                <a:tint val="50000"/>
                <a:satMod val="180000"/>
              </a:schemeClr>
            </a:gs>
            <a:gs pos="100000">
              <a:schemeClr val="phClr">
                <a:tint val="75000"/>
                <a:satMod val="17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35000"/>
                <a:satMod val="190000"/>
              </a:schemeClr>
            </a:gs>
            <a:gs pos="30000">
              <a:schemeClr val="phClr">
                <a:shade val="64000"/>
                <a:satMod val="165000"/>
              </a:schemeClr>
            </a:gs>
            <a:gs pos="46000">
              <a:schemeClr val="phClr">
                <a:shade val="74000"/>
                <a:satMod val="165000"/>
              </a:schemeClr>
            </a:gs>
            <a:gs pos="56000">
              <a:schemeClr val="phClr">
                <a:shade val="74000"/>
                <a:satMod val="165000"/>
              </a:schemeClr>
            </a:gs>
            <a:gs pos="70000">
              <a:schemeClr val="phClr">
                <a:shade val="64000"/>
                <a:satMod val="165000"/>
              </a:schemeClr>
            </a:gs>
            <a:gs pos="100000">
              <a:schemeClr val="phClr">
                <a:shade val="35000"/>
                <a:satMod val="190000"/>
              </a:schemeClr>
            </a:gs>
          </a:gsLst>
          <a:lin ang="5400000" scaled="0"/>
        </a:gradFill>
      </a:fillStyleLst>
      <a:lnStyleLst>
        <a:ln w="5000">
          <a:solidFill>
            <a:schemeClr val="phClr"/>
          </a:solidFill>
          <a:prstDash val="solid"/>
        </a:ln>
        <a:ln w="12700">
          <a:solidFill>
            <a:schemeClr val="phClr"/>
          </a:solidFill>
          <a:prstDash val="solid"/>
        </a:ln>
        <a:ln w="28100">
          <a:solidFill>
            <a:schemeClr val="phClr"/>
          </a:solidFill>
          <a:prstDash val="solid"/>
        </a:ln>
      </a:lnStyleLst>
      <a:effectStyleLst>
        <a:effectStyle>
          <a:effectLst>
            <a:outerShdw blurRad="39000" dist="25400" dir="5400000">
              <a:srgbClr val="1A0000">
                <a:alpha val="35000"/>
              </a:srgbClr>
            </a:outerShdw>
          </a:effectLst>
        </a:effectStyle>
        <a:effectStyle>
          <a:effectLst>
            <a:outerShdw blurRad="39000" dist="25000" dir="5400000">
              <a:srgbClr val="1A0000">
                <a:alpha val="40000"/>
              </a:srgbClr>
            </a:outerShdw>
          </a:effectLst>
        </a:effectStyle>
        <a:effectStyle>
          <a:effectLst>
            <a:outerShdw blurRad="39000" dist="25000" dir="540000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contrasting" dir="tr">
              <a:rot lat="0" lon="0" rev="7000000"/>
            </a:lightRig>
          </a:scene3d>
          <a:sp3d prstMaterial="powder">
            <a:bevelT w="110000" h="50000"/>
          </a:sp3d>
        </a:effectStyle>
      </a:effectStyleLst>
      <a:bgFillStyleLst>
        <a:solidFill>
          <a:schemeClr val="phClr">
            <a:tint val="100000"/>
          </a:schemeClr>
        </a:solidFill>
        <a:gradFill rotWithShape="1">
          <a:gsLst>
            <a:gs pos="0">
              <a:schemeClr val="phClr">
                <a:shade val="68000"/>
                <a:satMod val="150000"/>
              </a:schemeClr>
            </a:gs>
            <a:gs pos="40000">
              <a:schemeClr val="phClr">
                <a:tint val="90000"/>
                <a:satMod val="220000"/>
              </a:schemeClr>
            </a:gs>
            <a:gs pos="50000">
              <a:schemeClr val="phClr">
                <a:tint val="86500"/>
                <a:satMod val="255000"/>
              </a:schemeClr>
            </a:gs>
            <a:gs pos="53000">
              <a:schemeClr val="phClr">
                <a:tint val="86500"/>
                <a:satMod val="255000"/>
              </a:schemeClr>
            </a:gs>
            <a:gs pos="62000">
              <a:schemeClr val="phClr">
                <a:tint val="90000"/>
                <a:satMod val="220000"/>
              </a:schemeClr>
            </a:gs>
            <a:gs pos="100000">
              <a:schemeClr val="phClr">
                <a:shade val="68000"/>
                <a:satMod val="15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190000"/>
              </a:schemeClr>
              <a:schemeClr val="phClr">
                <a:shade val="78000"/>
                <a:satMod val="18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TC010205351[[fn=Karnevalový motiv]]</Template>
  <TotalTime>136</TotalTime>
  <Words>390</Words>
  <Application>Microsoft Office PowerPoint</Application>
  <PresentationFormat>Předvádění na obrazovce (4:3)</PresentationFormat>
  <Paragraphs>59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Carnival</vt:lpstr>
      <vt:lpstr>ŠABLONA III/2 LES HELENA ŠKOPKOVÁ, ZŠ HORNÍ SLAVKOV VY_32_INOVACE_66_LES  </vt:lpstr>
      <vt:lpstr>LES</vt:lpstr>
      <vt:lpstr>FUNKCE LESA</vt:lpstr>
      <vt:lpstr>Prezentace aplikace PowerPoint</vt:lpstr>
      <vt:lpstr>ŽIVOTNÍ PROSTŘEDÍ PRO ROSTLINY</vt:lpstr>
      <vt:lpstr>ŽIVOTNÍ PROSTŘEDÍ PRO ZVÍŘATA</vt:lpstr>
      <vt:lpstr>REKREAČNÍ A ZDRAVOTNÍ FUNKCE</vt:lpstr>
      <vt:lpstr>PŮDOOCHRANNÁ A PŮDOTVORNÁ FUNKCE</vt:lpstr>
      <vt:lpstr>PRODUKCE LESNÍCH PLODIN</vt:lpstr>
      <vt:lpstr>PRODUKCE DŘEVA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ŠABLONA III/2 LES HELENA ŠKOPKOVÁ, ZŠ HORNÍ SLAVKOV VY_32_INOVACE_66_LES</dc:title>
  <dc:creator>Škopková Helena</dc:creator>
  <cp:lastModifiedBy>Škopková Helena</cp:lastModifiedBy>
  <cp:revision>13</cp:revision>
  <cp:lastPrinted>2011-04-19T18:40:05Z</cp:lastPrinted>
  <dcterms:created xsi:type="dcterms:W3CDTF">2011-04-19T16:18:52Z</dcterms:created>
  <dcterms:modified xsi:type="dcterms:W3CDTF">2011-04-19T18:41:39Z</dcterms:modified>
</cp:coreProperties>
</file>