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0D389-4918-40DB-A8FF-79215A880D77}" type="datetimeFigureOut">
              <a:rPr lang="cs-CZ" smtClean="0"/>
              <a:pPr/>
              <a:t>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B7E2D-E620-410F-B4F5-30446B57D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0"/>
            <a:ext cx="507209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56953159"/>
              </p:ext>
            </p:extLst>
          </p:nvPr>
        </p:nvGraphicFramePr>
        <p:xfrm>
          <a:off x="1142976" y="1428736"/>
          <a:ext cx="6858048" cy="5178383"/>
        </p:xfrm>
        <a:graphic>
          <a:graphicData uri="http://schemas.openxmlformats.org/drawingml/2006/table">
            <a:tbl>
              <a:tblPr/>
              <a:tblGrid>
                <a:gridCol w="2536871"/>
                <a:gridCol w="4321177"/>
              </a:tblGrid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Významové okruhy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3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Seznámení žáků s novým učivem. Slouží ke zpestření nově probírané látky.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3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umí zařadit jednotlivá slova ke správnému významovému okruhu.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3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Významový okruh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výchova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4.10.2013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142976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214290"/>
            <a:ext cx="56455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u="sng" dirty="0" smtClean="0">
                <a:solidFill>
                  <a:srgbClr val="FF0000"/>
                </a:solidFill>
              </a:rPr>
              <a:t>Významové okruhy</a:t>
            </a:r>
            <a:endParaRPr lang="cs-CZ" sz="5400" b="1" i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3214686"/>
            <a:ext cx="314327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868" y="1785926"/>
            <a:ext cx="15714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RODINA</a:t>
            </a:r>
            <a:endParaRPr lang="cs-CZ" sz="3200" b="1" i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857496"/>
            <a:ext cx="91440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   TATÍNEK                    MAMINKA                                BRATR                          SESTRA</a:t>
            </a:r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endParaRPr lang="cs-CZ" sz="2000" b="1" i="1" dirty="0">
              <a:solidFill>
                <a:srgbClr val="FF0000"/>
              </a:solidFill>
            </a:endParaRPr>
          </a:p>
          <a:p>
            <a:endParaRPr lang="cs-CZ" sz="2000" b="1" i="1" dirty="0">
              <a:solidFill>
                <a:srgbClr val="FF0000"/>
              </a:solidFill>
            </a:endParaRPr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  SYN            DCERA                                                                           BABIČKA           DĚDEČEK</a:t>
            </a:r>
          </a:p>
          <a:p>
            <a:endParaRPr lang="cs-CZ" sz="2000" b="1" i="1" dirty="0">
              <a:solidFill>
                <a:srgbClr val="FF0000"/>
              </a:solidFill>
            </a:endParaRPr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endParaRPr lang="cs-CZ" sz="2000" b="1" i="1" dirty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  STRÝC             TETA                                                                        BRATRANEC    SESTŘENICE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1214422"/>
            <a:ext cx="8438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Významový okruh zahrnuje </a:t>
            </a:r>
            <a:r>
              <a:rPr lang="cs-CZ" sz="2400" b="1" i="1" dirty="0" smtClean="0">
                <a:solidFill>
                  <a:srgbClr val="FF0000"/>
                </a:solidFill>
              </a:rPr>
              <a:t>slova, </a:t>
            </a:r>
            <a:r>
              <a:rPr lang="cs-CZ" sz="2400" b="1" i="1" dirty="0" smtClean="0">
                <a:solidFill>
                  <a:srgbClr val="FF0000"/>
                </a:solidFill>
              </a:rPr>
              <a:t>která spolu významově souvisí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286124"/>
            <a:ext cx="335758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071802" y="642918"/>
            <a:ext cx="22864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u="sng" dirty="0" smtClean="0">
                <a:solidFill>
                  <a:srgbClr val="7030A0"/>
                </a:solidFill>
              </a:rPr>
              <a:t>ZAHRADA</a:t>
            </a:r>
            <a:endParaRPr lang="cs-CZ" sz="4000" b="1" i="1" u="sng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143116"/>
            <a:ext cx="9144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7030A0"/>
                </a:solidFill>
              </a:rPr>
              <a:t>     KVĚTINY                  OVOCNÉ STROMY                        PETRŽEL                     MRKEV</a:t>
            </a:r>
          </a:p>
          <a:p>
            <a:endParaRPr lang="cs-CZ" sz="2000" b="1" i="1" dirty="0" smtClean="0">
              <a:solidFill>
                <a:srgbClr val="7030A0"/>
              </a:solidFill>
            </a:endParaRPr>
          </a:p>
          <a:p>
            <a:endParaRPr lang="cs-CZ" sz="2000" b="1" i="1" dirty="0">
              <a:solidFill>
                <a:srgbClr val="7030A0"/>
              </a:solidFill>
            </a:endParaRPr>
          </a:p>
          <a:p>
            <a:endParaRPr lang="cs-CZ" sz="2000" b="1" i="1" dirty="0" smtClean="0">
              <a:solidFill>
                <a:srgbClr val="7030A0"/>
              </a:solidFill>
            </a:endParaRPr>
          </a:p>
          <a:p>
            <a:r>
              <a:rPr lang="cs-CZ" sz="2000" b="1" i="1" dirty="0" smtClean="0">
                <a:solidFill>
                  <a:srgbClr val="7030A0"/>
                </a:solidFill>
              </a:rPr>
              <a:t>    RÝČ                    HRÁBKY                                                                       LOPATA</a:t>
            </a:r>
          </a:p>
          <a:p>
            <a:r>
              <a:rPr lang="cs-CZ" sz="2000" b="1" i="1" dirty="0" smtClean="0">
                <a:solidFill>
                  <a:srgbClr val="7030A0"/>
                </a:solidFill>
              </a:rPr>
              <a:t> </a:t>
            </a:r>
            <a:endParaRPr lang="cs-CZ" sz="2000" b="1" i="1" dirty="0">
              <a:solidFill>
                <a:srgbClr val="7030A0"/>
              </a:solidFill>
            </a:endParaRPr>
          </a:p>
          <a:p>
            <a:endParaRPr lang="cs-CZ" sz="2000" b="1" i="1" dirty="0" smtClean="0">
              <a:solidFill>
                <a:srgbClr val="7030A0"/>
              </a:solidFill>
            </a:endParaRPr>
          </a:p>
          <a:p>
            <a:endParaRPr lang="cs-CZ" sz="2000" b="1" i="1" dirty="0" smtClean="0">
              <a:solidFill>
                <a:srgbClr val="7030A0"/>
              </a:solidFill>
            </a:endParaRPr>
          </a:p>
          <a:p>
            <a:r>
              <a:rPr lang="cs-CZ" sz="2000" b="1" i="1" dirty="0" smtClean="0">
                <a:solidFill>
                  <a:srgbClr val="7030A0"/>
                </a:solidFill>
              </a:rPr>
              <a:t>    MOTYKA                                                                                                   KONEV</a:t>
            </a:r>
          </a:p>
          <a:p>
            <a:endParaRPr lang="cs-CZ" sz="2000" b="1" i="1" dirty="0" smtClean="0">
              <a:solidFill>
                <a:srgbClr val="7030A0"/>
              </a:solidFill>
            </a:endParaRPr>
          </a:p>
          <a:p>
            <a:endParaRPr lang="cs-CZ" sz="2000" b="1" i="1" dirty="0">
              <a:solidFill>
                <a:srgbClr val="7030A0"/>
              </a:solidFill>
            </a:endParaRPr>
          </a:p>
          <a:p>
            <a:endParaRPr lang="cs-CZ" sz="2000" b="1" i="1" dirty="0" smtClean="0">
              <a:solidFill>
                <a:srgbClr val="7030A0"/>
              </a:solidFill>
            </a:endParaRPr>
          </a:p>
          <a:p>
            <a:r>
              <a:rPr lang="cs-CZ" sz="2000" b="1" i="1" dirty="0" smtClean="0">
                <a:solidFill>
                  <a:srgbClr val="7030A0"/>
                </a:solidFill>
              </a:rPr>
              <a:t>       ZAHRADNÍK                                                                                        RYBÍZ           TRÁVA</a:t>
            </a:r>
            <a:endParaRPr lang="cs-CZ" sz="2000" b="1" i="1" dirty="0">
              <a:solidFill>
                <a:srgbClr val="7030A0"/>
              </a:solidFill>
            </a:endParaRPr>
          </a:p>
          <a:p>
            <a:endParaRPr lang="cs-CZ" sz="2000" b="1" i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357298"/>
            <a:ext cx="2143140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1428736"/>
            <a:ext cx="2185990" cy="2114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85720" y="214290"/>
            <a:ext cx="8669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Která slova z nabídky patří k těmto významovým okruhům?  Vyber.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857232"/>
            <a:ext cx="8858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2060"/>
                </a:solidFill>
              </a:rPr>
              <a:t>                      </a:t>
            </a:r>
            <a:r>
              <a:rPr lang="cs-CZ" sz="3200" b="1" i="1" u="sng" dirty="0" smtClean="0">
                <a:solidFill>
                  <a:srgbClr val="002060"/>
                </a:solidFill>
              </a:rPr>
              <a:t>LÉTO</a:t>
            </a:r>
            <a:r>
              <a:rPr lang="cs-CZ" sz="3200" b="1" i="1" dirty="0" smtClean="0">
                <a:solidFill>
                  <a:srgbClr val="002060"/>
                </a:solidFill>
              </a:rPr>
              <a:t>                                   </a:t>
            </a:r>
            <a:r>
              <a:rPr lang="cs-CZ" sz="3200" b="1" i="1" dirty="0" smtClean="0">
                <a:solidFill>
                  <a:srgbClr val="FF0000"/>
                </a:solidFill>
              </a:rPr>
              <a:t>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LES</a:t>
            </a:r>
            <a:endParaRPr lang="cs-CZ" sz="3200" b="1" i="1" u="sng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3786190"/>
            <a:ext cx="400052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KOUPALIŠTĚ            DVEŘE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                   LESNÍ JAHODY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        PRÁZDNINY          KLAVÍR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ZMRZLINA             SLUNCE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       ROBOT                 ZÁVOJ</a:t>
            </a:r>
            <a:endParaRPr lang="cs-CZ" sz="2400" b="1" i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57752" y="3929066"/>
            <a:ext cx="45005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          RYBA             HOUBA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   SMRK       ŽVÝKAČKA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 LIŠKA                  MRAVENEC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           AUTO      ZAJÍC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  TELEVIZE             DATEL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1571612"/>
            <a:ext cx="2571768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643050"/>
            <a:ext cx="214314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4429132"/>
            <a:ext cx="2428892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4214818"/>
            <a:ext cx="2286016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42976" y="214290"/>
            <a:ext cx="6781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Říkej, co patří do jednotlivých významových okruhů.</a:t>
            </a:r>
            <a:endParaRPr lang="cs-CZ" sz="24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3108" y="928670"/>
            <a:ext cx="2052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</a:rPr>
              <a:t>TĚLOCVIČNA</a:t>
            </a:r>
            <a:endParaRPr lang="cs-CZ" sz="2800" b="1" i="1" u="sng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43702" y="1071546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70C0"/>
                </a:solidFill>
              </a:rPr>
              <a:t>NÁDOBÍ</a:t>
            </a:r>
            <a:endParaRPr lang="cs-CZ" sz="2800" b="1" i="1" u="sng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0100" y="3857628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7030A0"/>
                </a:solidFill>
              </a:rPr>
              <a:t>NÁŘADÍ</a:t>
            </a:r>
            <a:endParaRPr lang="cs-CZ" sz="2800" b="1" i="1" u="sng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6380" y="3500438"/>
            <a:ext cx="1020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B050"/>
                </a:solidFill>
              </a:rPr>
              <a:t>PTÁCI</a:t>
            </a:r>
            <a:endParaRPr lang="cs-CZ" sz="2800" b="1" i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1214422"/>
            <a:ext cx="71437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http://officeimg.vo.msecnd.net/en-us/images/MB900297729.jpg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1472" y="1857364"/>
            <a:ext cx="70723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http://officeimg.vo.msecnd.net/en-us/images/MB900408026.jpg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71472" y="2428868"/>
            <a:ext cx="78581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http://officeimg.vo.msecnd.net/en-us/images/MB900232180.jpg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2910" y="3000372"/>
            <a:ext cx="69294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http://officeimg.vo.msecnd.net/en-us/images/MB900234938.jpg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42910" y="3500438"/>
            <a:ext cx="85010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http://officeimg.vo.msecnd.net/en-us/images/MB900250162.jpg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42910" y="4071942"/>
            <a:ext cx="67151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http://officeimg.vo.msecnd.net/en-us/images/MB900215847.jpg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14348" y="4643446"/>
            <a:ext cx="9715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http://officeimg.vo.msecnd.net/en-us/images/MB900433949.jpg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85786" y="5143512"/>
            <a:ext cx="63579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http://officeimg.vo.msecnd.net/en-us/images/MB900428361.jpg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571480"/>
            <a:ext cx="16273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</a:t>
            </a:r>
            <a:r>
              <a:rPr lang="cs-CZ" sz="2000" dirty="0"/>
              <a:t>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216</Words>
  <Application>Microsoft Office PowerPoint</Application>
  <PresentationFormat>Předvádění na obrazovce (4:3)</PresentationFormat>
  <Paragraphs>83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Dum</cp:lastModifiedBy>
  <cp:revision>8</cp:revision>
  <dcterms:created xsi:type="dcterms:W3CDTF">2013-10-03T15:28:26Z</dcterms:created>
  <dcterms:modified xsi:type="dcterms:W3CDTF">2013-10-04T08:06:25Z</dcterms:modified>
</cp:coreProperties>
</file>