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8" r:id="rId2"/>
    <p:sldId id="256" r:id="rId3"/>
    <p:sldId id="259" r:id="rId4"/>
    <p:sldId id="262" r:id="rId5"/>
    <p:sldId id="257" r:id="rId6"/>
    <p:sldId id="263" r:id="rId7"/>
    <p:sldId id="260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6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BF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8CE00-A3C0-41B4-8A5A-66E48FD0CEC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B4603C-66C4-4FB5-B0C0-1346CF7B5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812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689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2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6048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6566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7337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8551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4090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28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7266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9165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305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7788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86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6915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4060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7272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61713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7110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5210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18541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B4603C-66C4-4FB5-B0C0-1346CF7B5CBC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941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83E6B66-AA8D-4236-A3F1-69CB862E1D0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7A501E0-78C1-4DDF-835E-8B5D80EA74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3" Type="http://schemas.openxmlformats.org/officeDocument/2006/relationships/slide" Target="slide5.xml"/><Relationship Id="rId7" Type="http://schemas.openxmlformats.org/officeDocument/2006/relationships/slide" Target="slide6.xml"/><Relationship Id="rId12" Type="http://schemas.openxmlformats.org/officeDocument/2006/relationships/slide" Target="slide11.xml"/><Relationship Id="rId17" Type="http://schemas.openxmlformats.org/officeDocument/2006/relationships/slide" Target="slide16.xml"/><Relationship Id="rId2" Type="http://schemas.openxmlformats.org/officeDocument/2006/relationships/notesSlide" Target="../notesSlides/notesSlide4.xml"/><Relationship Id="rId16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7.xml"/><Relationship Id="rId11" Type="http://schemas.openxmlformats.org/officeDocument/2006/relationships/slide" Target="slide7.xml"/><Relationship Id="rId5" Type="http://schemas.openxmlformats.org/officeDocument/2006/relationships/slide" Target="slide13.xml"/><Relationship Id="rId15" Type="http://schemas.openxmlformats.org/officeDocument/2006/relationships/slide" Target="slide8.xml"/><Relationship Id="rId10" Type="http://schemas.openxmlformats.org/officeDocument/2006/relationships/slide" Target="slide18.xml"/><Relationship Id="rId4" Type="http://schemas.openxmlformats.org/officeDocument/2006/relationships/slide" Target="slide9.xml"/><Relationship Id="rId9" Type="http://schemas.openxmlformats.org/officeDocument/2006/relationships/slide" Target="slide14.xml"/><Relationship Id="rId14" Type="http://schemas.openxmlformats.org/officeDocument/2006/relationships/slide" Target="slide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Andreas_Moeller_001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Jan_Vil%C3%ADmek_-_Josef_Kajet%C3%A1n_Tyl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Jan_Vil%C3%ADmek_-_Prokop_Divi%C5%A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Joseph_II_Portrait_with_crown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Joseph_II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Pietzner,_Carl_(1853-1927)_-_Emperor_Franz_Josef_I_-_ca_1885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Soubor:Jan_Vil%C3%ADmek_-_Franti%C5%A1ek_Palack%C3%BD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Johan_amos_comenius_1592-1671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Josef_Ressel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hyperlink" Target="http://cs.wikipedia.org/wiki/Soubor:Krizik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hyperlink" Target="http://cs.wikipedia.org/wiki/Soubor:Vaclav_Matej_Kramerius_Zoula.pn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eg"/><Relationship Id="rId4" Type="http://schemas.openxmlformats.org/officeDocument/2006/relationships/hyperlink" Target="http://cs.wikipedia.org/wiki/Soubor:Jan_Vil%C3%ADmek_-_Bo%C5%BEena_N%C4%9Bmcov%C3%A1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Mat%C4%9Bj_Kopeck%C3%BD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hyperlink" Target="http://cs.wikipedia.org/wiki/Soubor:Jan_Vil%C3%ADmek_-_Karel_Hynek_M%C3%A1cha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eg"/><Relationship Id="rId4" Type="http://schemas.openxmlformats.org/officeDocument/2006/relationships/hyperlink" Target="http://cs.wikipedia.org/wiki/Soubor:Josef_Jungmann_CT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jpeg"/><Relationship Id="rId4" Type="http://schemas.openxmlformats.org/officeDocument/2006/relationships/hyperlink" Target="http://cs.wikipedia.org/wiki/Soubor:Jan_Vil%C3%ADmek_-_Magdalena_Dobromila_Rettigov%C3%A1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Rakousko-Uhersko" TargetMode="External"/><Relationship Id="rId13" Type="http://schemas.openxmlformats.org/officeDocument/2006/relationships/hyperlink" Target="http://cs.wikipedia.org/wiki/V%C3%A1clav_Mat%C4%9Bj_Kramerius" TargetMode="External"/><Relationship Id="rId18" Type="http://schemas.openxmlformats.org/officeDocument/2006/relationships/hyperlink" Target="http://cs.wikipedia.org/wiki/Magdalena_Dobromila_Rettigov%C3%A1" TargetMode="External"/><Relationship Id="rId3" Type="http://schemas.openxmlformats.org/officeDocument/2006/relationships/hyperlink" Target="http://cs.wikipedia.org/wiki/Marie_Terezie" TargetMode="External"/><Relationship Id="rId7" Type="http://schemas.openxmlformats.org/officeDocument/2006/relationships/hyperlink" Target="http://cs.wikipedia.org/wiki/Josef_II" TargetMode="External"/><Relationship Id="rId12" Type="http://schemas.openxmlformats.org/officeDocument/2006/relationships/hyperlink" Target="http://cs.wikipedia.org/wiki/Franti%C5%A1ek_K%C5%99i%C5%BE%C3%ADk" TargetMode="External"/><Relationship Id="rId17" Type="http://schemas.openxmlformats.org/officeDocument/2006/relationships/hyperlink" Target="http://cs.wikipedia.org/wiki/Josef_Jungmann" TargetMode="External"/><Relationship Id="rId2" Type="http://schemas.openxmlformats.org/officeDocument/2006/relationships/notesSlide" Target="../notesSlides/notesSlide21.xml"/><Relationship Id="rId16" Type="http://schemas.openxmlformats.org/officeDocument/2006/relationships/hyperlink" Target="http://cs.wikipedia.org/wiki/Karel_Hynek_M%C3%A1ch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Franti%C5%A1ek_I._%C5%A0t%C4%9Bp%C3%A1n_Lotrinsk%C3%BD" TargetMode="External"/><Relationship Id="rId11" Type="http://schemas.openxmlformats.org/officeDocument/2006/relationships/hyperlink" Target="http://cs.wikipedia.org/wiki/Josef_Ressel" TargetMode="External"/><Relationship Id="rId5" Type="http://schemas.openxmlformats.org/officeDocument/2006/relationships/hyperlink" Target="http://cs.wikipedia.org/wiki/Josef_Kajet%C3%A1n_Tyl" TargetMode="External"/><Relationship Id="rId15" Type="http://schemas.openxmlformats.org/officeDocument/2006/relationships/hyperlink" Target="http://cs.wikipedia.org/wiki/Mat%C4%9Bj_Kopeck%C3%BD" TargetMode="External"/><Relationship Id="rId10" Type="http://schemas.openxmlformats.org/officeDocument/2006/relationships/hyperlink" Target="http://cs.wikipedia.org/wiki/J._A._Komensk%C3%BD" TargetMode="External"/><Relationship Id="rId4" Type="http://schemas.openxmlformats.org/officeDocument/2006/relationships/hyperlink" Target="http://cs.wikipedia.org/wiki/Prokop_Divi%C5%A1" TargetMode="External"/><Relationship Id="rId9" Type="http://schemas.openxmlformats.org/officeDocument/2006/relationships/hyperlink" Target="http://cs.wikipedia.org/wiki/Franti%C5%A1ek_Palack%C3%BD" TargetMode="External"/><Relationship Id="rId14" Type="http://schemas.openxmlformats.org/officeDocument/2006/relationships/hyperlink" Target="http://cs.wikipedia.org/wiki/Bo%C5%BEena_N%C4%9Bmcov%C3%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1628800"/>
            <a:ext cx="7920880" cy="4345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47675" indent="-382588"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b="1" dirty="0" smtClean="0">
                <a:latin typeface="Times New Roman" pitchFamily="18" charset="0"/>
              </a:rPr>
              <a:t>Základní škola a mateřská škola, Šaratice, okres Vyškov</a:t>
            </a:r>
          </a:p>
          <a:p>
            <a:pPr marL="447675" indent="-382588"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endParaRPr lang="cs-CZ" b="1" dirty="0" smtClean="0"/>
          </a:p>
          <a:p>
            <a:pPr algn="ctr"/>
            <a:r>
              <a:rPr lang="cs-CZ" sz="2000" b="1" dirty="0" smtClean="0"/>
              <a:t> III/2 Inovace a zkvalitnění výuky </a:t>
            </a:r>
          </a:p>
          <a:p>
            <a:pPr algn="ctr"/>
            <a:r>
              <a:rPr lang="cs-CZ" sz="2000" b="1" dirty="0" smtClean="0"/>
              <a:t>prostřednictvím ICT</a:t>
            </a:r>
            <a:endParaRPr lang="cs-CZ" sz="2000" dirty="0" smtClean="0"/>
          </a:p>
          <a:p>
            <a:pPr marL="447675" indent="-382588"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sz="2000" b="1" dirty="0" smtClean="0"/>
              <a:t>          </a:t>
            </a:r>
          </a:p>
          <a:p>
            <a:pPr marL="447675" indent="-382588"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sz="2000" b="1" dirty="0" smtClean="0"/>
              <a:t>VY_32_INOVACE_173</a:t>
            </a:r>
          </a:p>
          <a:p>
            <a:pPr marL="447675" indent="-382588"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Jméno autora: Mgr. Marcela Orságová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Datum: květen 2012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Ročník: V. 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Vzdělávací oblast: Člověk a jeho svět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Vzdělávací obor: Vlastivěda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Tematický okruh: Vlastivěda IV.. – V. ročník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dirty="0" smtClean="0"/>
              <a:t>Téma: Významné osobnosti našich dějin v novověku</a:t>
            </a:r>
          </a:p>
          <a:p>
            <a:pPr marL="447675" indent="-382588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0000"/>
              <a:buFont typeface="Wingdings" pitchFamily="2" charset="2"/>
              <a:buNone/>
              <a:defRPr/>
            </a:pPr>
            <a:r>
              <a:rPr lang="cs-CZ" noProof="1" smtClean="0"/>
              <a:t>Číslo projektu: </a:t>
            </a:r>
            <a:r>
              <a:rPr lang="cs-CZ" dirty="0" smtClean="0"/>
              <a:t>CZ.1.07/1.4.00/21.1996</a:t>
            </a:r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684" y="476672"/>
            <a:ext cx="5328632" cy="1076282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Hádej , kdo jsem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Významné osobnosti našich dějin v novověku</a:t>
            </a:r>
          </a:p>
          <a:p>
            <a:r>
              <a:rPr lang="cs-CZ" sz="3200" dirty="0" smtClean="0"/>
              <a:t>V. ročník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Metodický postup:</a:t>
            </a:r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Žáci jsou rozděleni do skupin.</a:t>
            </a:r>
          </a:p>
          <a:p>
            <a:r>
              <a:rPr lang="cs-CZ" dirty="0" smtClean="0"/>
              <a:t>Kliknutím na příslušné políčko si každá skupina postupně vybírá otázku.</a:t>
            </a:r>
          </a:p>
          <a:p>
            <a:r>
              <a:rPr lang="cs-CZ" dirty="0" smtClean="0"/>
              <a:t>Kontrolu správnosti získají kliknutím na políčko </a:t>
            </a:r>
            <a:r>
              <a:rPr lang="cs-CZ" i="1" dirty="0" smtClean="0"/>
              <a:t> „</a:t>
            </a:r>
            <a:r>
              <a:rPr lang="cs-CZ" b="1" i="1" dirty="0" smtClean="0"/>
              <a:t>?</a:t>
            </a:r>
            <a:r>
              <a:rPr lang="cs-CZ" i="1" dirty="0" smtClean="0"/>
              <a:t>“ . </a:t>
            </a:r>
            <a:r>
              <a:rPr lang="cs-CZ" dirty="0" smtClean="0"/>
              <a:t>Jestliže je odpověď správná, mohou si přičíst body. </a:t>
            </a:r>
          </a:p>
          <a:p>
            <a:r>
              <a:rPr lang="cs-CZ" dirty="0" smtClean="0"/>
              <a:t>V případě, že neví, může odpovědět další skupina a přičíst body na své konto.</a:t>
            </a:r>
          </a:p>
          <a:p>
            <a:r>
              <a:rPr lang="cs-CZ" dirty="0" smtClean="0"/>
              <a:t>V případě nesprávné odpovědi (nebo nedostatečné) se body odečítají.</a:t>
            </a:r>
          </a:p>
          <a:p>
            <a:r>
              <a:rPr lang="cs-CZ" dirty="0" smtClean="0"/>
              <a:t>Kliknutím na políčko </a:t>
            </a:r>
            <a:r>
              <a:rPr lang="cs-CZ" b="1" i="1" dirty="0" smtClean="0"/>
              <a:t>domeček</a:t>
            </a:r>
            <a:r>
              <a:rPr lang="cs-CZ" dirty="0" smtClean="0"/>
              <a:t> se žáci dostanou zpět na hlavní stranu s výběrem otázek. </a:t>
            </a:r>
          </a:p>
          <a:p>
            <a:r>
              <a:rPr lang="cs-CZ" dirty="0" smtClean="0"/>
              <a:t>Vítězí skupina s největším počtem bodů.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kosené hrany 1">
            <a:hlinkClick r:id="rId3" action="ppaction://hlinksldjump"/>
          </p:cNvPr>
          <p:cNvSpPr/>
          <p:nvPr/>
        </p:nvSpPr>
        <p:spPr>
          <a:xfrm>
            <a:off x="827584" y="692696"/>
            <a:ext cx="1656184" cy="108012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3" name="Zkosené hrany 2">
            <a:hlinkClick r:id="rId4" action="ppaction://hlinksldjump"/>
          </p:cNvPr>
          <p:cNvSpPr/>
          <p:nvPr/>
        </p:nvSpPr>
        <p:spPr>
          <a:xfrm>
            <a:off x="2699792" y="692696"/>
            <a:ext cx="1656184" cy="1080120"/>
          </a:xfrm>
          <a:prstGeom prst="bevel">
            <a:avLst/>
          </a:prstGeom>
          <a:solidFill>
            <a:srgbClr val="27BF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4" name="Zkosené hrany 3">
            <a:hlinkClick r:id="rId5" action="ppaction://hlinksldjump"/>
          </p:cNvPr>
          <p:cNvSpPr/>
          <p:nvPr/>
        </p:nvSpPr>
        <p:spPr>
          <a:xfrm>
            <a:off x="4572000" y="692696"/>
            <a:ext cx="1656184" cy="1080120"/>
          </a:xfrm>
          <a:prstGeom prst="bevel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5" name="Zkosené hrany 4">
            <a:hlinkClick r:id="rId6" action="ppaction://hlinksldjump"/>
          </p:cNvPr>
          <p:cNvSpPr/>
          <p:nvPr/>
        </p:nvSpPr>
        <p:spPr>
          <a:xfrm>
            <a:off x="6516216" y="692696"/>
            <a:ext cx="1656184" cy="1080120"/>
          </a:xfrm>
          <a:prstGeom prst="bevel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6" name="Zkosené hrany 5">
            <a:hlinkClick r:id="rId7" action="ppaction://hlinksldjump"/>
          </p:cNvPr>
          <p:cNvSpPr/>
          <p:nvPr/>
        </p:nvSpPr>
        <p:spPr>
          <a:xfrm>
            <a:off x="827584" y="2204864"/>
            <a:ext cx="1656184" cy="108012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</a:t>
            </a:r>
            <a:endParaRPr lang="cs-CZ" sz="4000" dirty="0"/>
          </a:p>
        </p:txBody>
      </p:sp>
      <p:sp>
        <p:nvSpPr>
          <p:cNvPr id="7" name="Zkosené hrany 6">
            <a:hlinkClick r:id="rId8" action="ppaction://hlinksldjump"/>
          </p:cNvPr>
          <p:cNvSpPr/>
          <p:nvPr/>
        </p:nvSpPr>
        <p:spPr>
          <a:xfrm>
            <a:off x="2699792" y="2204864"/>
            <a:ext cx="1656184" cy="1080120"/>
          </a:xfrm>
          <a:prstGeom prst="bevel">
            <a:avLst/>
          </a:prstGeom>
          <a:solidFill>
            <a:srgbClr val="27BF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</a:t>
            </a:r>
            <a:endParaRPr lang="cs-CZ" sz="4000" dirty="0"/>
          </a:p>
        </p:txBody>
      </p:sp>
      <p:sp>
        <p:nvSpPr>
          <p:cNvPr id="8" name="Zkosené hrany 7">
            <a:hlinkClick r:id="rId9" action="ppaction://hlinksldjump"/>
          </p:cNvPr>
          <p:cNvSpPr/>
          <p:nvPr/>
        </p:nvSpPr>
        <p:spPr>
          <a:xfrm>
            <a:off x="4572000" y="2204864"/>
            <a:ext cx="1656184" cy="1080120"/>
          </a:xfrm>
          <a:prstGeom prst="bevel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</a:t>
            </a:r>
            <a:endParaRPr lang="cs-CZ" sz="4000" dirty="0"/>
          </a:p>
        </p:txBody>
      </p:sp>
      <p:sp>
        <p:nvSpPr>
          <p:cNvPr id="9" name="Zkosené hrany 8">
            <a:hlinkClick r:id="rId10" action="ppaction://hlinksldjump"/>
          </p:cNvPr>
          <p:cNvSpPr/>
          <p:nvPr/>
        </p:nvSpPr>
        <p:spPr>
          <a:xfrm>
            <a:off x="6516216" y="2204864"/>
            <a:ext cx="1656184" cy="1080120"/>
          </a:xfrm>
          <a:prstGeom prst="bevel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</a:t>
            </a:r>
            <a:endParaRPr lang="cs-CZ" sz="4000" dirty="0"/>
          </a:p>
        </p:txBody>
      </p:sp>
      <p:sp>
        <p:nvSpPr>
          <p:cNvPr id="10" name="Zkosené hrany 9">
            <a:hlinkClick r:id="rId11" action="ppaction://hlinksldjump"/>
          </p:cNvPr>
          <p:cNvSpPr/>
          <p:nvPr/>
        </p:nvSpPr>
        <p:spPr>
          <a:xfrm>
            <a:off x="827584" y="3717032"/>
            <a:ext cx="1656184" cy="108012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</a:t>
            </a:r>
            <a:endParaRPr lang="cs-CZ" sz="4000" dirty="0"/>
          </a:p>
        </p:txBody>
      </p:sp>
      <p:sp>
        <p:nvSpPr>
          <p:cNvPr id="11" name="Zkosené hrany 10">
            <a:hlinkClick r:id="rId12" action="ppaction://hlinksldjump"/>
          </p:cNvPr>
          <p:cNvSpPr/>
          <p:nvPr/>
        </p:nvSpPr>
        <p:spPr>
          <a:xfrm>
            <a:off x="2699792" y="3717032"/>
            <a:ext cx="1656184" cy="1080120"/>
          </a:xfrm>
          <a:prstGeom prst="bevel">
            <a:avLst/>
          </a:prstGeom>
          <a:solidFill>
            <a:srgbClr val="27BF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</a:t>
            </a:r>
            <a:endParaRPr lang="cs-CZ" sz="4000" dirty="0"/>
          </a:p>
        </p:txBody>
      </p:sp>
      <p:sp>
        <p:nvSpPr>
          <p:cNvPr id="12" name="Zkosené hrany 11">
            <a:hlinkClick r:id="rId13" action="ppaction://hlinksldjump"/>
          </p:cNvPr>
          <p:cNvSpPr/>
          <p:nvPr/>
        </p:nvSpPr>
        <p:spPr>
          <a:xfrm>
            <a:off x="4644008" y="3717032"/>
            <a:ext cx="1656184" cy="1080120"/>
          </a:xfrm>
          <a:prstGeom prst="bevel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</a:t>
            </a:r>
            <a:endParaRPr lang="cs-CZ" sz="4000" dirty="0"/>
          </a:p>
        </p:txBody>
      </p:sp>
      <p:sp>
        <p:nvSpPr>
          <p:cNvPr id="13" name="Zkosené hrany 12">
            <a:hlinkClick r:id="rId14" action="ppaction://hlinksldjump"/>
          </p:cNvPr>
          <p:cNvSpPr/>
          <p:nvPr/>
        </p:nvSpPr>
        <p:spPr>
          <a:xfrm>
            <a:off x="6588224" y="3717032"/>
            <a:ext cx="1656184" cy="1080120"/>
          </a:xfrm>
          <a:prstGeom prst="bevel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</a:t>
            </a:r>
            <a:endParaRPr lang="cs-CZ" sz="4000" dirty="0"/>
          </a:p>
        </p:txBody>
      </p:sp>
      <p:sp>
        <p:nvSpPr>
          <p:cNvPr id="14" name="Zkosené hrany 13">
            <a:hlinkClick r:id="rId15" action="ppaction://hlinksldjump"/>
          </p:cNvPr>
          <p:cNvSpPr/>
          <p:nvPr/>
        </p:nvSpPr>
        <p:spPr>
          <a:xfrm>
            <a:off x="827584" y="5157192"/>
            <a:ext cx="1656184" cy="108012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15" name="Zkosené hrany 14">
            <a:hlinkClick r:id="rId16" action="ppaction://hlinksldjump"/>
          </p:cNvPr>
          <p:cNvSpPr/>
          <p:nvPr/>
        </p:nvSpPr>
        <p:spPr>
          <a:xfrm>
            <a:off x="2699792" y="5157192"/>
            <a:ext cx="1656184" cy="1080120"/>
          </a:xfrm>
          <a:prstGeom prst="bevel">
            <a:avLst/>
          </a:prstGeom>
          <a:solidFill>
            <a:srgbClr val="27BF2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16" name="Zkosené hrany 15">
            <a:hlinkClick r:id="rId17" action="ppaction://hlinksldjump"/>
          </p:cNvPr>
          <p:cNvSpPr/>
          <p:nvPr/>
        </p:nvSpPr>
        <p:spPr>
          <a:xfrm>
            <a:off x="4644008" y="5157192"/>
            <a:ext cx="1656184" cy="1080120"/>
          </a:xfrm>
          <a:prstGeom prst="bevel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17" name="Zkosené hrany 16">
            <a:hlinkClick r:id="rId18" action="ppaction://hlinksldjump"/>
          </p:cNvPr>
          <p:cNvSpPr/>
          <p:nvPr/>
        </p:nvSpPr>
        <p:spPr>
          <a:xfrm>
            <a:off x="6588224" y="5157192"/>
            <a:ext cx="1656184" cy="1080120"/>
          </a:xfrm>
          <a:prstGeom prst="bevel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/>
          <a:lstStyle/>
          <a:p>
            <a:r>
              <a:rPr lang="cs-CZ" dirty="0" smtClean="0"/>
              <a:t>Měla jsem 16 dětí.</a:t>
            </a:r>
          </a:p>
          <a:p>
            <a:r>
              <a:rPr lang="cs-CZ" dirty="0" smtClean="0"/>
              <a:t>Byla jsem manželkou císaře Františka I..</a:t>
            </a:r>
          </a:p>
          <a:p>
            <a:r>
              <a:rPr lang="cs-CZ" dirty="0" smtClean="0"/>
              <a:t>Jsem žena, která se zasloužila o povinnou školní docházku.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940152" y="3645024"/>
            <a:ext cx="237626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Marie Terezie</a:t>
            </a:r>
            <a:b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</a:b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868144" y="3645024"/>
            <a:ext cx="2088232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72200" y="479715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http://upload.wikimedia.org/wikipedia/commons/thumb/5/5a/Andreas_Moeller_001.jpg/220px-Andreas_Moeller_001.jpg">
            <a:hlinkClick r:id="rId4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1700808"/>
            <a:ext cx="2520280" cy="31159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/>
          <a:lstStyle/>
          <a:p>
            <a:r>
              <a:rPr lang="cs-CZ" dirty="0" smtClean="0"/>
              <a:t>Jsem dramatik a spisovatel.</a:t>
            </a:r>
          </a:p>
          <a:p>
            <a:r>
              <a:rPr lang="cs-CZ" dirty="0" smtClean="0"/>
              <a:t>Mezi mé hry patří „Fidlovačka aneb žádný hněv a žádná rvačka“.</a:t>
            </a:r>
          </a:p>
          <a:p>
            <a:r>
              <a:rPr lang="cs-CZ" dirty="0" smtClean="0"/>
              <a:t>S ochotnickou společností jsme hráli české hry na povzbuzení národa a českého jazyka.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292080" y="4005064"/>
            <a:ext cx="30243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Josef Kajetán Tyl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364088" y="4077072"/>
            <a:ext cx="2664296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156176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482" name="Picture 2" descr="Jan Vilímek - Josef Kajetán Ty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b="10926"/>
          <a:stretch>
            <a:fillRect/>
          </a:stretch>
        </p:blipFill>
        <p:spPr bwMode="auto">
          <a:xfrm>
            <a:off x="683568" y="1772816"/>
            <a:ext cx="2381250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/>
          </a:bodyPr>
          <a:lstStyle/>
          <a:p>
            <a:r>
              <a:rPr lang="cs-CZ" dirty="0" smtClean="0"/>
              <a:t>Jsem vynálezce.</a:t>
            </a:r>
          </a:p>
          <a:p>
            <a:r>
              <a:rPr lang="cs-CZ" dirty="0" smtClean="0"/>
              <a:t>Své objevy jsem předvedl i před císařem Františkem I..</a:t>
            </a:r>
          </a:p>
          <a:p>
            <a:r>
              <a:rPr lang="cs-CZ" dirty="0" smtClean="0"/>
              <a:t>Jsem znám díky bleskosvodu.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796136" y="3717032"/>
            <a:ext cx="23762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Prokop Diviš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436096" y="3861048"/>
            <a:ext cx="2088232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012160" y="4869160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Prokop Diviš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b="8444"/>
          <a:stretch>
            <a:fillRect/>
          </a:stretch>
        </p:blipFill>
        <p:spPr bwMode="auto">
          <a:xfrm>
            <a:off x="827584" y="1916832"/>
            <a:ext cx="2510518" cy="2952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/>
          </a:bodyPr>
          <a:lstStyle/>
          <a:p>
            <a:r>
              <a:rPr lang="cs-CZ" dirty="0" smtClean="0"/>
              <a:t>Jsem manžel Marie Terezie.</a:t>
            </a:r>
          </a:p>
          <a:p>
            <a:r>
              <a:rPr lang="cs-CZ" dirty="0" smtClean="0"/>
              <a:t>Roku 1745 jsem se stal císařem.</a:t>
            </a:r>
          </a:p>
          <a:p>
            <a:r>
              <a:rPr lang="cs-CZ" dirty="0" smtClean="0"/>
              <a:t>Za svůj život jsem dokázal získat velký majetek a jmění 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796136" y="3717032"/>
            <a:ext cx="23762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František I.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724128" y="3789040"/>
            <a:ext cx="2088232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479715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530" name="Picture 2" descr="František I. Štěpán Lotrinský">
            <a:hlinkClick r:id="rId4" tooltip="František I. Štěpán Lotrinský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9870" y="1844824"/>
            <a:ext cx="2666996" cy="3360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/>
          </a:bodyPr>
          <a:lstStyle/>
          <a:p>
            <a:r>
              <a:rPr lang="cs-CZ" dirty="0" smtClean="0"/>
              <a:t>Jsem Nejstarší syn Marie Terezie.</a:t>
            </a:r>
          </a:p>
          <a:p>
            <a:r>
              <a:rPr lang="cs-CZ" dirty="0" smtClean="0"/>
              <a:t>Roku 1764 jsem se stal císařem a zasloužil jsem se o významné reformy.</a:t>
            </a:r>
          </a:p>
          <a:p>
            <a:r>
              <a:rPr lang="cs-CZ" dirty="0" smtClean="0"/>
              <a:t>Mezi hlavní reformy patří toleranční patent nebo zrušení nevolnictví.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796136" y="4149080"/>
            <a:ext cx="23762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Josef II.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724128" y="4077072"/>
            <a:ext cx="2088232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554" name="Picture 2" descr="Joseph I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1196752"/>
            <a:ext cx="2016224" cy="42139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/>
          </a:bodyPr>
          <a:lstStyle/>
          <a:p>
            <a:r>
              <a:rPr lang="cs-CZ" dirty="0" smtClean="0"/>
              <a:t>Jsem jedním z nejdéle vládnoucích panovníků.</a:t>
            </a:r>
          </a:p>
          <a:p>
            <a:r>
              <a:rPr lang="cs-CZ" dirty="0" smtClean="0"/>
              <a:t>Jsem císař rakouský a král český.</a:t>
            </a:r>
          </a:p>
          <a:p>
            <a:r>
              <a:rPr lang="cs-CZ" dirty="0" smtClean="0"/>
              <a:t>Zasloužil jsem se o vznik Rakouska - Uherska.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796136" y="4149080"/>
            <a:ext cx="23762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František Josef I.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796136" y="4221088"/>
            <a:ext cx="2088232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 descr="http://upload.wikimedia.org/wikipedia/commons/thumb/4/48/Pietzner%2C_Carl_%281853-1927%29_-_Emperor_Franz_Josef_I_-_ca_1885.jpg/220px-Pietzner%2C_Carl_%281853-1927%29_-_Emperor_Franz_Josef_I_-_ca_1885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1412776"/>
            <a:ext cx="2520280" cy="38262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Jsem spisovatel. Zabýval jsem se také historií.</a:t>
            </a:r>
          </a:p>
          <a:p>
            <a:r>
              <a:rPr lang="cs-CZ" dirty="0" smtClean="0"/>
              <a:t>Položil jsem základní kámen ke stavbě Národního divadla.</a:t>
            </a:r>
          </a:p>
          <a:p>
            <a:r>
              <a:rPr lang="cs-CZ" dirty="0" smtClean="0"/>
              <a:t>Mezi moje velká díla patří „Dějiny národa českého v Čechách a na Moravě“, které má 5 dílů.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796136" y="4149080"/>
            <a:ext cx="23762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František Palacký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724128" y="4221088"/>
            <a:ext cx="2088232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818" name="Picture 2" descr="František Palacký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b="10918"/>
          <a:stretch>
            <a:fillRect/>
          </a:stretch>
        </p:blipFill>
        <p:spPr bwMode="auto">
          <a:xfrm>
            <a:off x="899592" y="1628961"/>
            <a:ext cx="2664296" cy="33122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/>
          </a:bodyPr>
          <a:lstStyle/>
          <a:p>
            <a:r>
              <a:rPr lang="cs-CZ" dirty="0" smtClean="0"/>
              <a:t>Jsem filosof, spisovatel, ale především pedagog. Bývám označován za „učitele národů“.</a:t>
            </a:r>
          </a:p>
          <a:p>
            <a:r>
              <a:rPr lang="cs-CZ" dirty="0" smtClean="0"/>
              <a:t>Psal jsem latinsky i česky. </a:t>
            </a:r>
          </a:p>
          <a:p>
            <a:r>
              <a:rPr lang="cs-CZ" dirty="0" smtClean="0"/>
              <a:t>Napsal jsem i několik učebnic. Jsem zastáncem metody „škola hrou“.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796136" y="4149080"/>
            <a:ext cx="23762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J. A. Komenský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868144" y="4221088"/>
            <a:ext cx="2088232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3794" name="Picture 2" descr="Komenský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700808"/>
            <a:ext cx="2651417" cy="30049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/>
          </a:bodyPr>
          <a:lstStyle/>
          <a:p>
            <a:r>
              <a:rPr lang="cs-CZ" dirty="0" smtClean="0"/>
              <a:t>Jsem spisovatel a vynálezce.</a:t>
            </a:r>
          </a:p>
          <a:p>
            <a:r>
              <a:rPr lang="cs-CZ" dirty="0" smtClean="0"/>
              <a:t>Mým vynálezem je lodní šroub.</a:t>
            </a:r>
          </a:p>
          <a:p>
            <a:r>
              <a:rPr lang="cs-CZ" dirty="0" smtClean="0"/>
              <a:t>Můj portrét se objevil i na poštovní známce.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96136" y="4149080"/>
            <a:ext cx="23762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Josef </a:t>
            </a:r>
            <a:r>
              <a:rPr lang="cs-CZ" sz="2800" b="1" dirty="0" err="1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Ressel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508104" y="4221088"/>
            <a:ext cx="2088232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2770" name="Picture 2" descr="http://upload.wikimedia.org/wikipedia/commons/thumb/8/86/Josef_Ressel.jpg/220px-Josef_Resse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1844824"/>
            <a:ext cx="2675076" cy="29912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Jsem technik a vynálezce.</a:t>
            </a:r>
          </a:p>
          <a:p>
            <a:r>
              <a:rPr lang="cs-CZ" dirty="0" smtClean="0"/>
              <a:t>Známá je moje světelná fontána.</a:t>
            </a:r>
          </a:p>
          <a:p>
            <a:r>
              <a:rPr lang="cs-CZ" dirty="0" smtClean="0"/>
              <a:t>Zabýval jsem se elektrickým proudem. Mezi mé vynálezy patří oblouková lampa, zdokonalení elektrických tramvají, výhybek atd.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796136" y="4149080"/>
            <a:ext cx="23762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František Křižík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796136" y="4149080"/>
            <a:ext cx="2088232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František Křižík na fotografii Jindřicha Eckerta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1340768"/>
            <a:ext cx="2646294" cy="3528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/>
          </a:bodyPr>
          <a:lstStyle/>
          <a:p>
            <a:r>
              <a:rPr lang="cs-CZ" dirty="0" smtClean="0"/>
              <a:t>Jsem spisovatel a novinář.</a:t>
            </a:r>
          </a:p>
          <a:p>
            <a:r>
              <a:rPr lang="cs-CZ" dirty="0" smtClean="0"/>
              <a:t>Založil jsem první české nakladatelství „Česká expedice“.</a:t>
            </a:r>
          </a:p>
          <a:p>
            <a:r>
              <a:rPr lang="cs-CZ" dirty="0" smtClean="0"/>
              <a:t>V mém nakladatelství v té době vyšla většina českých knih.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652120" y="4149080"/>
            <a:ext cx="28083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Václav Matěj Kramerius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724128" y="4149080"/>
            <a:ext cx="2592288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http://upload.wikimedia.org/wikipedia/commons/thumb/8/80/Vaclav_Matej_Kramerius_Zoula.png/180px-Vaclav_Matej_Kramerius_Zoula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b="7407"/>
          <a:stretch>
            <a:fillRect/>
          </a:stretch>
        </p:blipFill>
        <p:spPr bwMode="auto">
          <a:xfrm>
            <a:off x="827584" y="1412776"/>
            <a:ext cx="2671441" cy="36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/>
          </a:bodyPr>
          <a:lstStyle/>
          <a:p>
            <a:r>
              <a:rPr lang="cs-CZ" dirty="0" smtClean="0"/>
              <a:t>Jmenovala jsem se Barbora </a:t>
            </a:r>
            <a:r>
              <a:rPr lang="cs-CZ" dirty="0" err="1" smtClean="0"/>
              <a:t>Panklová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Jsem spisovatelkou a mezi nejznámější dílo patří „Babička“.</a:t>
            </a:r>
          </a:p>
          <a:p>
            <a:r>
              <a:rPr lang="cs-CZ" dirty="0" smtClean="0"/>
              <a:t>Navštěvovala jsem školu v České Skalici.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796136" y="4149080"/>
            <a:ext cx="23762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František Josef II.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796136" y="4221088"/>
            <a:ext cx="2088232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Jan Vilímek - Božena Němcová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814"/>
          <a:stretch/>
        </p:blipFill>
        <p:spPr bwMode="auto">
          <a:xfrm>
            <a:off x="811829" y="1601797"/>
            <a:ext cx="2619867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/>
          </a:bodyPr>
          <a:lstStyle/>
          <a:p>
            <a:r>
              <a:rPr lang="cs-CZ" dirty="0" smtClean="0"/>
              <a:t>Jsem loutkář.</a:t>
            </a:r>
          </a:p>
          <a:p>
            <a:r>
              <a:rPr lang="cs-CZ" dirty="0" smtClean="0"/>
              <a:t>Hraji česky. Oblíbil jsem si loutky čertů a Honzy.</a:t>
            </a:r>
          </a:p>
          <a:p>
            <a:r>
              <a:rPr lang="cs-CZ" dirty="0" smtClean="0"/>
              <a:t>Jsem zástupcem českého národního obrození.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796136" y="4149080"/>
            <a:ext cx="23762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Matěj Kopecký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724128" y="4221088"/>
            <a:ext cx="2088232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2" name="Picture 2" descr="http://upload.wikimedia.org/wikipedia/commons/8/89/Mat%C4%9Bj_Kopeck%C3%B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7547" b="22641"/>
          <a:stretch>
            <a:fillRect/>
          </a:stretch>
        </p:blipFill>
        <p:spPr bwMode="auto">
          <a:xfrm>
            <a:off x="683568" y="1412776"/>
            <a:ext cx="2880320" cy="29570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/>
          </a:bodyPr>
          <a:lstStyle/>
          <a:p>
            <a:r>
              <a:rPr lang="cs-CZ" dirty="0" smtClean="0"/>
              <a:t>Jsem spisovatel a básník.</a:t>
            </a:r>
          </a:p>
          <a:p>
            <a:r>
              <a:rPr lang="cs-CZ" dirty="0" smtClean="0"/>
              <a:t>Významným dílem je „Máj“.</a:t>
            </a:r>
          </a:p>
          <a:p>
            <a:r>
              <a:rPr lang="cs-CZ" dirty="0" smtClean="0"/>
              <a:t>Umím kromě českého jazyka i německy, učil jsem se latinsky a polsky. Sám jsem se účastnil i ochotnických her ve Stavovském divadle.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96136" y="4149080"/>
            <a:ext cx="28083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Karel Hynek Mácha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724128" y="4194085"/>
            <a:ext cx="2664296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Jan Vilímek - Karel Hynek Mácha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566"/>
          <a:stretch/>
        </p:blipFill>
        <p:spPr bwMode="auto">
          <a:xfrm>
            <a:off x="713858" y="1124744"/>
            <a:ext cx="2664296" cy="3356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/>
          </a:bodyPr>
          <a:lstStyle/>
          <a:p>
            <a:r>
              <a:rPr lang="cs-CZ" dirty="0" smtClean="0"/>
              <a:t>Pracoval jsem jako učitel.</a:t>
            </a:r>
          </a:p>
          <a:p>
            <a:r>
              <a:rPr lang="cs-CZ" dirty="0" smtClean="0"/>
              <a:t>Stal jsem se prvním učitelem češtiny.</a:t>
            </a:r>
          </a:p>
          <a:p>
            <a:r>
              <a:rPr lang="cs-CZ" dirty="0" smtClean="0"/>
              <a:t>Vydal jsem „Slovník </a:t>
            </a:r>
            <a:r>
              <a:rPr lang="cs-CZ" dirty="0" err="1" smtClean="0"/>
              <a:t>česko</a:t>
            </a:r>
            <a:r>
              <a:rPr lang="cs-CZ" dirty="0" smtClean="0"/>
              <a:t> – německý“.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5796136" y="4149080"/>
            <a:ext cx="23762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Josef Jungmann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796136" y="4221088"/>
            <a:ext cx="2232248" cy="86409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300192" y="5157192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http://upload.wikimedia.org/wikipedia/commons/thumb/c/c9/Josef_Jungmann_CT.jpg/220px-Josef_Jungmann_C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44" y="1196752"/>
            <a:ext cx="2772308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491880" y="530352"/>
            <a:ext cx="5195400" cy="340270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Jsem osobností národního obrození.</a:t>
            </a:r>
          </a:p>
          <a:p>
            <a:r>
              <a:rPr lang="cs-CZ" dirty="0" smtClean="0"/>
              <a:t>Jsem spisovatelkou, mezi mé nejvýznamnější dílo patří „Domácí kuchařka“.</a:t>
            </a:r>
          </a:p>
          <a:p>
            <a:r>
              <a:rPr lang="cs-CZ" dirty="0" smtClean="0"/>
              <a:t>Věnovala jsem se také výchově dívek, učila je vaření, předčítala jsem jim české knihy.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508104" y="3953649"/>
            <a:ext cx="252028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Magdalena Dobromila Rettigová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580112" y="4029612"/>
            <a:ext cx="2160240" cy="1309031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rId3" action="ppaction://hlinksldjump" highlightClick="1"/>
          </p:cNvPr>
          <p:cNvSpPr/>
          <p:nvPr/>
        </p:nvSpPr>
        <p:spPr>
          <a:xfrm>
            <a:off x="6192180" y="5445224"/>
            <a:ext cx="1152128" cy="9361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Portrét M. D. Rettigové od J. Vilímka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09"/>
          <a:stretch/>
        </p:blipFill>
        <p:spPr bwMode="auto">
          <a:xfrm>
            <a:off x="899591" y="1526235"/>
            <a:ext cx="2505379" cy="3089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25360"/>
            <a:ext cx="8568952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materiály: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Möller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Andreas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Mladá Marie Terezie.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http://cs.wikipedia.org/wiki/Marie_Terezie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2 Vilímek, Jan. Prokop Diviš.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http://cs.wikipedia.org/wiki/Prokop_Divi%C5%A1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3 Vilímek, Jan. Josef Kajetán Tyl.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http://cs.wikipedia.org/wiki/Josef_Kajet%C3%A1n_Tyl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4  František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.Štěpán.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http://cs.wikipedia.org/wiki/Franti%C5%A1ek_I._%C5%A0t%C4%9Bp%C3%A1n_Lotrinsk%C3%BD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5 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Hickel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Joseph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Josef II.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http://cs.wikipedia.org/wiki/Josef_II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6 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Pietzner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Carl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František Josef I.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http://cs.wikipedia.org/wiki/Rakousko-Uhersko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7 Vilímek, Jan. František Palacký.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http://cs.wikipedia.org/wiki/Franti%C5%A1ek_Palack%C3%BD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8 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Hedning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sv.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Jan Ámos Komenský.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http://cs.wikipedia.org/wiki/J._A._Komensk%C3%BD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9  Marina, R. R. Josef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Ressel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http://cs.wikipedia.org/wiki/Josef_Ressel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10 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Šechtl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Ignác. František Křižík na fotografii Jindřicha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Eckerta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http://cs.wikipedia.org/wiki/Franti%C5%A1ek_K%C5%99i%C5%BE%C3%ADk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11  Zoula, Gustav (Augustin). Busta Václava Matěje Krameria.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http://cs.wikipedia.org/wiki/V%C3%A1clav_Mat%C4%9Bj_Kramerius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12 Vilímek, Jan.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Božena Němcová.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Wikipedie.cz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en-US" sz="1400" dirty="0">
                <a:latin typeface="Times New Roman" pitchFamily="18" charset="0"/>
                <a:cs typeface="Times New Roman" pitchFamily="18" charset="0"/>
                <a:hlinkClick r:id="rId14"/>
              </a:rPr>
              <a:t>http://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cs.wikipedia.org/wiki/Bo%C5%BEena_N%C4%9Bmcov%C3%A1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13  Aleš, Mikoláš.  Matěj Kopecký.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http://cs.wikipedia.org/wiki/Mat%C4%9Bj_Kopeck%C3%BD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14  Vilímek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Jan.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Karel Hynek Mácha.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Wikipedie.cz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en-US" sz="1400" dirty="0">
                <a:latin typeface="Times New Roman" pitchFamily="18" charset="0"/>
                <a:cs typeface="Times New Roman" pitchFamily="18" charset="0"/>
                <a:hlinkClick r:id="rId16"/>
              </a:rPr>
              <a:t>http://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cs.wikipedia.org/wiki/Karel_Hynek_M%C3%A1ch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a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15  Josef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Jungmann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7"/>
              </a:rPr>
              <a:t>http://cs.wikipedia.org/wiki/Josef_Jungmann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16 Vilímek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Jan.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Magdalena Dobromila Rettigová.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Wikipedie.cz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[online]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Cit. 2012.05.11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en-US" sz="1400" dirty="0">
                <a:latin typeface="Times New Roman" pitchFamily="18" charset="0"/>
                <a:cs typeface="Times New Roman" pitchFamily="18" charset="0"/>
                <a:hlinkClick r:id="rId18"/>
              </a:rPr>
              <a:t>http://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cs.wikipedia.org/wiki/Magdalena_Dobromila_Rettigov%C3%A1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446</TotalTime>
  <Words>1075</Words>
  <Application>Microsoft Office PowerPoint</Application>
  <PresentationFormat>Předvádění na obrazovce (4:3)</PresentationFormat>
  <Paragraphs>145</Paragraphs>
  <Slides>21</Slides>
  <Notes>21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Aspekt</vt:lpstr>
      <vt:lpstr>Prezentace aplikace PowerPoint</vt:lpstr>
      <vt:lpstr>Hádej , kdo jsem </vt:lpstr>
      <vt:lpstr>Metodický postup: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Správce PC</cp:lastModifiedBy>
  <cp:revision>43</cp:revision>
  <dcterms:created xsi:type="dcterms:W3CDTF">2012-11-18T06:42:39Z</dcterms:created>
  <dcterms:modified xsi:type="dcterms:W3CDTF">2013-09-17T10:58:44Z</dcterms:modified>
</cp:coreProperties>
</file>