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58" r:id="rId5"/>
    <p:sldId id="259" r:id="rId6"/>
    <p:sldId id="266" r:id="rId7"/>
    <p:sldId id="260" r:id="rId8"/>
    <p:sldId id="265" r:id="rId9"/>
    <p:sldId id="261" r:id="rId10"/>
    <p:sldId id="264" r:id="rId11"/>
    <p:sldId id="262" r:id="rId12"/>
    <p:sldId id="267" r:id="rId13"/>
    <p:sldId id="263" r:id="rId14"/>
    <p:sldId id="268" r:id="rId15"/>
    <p:sldId id="270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66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53" d="100"/>
          <a:sy n="53" d="100"/>
        </p:scale>
        <p:origin x="-96" y="-3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AF9A56-9580-4443-9B0B-E7BB4492BC39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89F95-225B-432E-9FF4-929B001952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AEB9EE-3A79-446E-9020-A7782E1D4FDD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E7B5B-34F5-4C8F-8B60-958A79F1BE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6E2A7-05BD-4E99-8C51-14FE659895E3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82338-F061-4444-A484-1802A8075D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AAA90-8CCE-4238-8DFD-5FED688743AC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8D524-3F50-4D59-9B25-C394C002AE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83A5FA-C991-4171-8C8F-65B465CEA810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36E499-DBE7-497A-B2BB-495334BFC9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F02F4-D854-406C-AFC1-D22916E30C93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74A246-718E-460F-9BF2-098971B8194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E551E-2E5C-461B-92E9-A1589ABB1E94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762C1-5996-4DBA-B95B-4B106FEB79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20DCB-B833-4FD7-8EC5-0C56EA6A71B8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C68434-C83B-420B-9AE1-F3EA06379F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DB7E1B-51C5-453E-8DE3-E385A0174172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A3D39B-0B66-4884-B16E-A3EBBA4C3E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E8A3C-196F-4E52-8853-BED23E672D4B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FE162-89CE-475B-B5D8-5CBA3C708C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0F93C-8B71-4248-AF51-5AD334953526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AEAAC-8B18-4A2F-973A-F15A35BA63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729F58C-2E7E-4ADE-A6FF-8E9FDCC4A535}" type="datetimeFigureOut">
              <a:rPr lang="cs-CZ"/>
              <a:pPr>
                <a:defRPr/>
              </a:pPr>
              <a:t>10.8.2012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C7F6656-39AC-4B90-B199-EDAEF1C761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R%C3%BDm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Logo pitomi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0"/>
            <a:ext cx="6604000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1"/>
          <p:cNvSpPr>
            <a:spLocks noGrp="1"/>
          </p:cNvSpPr>
          <p:nvPr>
            <p:ph type="title"/>
          </p:nvPr>
        </p:nvSpPr>
        <p:spPr>
          <a:xfrm>
            <a:off x="395288" y="0"/>
            <a:ext cx="8353425" cy="6858000"/>
          </a:xfrm>
        </p:spPr>
        <p:txBody>
          <a:bodyPr/>
          <a:lstStyle/>
          <a:p>
            <a:pPr algn="l" eaLnBrk="1" hangingPunct="1"/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b="1" smtClean="0">
                <a:latin typeface="Arial" charset="0"/>
                <a:cs typeface="Arial" charset="0"/>
              </a:rPr>
              <a:t>                                             </a:t>
            </a: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Projekt: Moderní výuka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Registrační číslo: CZ.1.07/1.4.00/21.3192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Číslo DUM: VY_32 _INOVACE_ 11.1.01 	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Jméno autora: Mgr. Romana Krulišová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Datum, období, kdy byl vytvořen: 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>10. října 2011</a:t>
            </a: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Název práce: 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>Literární teorie - báseň</a:t>
            </a: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 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Předmět, pro který je VM určen: 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>Český jazyk - slohový výcvik</a:t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Ročník, pro který je VM určen: 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>8. ročník</a:t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Časová dotace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>: 30 min</a:t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Vzdělávací oblast, tematický okruh, téma: 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>Procvičování literární teorie – báseň a druhy rýmů</a:t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Metodický list, anotace - výstižný popis způsobu použití VM ve výuce: 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>Prostřednictvím prezentace žáci vizuálně sledují krok po kroku rozbor částí básně a rýmy na konkrétních verších, verše dostanou i v písemné podobě </a:t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 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/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b="1" smtClean="0">
                <a:solidFill>
                  <a:schemeClr val="bg1"/>
                </a:solidFill>
                <a:latin typeface="Arial" charset="0"/>
                <a:cs typeface="Arial" charset="0"/>
              </a:rPr>
              <a:t>Pomůcky</a:t>
            </a: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>: datový projektor, počítač, plátno, pracovní list, psací potřeby </a:t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  <a:t>  </a:t>
            </a:r>
            <a:br>
              <a:rPr lang="cs-CZ" sz="1200" smtClean="0">
                <a:solidFill>
                  <a:schemeClr val="bg1"/>
                </a:solidFill>
                <a:latin typeface="Arial" charset="0"/>
                <a:cs typeface="Arial" charset="0"/>
              </a:rPr>
            </a:br>
            <a:r>
              <a:rPr lang="cs-CZ" sz="1200" smtClean="0">
                <a:latin typeface="Arial" charset="0"/>
                <a:cs typeface="Arial" charset="0"/>
              </a:rPr>
              <a:t> </a:t>
            </a:r>
            <a:br>
              <a:rPr lang="cs-CZ" sz="1200" smtClean="0">
                <a:latin typeface="Arial" charset="0"/>
                <a:cs typeface="Arial" charset="0"/>
              </a:rPr>
            </a:br>
            <a:r>
              <a:rPr lang="cs-CZ" sz="1200" b="1" smtClean="0">
                <a:latin typeface="Arial" charset="0"/>
                <a:cs typeface="Arial" charset="0"/>
              </a:rPr>
              <a:t> </a:t>
            </a:r>
            <a:r>
              <a:rPr lang="cs-CZ" sz="1200" smtClean="0">
                <a:latin typeface="Arial" charset="0"/>
                <a:cs typeface="Arial" charset="0"/>
              </a:rPr>
              <a:t/>
            </a:r>
            <a:br>
              <a:rPr lang="cs-CZ" sz="1200" smtClean="0">
                <a:latin typeface="Arial" charset="0"/>
                <a:cs typeface="Arial" charset="0"/>
              </a:rPr>
            </a:br>
            <a:endParaRPr lang="cs-CZ" sz="1200" smtClean="0">
              <a:latin typeface="Arial" charset="0"/>
              <a:cs typeface="Arial" charset="0"/>
            </a:endParaRPr>
          </a:p>
        </p:txBody>
      </p:sp>
      <p:sp>
        <p:nvSpPr>
          <p:cNvPr id="13316" name="Obdélník 3"/>
          <p:cNvSpPr>
            <a:spLocks noChangeArrowheads="1"/>
          </p:cNvSpPr>
          <p:nvPr/>
        </p:nvSpPr>
        <p:spPr bwMode="auto">
          <a:xfrm>
            <a:off x="539750" y="1700213"/>
            <a:ext cx="9144000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1200" b="1">
                <a:solidFill>
                  <a:schemeClr val="bg1"/>
                </a:solidFill>
                <a:cs typeface="Arial" charset="0"/>
              </a:rPr>
              <a:t>METODICKÝ LIST PRO ZŠ</a:t>
            </a:r>
            <a:r>
              <a:rPr lang="cs-CZ" sz="1200">
                <a:solidFill>
                  <a:schemeClr val="bg1"/>
                </a:solidFill>
                <a:cs typeface="Arial" charset="0"/>
              </a:rPr>
              <a:t/>
            </a:r>
            <a:br>
              <a:rPr lang="cs-CZ" sz="1200">
                <a:solidFill>
                  <a:schemeClr val="bg1"/>
                </a:solidFill>
                <a:cs typeface="Arial" charset="0"/>
              </a:rPr>
            </a:br>
            <a:r>
              <a:rPr lang="cs-CZ" sz="1200" b="1">
                <a:solidFill>
                  <a:schemeClr val="bg1"/>
                </a:solidFill>
                <a:cs typeface="Arial" charset="0"/>
              </a:rPr>
              <a:t> Pro zpracování vzdělávacích materiálů (VM)v rámci projektu EU peníze školám</a:t>
            </a:r>
            <a:r>
              <a:rPr lang="cs-CZ" sz="1200">
                <a:solidFill>
                  <a:schemeClr val="bg1"/>
                </a:solidFill>
                <a:cs typeface="Arial" charset="0"/>
              </a:rPr>
              <a:t/>
            </a:r>
            <a:br>
              <a:rPr lang="cs-CZ" sz="1200">
                <a:solidFill>
                  <a:schemeClr val="bg1"/>
                </a:solidFill>
                <a:cs typeface="Arial" charset="0"/>
              </a:rPr>
            </a:br>
            <a:r>
              <a:rPr lang="cs-CZ" sz="1200" b="1">
                <a:solidFill>
                  <a:schemeClr val="bg1"/>
                </a:solidFill>
                <a:cs typeface="Arial" charset="0"/>
              </a:rPr>
              <a:t>                        Operační program Vzdělávání pro konkurenceschopnost</a:t>
            </a:r>
            <a:endParaRPr lang="cs-CZ" sz="1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827088" y="981075"/>
            <a:ext cx="7772400" cy="3051175"/>
          </a:xfrm>
        </p:spPr>
        <p:txBody>
          <a:bodyPr/>
          <a:lstStyle/>
          <a:p>
            <a:pPr eaLnBrk="1" hangingPunct="1"/>
            <a:r>
              <a:rPr lang="cs-CZ" sz="6600" dirty="0" smtClean="0">
                <a:latin typeface="Ravie" pitchFamily="82" charset="0"/>
              </a:rPr>
              <a:t>LITERÁRNÍ  TEORIE</a:t>
            </a:r>
          </a:p>
        </p:txBody>
      </p:sp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>
          <a:xfrm>
            <a:off x="1403350" y="4437063"/>
            <a:ext cx="6400800" cy="1752600"/>
          </a:xfrm>
        </p:spPr>
        <p:txBody>
          <a:bodyPr/>
          <a:lstStyle/>
          <a:p>
            <a:pPr eaLnBrk="1" hangingPunct="1"/>
            <a:r>
              <a:rPr lang="cs-CZ" sz="9600" dirty="0" smtClean="0">
                <a:solidFill>
                  <a:schemeClr val="tx1"/>
                </a:solidFill>
                <a:latin typeface="Mistral" pitchFamily="66" charset="0"/>
              </a:rPr>
              <a:t>„Báseň“</a:t>
            </a:r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>
            <a:off x="6227763" y="620713"/>
            <a:ext cx="2665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>
                <a:latin typeface="Calibri" pitchFamily="34" charset="0"/>
              </a:rPr>
              <a:t>VY_32_INOVACE _11.1.01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" grpId="0"/>
      <p:bldP spid="14338" grpId="0" build="p"/>
      <p:bldP spid="143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POEZIE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§"/>
            </a:pPr>
            <a:endParaRPr lang="cs-CZ" smtClean="0"/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veršovaná díla se nazývají básně neboli poezie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veršovaný text členíme na sloky neboli strofy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verš je jeden řádek básně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/>
              <a:t>verš se může dále členit na stopy (úseky, které se opakují v řadě veršů)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SLOVNÍ PŘÍZVUK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Verše mají pravidelný počet slabik a slovních přízvuků.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Nejběžnější z nich jsou: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u="sng" dirty="0" smtClean="0">
                <a:latin typeface="Forte" pitchFamily="66" charset="0"/>
              </a:rPr>
              <a:t>Trochej</a:t>
            </a:r>
            <a:r>
              <a:rPr lang="cs-CZ" dirty="0" smtClean="0"/>
              <a:t> – 	1. slabika přízvučná, 					2. slabika nepřízvučná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u="sng" dirty="0" smtClean="0">
                <a:latin typeface="Forte" pitchFamily="66" charset="0"/>
              </a:rPr>
              <a:t>Jamb</a:t>
            </a:r>
            <a:r>
              <a:rPr lang="cs-CZ" dirty="0" smtClean="0"/>
              <a:t>    – 	1. slabika nepřízvučná, 					2. slabika přízvučná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u="sng" dirty="0" smtClean="0">
                <a:latin typeface="Forte" pitchFamily="66" charset="0"/>
              </a:rPr>
              <a:t>Daktyl</a:t>
            </a:r>
            <a:r>
              <a:rPr lang="cs-CZ" dirty="0" smtClean="0"/>
              <a:t>  – 	1. slabika přízvučná, 					2. a 3. slabika nepřízvučná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RÝM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1268413"/>
            <a:ext cx="8208963" cy="4752975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cs-CZ" sz="12800" dirty="0" smtClean="0"/>
              <a:t>zvuková shoda na konci veršů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cs-CZ" sz="1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800" dirty="0" smtClean="0"/>
              <a:t>Některé druhy rýmů a jejich schéma: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2800" b="1" i="1" dirty="0"/>
              <a:t>s</a:t>
            </a:r>
            <a:r>
              <a:rPr lang="cs-CZ" sz="12800" b="1" i="1" dirty="0" smtClean="0"/>
              <a:t>družený: </a:t>
            </a:r>
            <a:r>
              <a:rPr lang="cs-CZ" sz="12800" dirty="0" smtClean="0"/>
              <a:t>	</a:t>
            </a:r>
            <a:r>
              <a:rPr lang="cs-CZ" sz="12800" dirty="0" err="1" smtClean="0"/>
              <a:t>aa</a:t>
            </a:r>
            <a:r>
              <a:rPr lang="cs-CZ" sz="12800" dirty="0" smtClean="0"/>
              <a:t> </a:t>
            </a:r>
            <a:r>
              <a:rPr lang="cs-CZ" sz="12800" dirty="0" err="1" smtClean="0"/>
              <a:t>bb</a:t>
            </a:r>
            <a:r>
              <a:rPr lang="cs-CZ" sz="12800" dirty="0" smtClean="0"/>
              <a:t> </a:t>
            </a:r>
            <a:r>
              <a:rPr lang="cs-CZ" sz="12800" dirty="0" err="1" smtClean="0"/>
              <a:t>cc</a:t>
            </a:r>
            <a:endParaRPr lang="cs-CZ" sz="1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2800" b="1" i="1" dirty="0" smtClean="0"/>
              <a:t>střídavý: </a:t>
            </a:r>
            <a:r>
              <a:rPr lang="cs-CZ" sz="12800" dirty="0" smtClean="0"/>
              <a:t>	ab </a:t>
            </a:r>
            <a:r>
              <a:rPr lang="cs-CZ" sz="12800" dirty="0" err="1" smtClean="0"/>
              <a:t>ab</a:t>
            </a:r>
            <a:r>
              <a:rPr lang="cs-CZ" sz="12800" dirty="0" smtClean="0"/>
              <a:t> </a:t>
            </a:r>
            <a:r>
              <a:rPr lang="cs-CZ" sz="12800" dirty="0" err="1" smtClean="0"/>
              <a:t>ab</a:t>
            </a:r>
            <a:endParaRPr lang="cs-CZ" sz="1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2800" b="1" i="1" dirty="0"/>
              <a:t>o</a:t>
            </a:r>
            <a:r>
              <a:rPr lang="cs-CZ" sz="12800" b="1" i="1" dirty="0" smtClean="0"/>
              <a:t>bkročný:</a:t>
            </a:r>
            <a:r>
              <a:rPr lang="cs-CZ" sz="12800" dirty="0" smtClean="0"/>
              <a:t>	</a:t>
            </a:r>
            <a:r>
              <a:rPr lang="cs-CZ" sz="12800" dirty="0" err="1" smtClean="0"/>
              <a:t>abba</a:t>
            </a:r>
            <a:r>
              <a:rPr lang="cs-CZ" sz="12800" dirty="0" smtClean="0"/>
              <a:t>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2800" b="1" i="1" dirty="0" smtClean="0"/>
              <a:t>přerývaný: </a:t>
            </a:r>
            <a:r>
              <a:rPr lang="cs-CZ" sz="12800" dirty="0" smtClean="0"/>
              <a:t>	</a:t>
            </a:r>
            <a:r>
              <a:rPr lang="cs-CZ" sz="12800" dirty="0" err="1" smtClean="0"/>
              <a:t>abcb</a:t>
            </a:r>
            <a:endParaRPr lang="cs-CZ" sz="1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2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ovéPole 1"/>
          <p:cNvSpPr txBox="1">
            <a:spLocks noChangeArrowheads="1"/>
          </p:cNvSpPr>
          <p:nvPr/>
        </p:nvSpPr>
        <p:spPr bwMode="auto">
          <a:xfrm>
            <a:off x="900113" y="908050"/>
            <a:ext cx="41036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3600">
              <a:latin typeface="Calibri" pitchFamily="34" charset="0"/>
            </a:endParaRPr>
          </a:p>
          <a:p>
            <a:r>
              <a:rPr lang="cs-CZ" sz="3600">
                <a:latin typeface="Calibri" pitchFamily="34" charset="0"/>
              </a:rPr>
              <a:t>*1845</a:t>
            </a:r>
          </a:p>
          <a:p>
            <a:r>
              <a:rPr lang="cs-CZ" sz="3600">
                <a:latin typeface="Calibri" pitchFamily="34" charset="0"/>
              </a:rPr>
              <a:t>+1912</a:t>
            </a:r>
          </a:p>
          <a:p>
            <a:endParaRPr lang="cs-CZ" sz="3600">
              <a:latin typeface="Calibri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101013" y="5732463"/>
            <a:ext cx="6175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3">
                    <a:lumMod val="50000"/>
                  </a:schemeClr>
                </a:solidFill>
                <a:latin typeface="+mn-lt"/>
                <a:sym typeface="Wingdings"/>
                <a:hlinkClick r:id="rId2" action="ppaction://hlinksldjump"/>
              </a:rPr>
              <a:t></a:t>
            </a:r>
            <a:endParaRPr lang="cs-CZ" sz="4000" b="1" dirty="0">
              <a:solidFill>
                <a:schemeClr val="accent3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18435" name="Picture 2" descr="E:\Spisovatelé\Jan_Vilímek_-_Josef_Václav_Sládek_H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738" y="1989138"/>
            <a:ext cx="2554287" cy="329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Nadpis 5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cs-CZ" smtClean="0">
                <a:latin typeface="Algerian" pitchFamily="82" charset="0"/>
              </a:rPr>
              <a:t>Josef Václav Sládek</a:t>
            </a:r>
          </a:p>
        </p:txBody>
      </p:sp>
      <p:sp>
        <p:nvSpPr>
          <p:cNvPr id="18437" name="Obdélník 5"/>
          <p:cNvSpPr>
            <a:spLocks noChangeArrowheads="1"/>
          </p:cNvSpPr>
          <p:nvPr/>
        </p:nvSpPr>
        <p:spPr bwMode="auto">
          <a:xfrm>
            <a:off x="3995738" y="5516563"/>
            <a:ext cx="3097212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900"/>
              <a:t>http://cs.wikipedia.org/wiki/Josef_Václav_Sládek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UKÁZKY JEDNOTLIVÝCH RÝMŮ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6130925" cy="456565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>
                <a:latin typeface="Cooper Black" pitchFamily="18" charset="0"/>
                <a:hlinkClick r:id="rId2" action="ppaction://hlinksldjump"/>
              </a:rPr>
              <a:t>J. V. Sládek</a:t>
            </a:r>
            <a:endParaRPr lang="cs-CZ" sz="2800" dirty="0" smtClean="0">
              <a:latin typeface="Cooper Black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dirty="0" smtClean="0"/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Velké, </a:t>
            </a:r>
            <a:r>
              <a:rPr lang="cs-CZ" sz="2800" dirty="0" err="1" smtClean="0"/>
              <a:t>šíré</a:t>
            </a:r>
            <a:r>
              <a:rPr lang="cs-CZ" sz="2800" dirty="0" smtClean="0"/>
              <a:t>, rodné lány,			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 smtClean="0"/>
              <a:t>jak jste krásny na vše strany 		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/>
              <a:t>o</a:t>
            </a:r>
            <a:r>
              <a:rPr lang="cs-CZ" sz="2800" dirty="0" smtClean="0"/>
              <a:t>d souvrati ku souvrati			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dirty="0"/>
              <a:t>j</a:t>
            </a:r>
            <a:r>
              <a:rPr lang="cs-CZ" sz="2800" dirty="0" smtClean="0"/>
              <a:t>ak vás dnes to slunko zlatí.	</a:t>
            </a:r>
            <a:r>
              <a:rPr lang="cs-CZ" dirty="0" smtClean="0"/>
              <a:t>		</a:t>
            </a: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5795963" y="2565400"/>
            <a:ext cx="3746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a</a:t>
            </a:r>
          </a:p>
          <a:p>
            <a:r>
              <a:rPr lang="cs-CZ" sz="2800">
                <a:latin typeface="Calibri" pitchFamily="34" charset="0"/>
              </a:rPr>
              <a:t>a</a:t>
            </a:r>
          </a:p>
          <a:p>
            <a:r>
              <a:rPr lang="cs-CZ" sz="2800">
                <a:latin typeface="Calibri" pitchFamily="34" charset="0"/>
              </a:rPr>
              <a:t>b</a:t>
            </a:r>
          </a:p>
          <a:p>
            <a:r>
              <a:rPr lang="cs-CZ" sz="2800">
                <a:latin typeface="Calibri" pitchFamily="34" charset="0"/>
              </a:rPr>
              <a:t>b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755650" y="5157788"/>
            <a:ext cx="250825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 rým sdružený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ovéPole 1"/>
          <p:cNvSpPr txBox="1">
            <a:spLocks noChangeArrowheads="1"/>
          </p:cNvSpPr>
          <p:nvPr/>
        </p:nvSpPr>
        <p:spPr bwMode="auto">
          <a:xfrm>
            <a:off x="827088" y="1484313"/>
            <a:ext cx="4105275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*1811</a:t>
            </a:r>
          </a:p>
          <a:p>
            <a:r>
              <a:rPr lang="cs-CZ" sz="3600">
                <a:latin typeface="Calibri" pitchFamily="34" charset="0"/>
              </a:rPr>
              <a:t>+1870</a:t>
            </a:r>
          </a:p>
          <a:p>
            <a:endParaRPr lang="cs-CZ" sz="3600">
              <a:latin typeface="Calibri" pitchFamily="34" charset="0"/>
            </a:endParaRPr>
          </a:p>
        </p:txBody>
      </p:sp>
      <p:sp>
        <p:nvSpPr>
          <p:cNvPr id="20482" name="TextovéPole 3"/>
          <p:cNvSpPr txBox="1">
            <a:spLocks noChangeArrowheads="1"/>
          </p:cNvSpPr>
          <p:nvPr/>
        </p:nvSpPr>
        <p:spPr bwMode="auto">
          <a:xfrm>
            <a:off x="8027988" y="5732463"/>
            <a:ext cx="5048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latin typeface="Calibri" pitchFamily="34" charset="0"/>
                <a:sym typeface="Wingdings" pitchFamily="2" charset="2"/>
                <a:hlinkClick r:id="rId2" action="ppaction://hlinksldjump"/>
              </a:rPr>
              <a:t></a:t>
            </a:r>
            <a:endParaRPr lang="cs-CZ" sz="4000" b="1">
              <a:latin typeface="Calibri" pitchFamily="34" charset="0"/>
            </a:endParaRPr>
          </a:p>
        </p:txBody>
      </p:sp>
      <p:pic>
        <p:nvPicPr>
          <p:cNvPr id="20483" name="Picture 2" descr="E:\Spisovatelé\434px-Jan_Vilímek_-_Karel_Jaromír_Erb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1844675"/>
            <a:ext cx="2892425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Nadpis 5"/>
          <p:cNvSpPr>
            <a:spLocks noGrp="1"/>
          </p:cNvSpPr>
          <p:nvPr>
            <p:ph type="title" idx="4294967295"/>
          </p:nvPr>
        </p:nvSpPr>
        <p:spPr>
          <a:xfrm>
            <a:off x="1258888" y="260350"/>
            <a:ext cx="6672262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Algerian" pitchFamily="82" charset="0"/>
              </a:rPr>
              <a:t>Karel Jaromír Erben</a:t>
            </a:r>
          </a:p>
        </p:txBody>
      </p:sp>
      <p:sp>
        <p:nvSpPr>
          <p:cNvPr id="20485" name="Obdélník 5"/>
          <p:cNvSpPr>
            <a:spLocks noChangeArrowheads="1"/>
          </p:cNvSpPr>
          <p:nvPr/>
        </p:nvSpPr>
        <p:spPr bwMode="auto">
          <a:xfrm>
            <a:off x="4572000" y="5445125"/>
            <a:ext cx="4572000" cy="23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900"/>
              <a:t>http://cs.wikipedia.org/wiki/Karel_Jaromír_Erben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611188" y="1052513"/>
            <a:ext cx="69850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3200">
              <a:latin typeface="Calibri" pitchFamily="34" charset="0"/>
            </a:endParaRPr>
          </a:p>
          <a:p>
            <a:r>
              <a:rPr lang="cs-CZ" sz="2800">
                <a:latin typeface="Calibri" pitchFamily="34" charset="0"/>
              </a:rPr>
              <a:t>Zemřela matka a do hrobu dána,		</a:t>
            </a:r>
          </a:p>
          <a:p>
            <a:r>
              <a:rPr lang="cs-CZ" sz="2800">
                <a:latin typeface="Calibri" pitchFamily="34" charset="0"/>
              </a:rPr>
              <a:t>siroty po ní zůstaly	;			</a:t>
            </a:r>
          </a:p>
          <a:p>
            <a:r>
              <a:rPr lang="cs-CZ" sz="2800">
                <a:latin typeface="Calibri" pitchFamily="34" charset="0"/>
              </a:rPr>
              <a:t>i přicházely každičkého rána		</a:t>
            </a:r>
          </a:p>
          <a:p>
            <a:r>
              <a:rPr lang="cs-CZ" sz="2800">
                <a:latin typeface="Calibri" pitchFamily="34" charset="0"/>
              </a:rPr>
              <a:t>a matičku svou hledaly.</a:t>
            </a:r>
            <a:r>
              <a:rPr lang="cs-CZ" sz="3200">
                <a:latin typeface="Calibri" pitchFamily="34" charset="0"/>
              </a:rPr>
              <a:t>			</a:t>
            </a:r>
          </a:p>
          <a:p>
            <a:endParaRPr lang="cs-CZ" sz="3200">
              <a:latin typeface="Calibri" pitchFamily="34" charset="0"/>
            </a:endParaRPr>
          </a:p>
          <a:p>
            <a:endParaRPr lang="cs-CZ">
              <a:latin typeface="Calibri" pitchFamily="34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611188" y="549275"/>
            <a:ext cx="8229600" cy="1079500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3200" dirty="0" smtClean="0">
                <a:latin typeface="Cooper Black" pitchFamily="18" charset="0"/>
                <a:ea typeface="+mn-ea"/>
                <a:cs typeface="+mn-cs"/>
                <a:hlinkClick r:id="rId2" action="ppaction://hlinksldjump"/>
              </a:rPr>
              <a:t>K. J. Erben</a:t>
            </a:r>
            <a:r>
              <a:rPr lang="cs-CZ" sz="3200" dirty="0" smtClean="0">
                <a:latin typeface="Cooper Black" pitchFamily="18" charset="0"/>
                <a:ea typeface="+mn-ea"/>
                <a:cs typeface="+mn-cs"/>
              </a:rPr>
              <a:t/>
            </a:r>
            <a:br>
              <a:rPr lang="cs-CZ" sz="3200" dirty="0" smtClean="0">
                <a:latin typeface="Cooper Black" pitchFamily="18" charset="0"/>
                <a:ea typeface="+mn-ea"/>
                <a:cs typeface="+mn-cs"/>
              </a:rPr>
            </a:br>
            <a:endParaRPr lang="cs-CZ" dirty="0"/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588125" y="1557338"/>
            <a:ext cx="374650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a</a:t>
            </a:r>
          </a:p>
          <a:p>
            <a:r>
              <a:rPr lang="cs-CZ" sz="2800">
                <a:latin typeface="Calibri" pitchFamily="34" charset="0"/>
              </a:rPr>
              <a:t>b</a:t>
            </a:r>
          </a:p>
          <a:p>
            <a:r>
              <a:rPr lang="cs-CZ" sz="2800">
                <a:latin typeface="Calibri" pitchFamily="34" charset="0"/>
              </a:rPr>
              <a:t>a</a:t>
            </a:r>
          </a:p>
          <a:p>
            <a:r>
              <a:rPr lang="cs-CZ" sz="2800">
                <a:latin typeface="Calibri" pitchFamily="34" charset="0"/>
              </a:rPr>
              <a:t>b</a:t>
            </a:r>
          </a:p>
          <a:p>
            <a:endParaRPr lang="cs-CZ" sz="2800">
              <a:latin typeface="Calibri" pitchFamily="34" charset="0"/>
            </a:endParaRP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971550" y="4652963"/>
            <a:ext cx="23542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 rým střídavý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ovéPole 1"/>
          <p:cNvSpPr txBox="1">
            <a:spLocks noChangeArrowheads="1"/>
          </p:cNvSpPr>
          <p:nvPr/>
        </p:nvSpPr>
        <p:spPr bwMode="auto">
          <a:xfrm>
            <a:off x="684213" y="1844675"/>
            <a:ext cx="3671887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*1793</a:t>
            </a:r>
          </a:p>
          <a:p>
            <a:r>
              <a:rPr lang="cs-CZ" sz="3600">
                <a:latin typeface="Calibri" pitchFamily="34" charset="0"/>
              </a:rPr>
              <a:t>+1852</a:t>
            </a:r>
          </a:p>
          <a:p>
            <a:endParaRPr lang="cs-CZ" sz="3600">
              <a:latin typeface="Calibri" pitchFamily="34" charset="0"/>
            </a:endParaRPr>
          </a:p>
        </p:txBody>
      </p:sp>
      <p:pic>
        <p:nvPicPr>
          <p:cNvPr id="22530" name="Picture 2" descr="E:\Spisovatelé\Kollar_ja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1484313"/>
            <a:ext cx="3373437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TextovéPole 3"/>
          <p:cNvSpPr txBox="1">
            <a:spLocks noChangeArrowheads="1"/>
          </p:cNvSpPr>
          <p:nvPr/>
        </p:nvSpPr>
        <p:spPr bwMode="auto">
          <a:xfrm>
            <a:off x="7956550" y="5732463"/>
            <a:ext cx="6175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latin typeface="Calibri" pitchFamily="34" charset="0"/>
                <a:sym typeface="Wingdings" pitchFamily="2" charset="2"/>
                <a:hlinkClick r:id="rId3" action="ppaction://hlinksldjump"/>
              </a:rPr>
              <a:t></a:t>
            </a:r>
            <a:endParaRPr lang="cs-CZ" sz="4000" b="1">
              <a:latin typeface="Calibri" pitchFamily="34" charset="0"/>
            </a:endParaRPr>
          </a:p>
        </p:txBody>
      </p:sp>
      <p:sp>
        <p:nvSpPr>
          <p:cNvPr id="22532" name="Nadpis 4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Algerian" pitchFamily="82" charset="0"/>
              </a:rPr>
              <a:t>Jan Kollár</a:t>
            </a:r>
          </a:p>
        </p:txBody>
      </p:sp>
      <p:sp>
        <p:nvSpPr>
          <p:cNvPr id="22533" name="Obdélník 5"/>
          <p:cNvSpPr>
            <a:spLocks noChangeArrowheads="1"/>
          </p:cNvSpPr>
          <p:nvPr/>
        </p:nvSpPr>
        <p:spPr bwMode="auto">
          <a:xfrm>
            <a:off x="4500563" y="5732463"/>
            <a:ext cx="22987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1000"/>
              <a:t>http://cs.wikipedia.org/wiki/Ján_Kollár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900113" y="1628775"/>
            <a:ext cx="66468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>
                <a:latin typeface="Calibri" pitchFamily="34" charset="0"/>
              </a:rPr>
              <a:t>Co z nás Slávů bude o sto roků?		</a:t>
            </a:r>
          </a:p>
          <a:p>
            <a:r>
              <a:rPr lang="cs-CZ" sz="2800">
                <a:latin typeface="Calibri" pitchFamily="34" charset="0"/>
              </a:rPr>
              <a:t>cože bude z celé Evropy?				</a:t>
            </a:r>
          </a:p>
          <a:p>
            <a:r>
              <a:rPr lang="cs-CZ" sz="2800">
                <a:latin typeface="Calibri" pitchFamily="34" charset="0"/>
              </a:rPr>
              <a:t>Slávský život, na vzor potopy,		</a:t>
            </a:r>
          </a:p>
          <a:p>
            <a:r>
              <a:rPr lang="cs-CZ" sz="2800">
                <a:latin typeface="Calibri" pitchFamily="34" charset="0"/>
              </a:rPr>
              <a:t>rozšíří svých všudy meze kroků.		</a:t>
            </a:r>
          </a:p>
          <a:p>
            <a:endParaRPr lang="cs-CZ" sz="3200">
              <a:latin typeface="Calibri" pitchFamily="34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684213" y="188913"/>
            <a:ext cx="3033712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oper Black" pitchFamily="18" charset="0"/>
                <a:hlinkClick r:id="rId2" action="ppaction://hlinksldjump"/>
              </a:rPr>
              <a:t>J. Kollár</a:t>
            </a:r>
            <a:endParaRPr lang="cs-CZ" smtClean="0">
              <a:latin typeface="Cooper Black" pitchFamily="18" charset="0"/>
            </a:endParaRP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7019925" y="1628775"/>
            <a:ext cx="393700" cy="188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>
                <a:latin typeface="Calibri" pitchFamily="34" charset="0"/>
              </a:rPr>
              <a:t>a</a:t>
            </a:r>
          </a:p>
          <a:p>
            <a:r>
              <a:rPr lang="cs-CZ" sz="2800">
                <a:latin typeface="Calibri" pitchFamily="34" charset="0"/>
              </a:rPr>
              <a:t>b</a:t>
            </a:r>
          </a:p>
          <a:p>
            <a:r>
              <a:rPr lang="cs-CZ" sz="2800">
                <a:latin typeface="Calibri" pitchFamily="34" charset="0"/>
              </a:rPr>
              <a:t>b</a:t>
            </a:r>
          </a:p>
          <a:p>
            <a:r>
              <a:rPr lang="cs-CZ" sz="2800">
                <a:latin typeface="Calibri" pitchFamily="34" charset="0"/>
              </a:rPr>
              <a:t>a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900113" y="5084763"/>
            <a:ext cx="2555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 rým obkročný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ovéPole 1"/>
          <p:cNvSpPr txBox="1">
            <a:spLocks noChangeArrowheads="1"/>
          </p:cNvSpPr>
          <p:nvPr/>
        </p:nvSpPr>
        <p:spPr bwMode="auto">
          <a:xfrm>
            <a:off x="827088" y="1484313"/>
            <a:ext cx="4824412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latin typeface="Calibri" pitchFamily="34" charset="0"/>
              </a:rPr>
              <a:t>*1821</a:t>
            </a:r>
          </a:p>
          <a:p>
            <a:r>
              <a:rPr lang="cs-CZ" sz="3600">
                <a:latin typeface="Calibri" pitchFamily="34" charset="0"/>
              </a:rPr>
              <a:t>+1856</a:t>
            </a:r>
          </a:p>
          <a:p>
            <a:endParaRPr lang="cs-CZ" sz="3600">
              <a:latin typeface="Calibri" pitchFamily="34" charset="0"/>
            </a:endParaRPr>
          </a:p>
        </p:txBody>
      </p:sp>
      <p:sp>
        <p:nvSpPr>
          <p:cNvPr id="24578" name="TextovéPole 3"/>
          <p:cNvSpPr txBox="1">
            <a:spLocks noChangeArrowheads="1"/>
          </p:cNvSpPr>
          <p:nvPr/>
        </p:nvSpPr>
        <p:spPr bwMode="auto">
          <a:xfrm>
            <a:off x="8027988" y="5805488"/>
            <a:ext cx="6175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4000" b="1">
                <a:latin typeface="Calibri" pitchFamily="34" charset="0"/>
                <a:sym typeface="Wingdings" pitchFamily="2" charset="2"/>
                <a:hlinkClick r:id="rId2" action="ppaction://hlinksldjump"/>
              </a:rPr>
              <a:t></a:t>
            </a:r>
            <a:endParaRPr lang="cs-CZ" sz="4000" b="1">
              <a:latin typeface="Calibri" pitchFamily="34" charset="0"/>
            </a:endParaRPr>
          </a:p>
        </p:txBody>
      </p:sp>
      <p:pic>
        <p:nvPicPr>
          <p:cNvPr id="24579" name="Picture 2" descr="E:\Spisovatelé\Jan_Vilímek_-_Karel_Havlíček_Borovský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1628775"/>
            <a:ext cx="3654425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Nadpis 5"/>
          <p:cNvSpPr>
            <a:spLocks noGrp="1"/>
          </p:cNvSpPr>
          <p:nvPr>
            <p:ph type="title" idx="4294967295"/>
          </p:nvPr>
        </p:nvSpPr>
        <p:spPr>
          <a:xfrm>
            <a:off x="611188" y="0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Algerian" pitchFamily="82" charset="0"/>
              </a:rPr>
              <a:t>Karel Havlíček Borovský</a:t>
            </a:r>
          </a:p>
        </p:txBody>
      </p:sp>
      <p:sp>
        <p:nvSpPr>
          <p:cNvPr id="24581" name="Obdélník 5"/>
          <p:cNvSpPr>
            <a:spLocks noChangeArrowheads="1"/>
          </p:cNvSpPr>
          <p:nvPr/>
        </p:nvSpPr>
        <p:spPr bwMode="auto">
          <a:xfrm>
            <a:off x="4643438" y="5516563"/>
            <a:ext cx="2881312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900"/>
              <a:t>http://cs.wikipedia.org/wiki/Karel_Havlíček_Borovský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900113" y="1557338"/>
            <a:ext cx="467995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Sviť, měsíčku, polehoučku</a:t>
            </a:r>
          </a:p>
          <a:p>
            <a:r>
              <a:rPr lang="cs-CZ" sz="3200">
                <a:latin typeface="Calibri" pitchFamily="34" charset="0"/>
              </a:rPr>
              <a:t>skrz ten hustý mrak,</a:t>
            </a:r>
          </a:p>
          <a:p>
            <a:r>
              <a:rPr lang="cs-CZ" sz="3200">
                <a:latin typeface="Calibri" pitchFamily="34" charset="0"/>
              </a:rPr>
              <a:t>jakpak se ti Brixen líbí?</a:t>
            </a:r>
          </a:p>
          <a:p>
            <a:r>
              <a:rPr lang="cs-CZ" sz="3200">
                <a:latin typeface="Calibri" pitchFamily="34" charset="0"/>
              </a:rPr>
              <a:t>Neškareď se tak. </a:t>
            </a:r>
            <a:endParaRPr lang="cs-CZ" sz="3600">
              <a:latin typeface="Calibri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827088" y="260350"/>
            <a:ext cx="4537075" cy="1143000"/>
          </a:xfrm>
        </p:spPr>
        <p:txBody>
          <a:bodyPr/>
          <a:lstStyle/>
          <a:p>
            <a:pPr eaLnBrk="1" hangingPunct="1"/>
            <a:r>
              <a:rPr lang="cs-CZ" smtClean="0">
                <a:latin typeface="Cooper Black" pitchFamily="18" charset="0"/>
                <a:hlinkClick r:id="rId2" action="ppaction://hlinksldjump"/>
              </a:rPr>
              <a:t>K. H. Borovský</a:t>
            </a:r>
            <a:endParaRPr lang="cs-CZ" smtClean="0">
              <a:latin typeface="Cooper Black" pitchFamily="18" charset="0"/>
            </a:endParaRPr>
          </a:p>
        </p:txBody>
      </p:sp>
      <p:sp>
        <p:nvSpPr>
          <p:cNvPr id="4" name="Obdélník 3"/>
          <p:cNvSpPr>
            <a:spLocks noChangeArrowheads="1"/>
          </p:cNvSpPr>
          <p:nvPr/>
        </p:nvSpPr>
        <p:spPr bwMode="auto">
          <a:xfrm>
            <a:off x="971550" y="5013325"/>
            <a:ext cx="266065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>
                <a:latin typeface="Calibri" pitchFamily="34" charset="0"/>
              </a:rPr>
              <a:t> rým přerývaný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156325" y="1557338"/>
            <a:ext cx="1008063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Calibri" pitchFamily="34" charset="0"/>
              </a:rPr>
              <a:t>a</a:t>
            </a:r>
          </a:p>
          <a:p>
            <a:r>
              <a:rPr lang="cs-CZ" sz="3200">
                <a:latin typeface="Calibri" pitchFamily="34" charset="0"/>
              </a:rPr>
              <a:t>b</a:t>
            </a:r>
          </a:p>
          <a:p>
            <a:r>
              <a:rPr lang="cs-CZ" sz="3200">
                <a:latin typeface="Calibri" pitchFamily="34" charset="0"/>
              </a:rPr>
              <a:t>c</a:t>
            </a:r>
          </a:p>
          <a:p>
            <a:r>
              <a:rPr lang="cs-CZ" sz="3200">
                <a:latin typeface="Calibri" pitchFamily="34" charset="0"/>
              </a:rPr>
              <a:t>b</a:t>
            </a:r>
            <a:endParaRPr lang="cs-CZ" sz="36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Nadpis 1"/>
          <p:cNvSpPr>
            <a:spLocks noGrp="1"/>
          </p:cNvSpPr>
          <p:nvPr>
            <p:ph type="ctrTitle"/>
          </p:nvPr>
        </p:nvSpPr>
        <p:spPr>
          <a:xfrm>
            <a:off x="611188" y="476250"/>
            <a:ext cx="1800225" cy="1470025"/>
          </a:xfrm>
        </p:spPr>
        <p:txBody>
          <a:bodyPr/>
          <a:lstStyle/>
          <a:p>
            <a:pPr eaLnBrk="1" hangingPunct="1"/>
            <a:r>
              <a:rPr lang="cs-CZ" smtClean="0"/>
              <a:t>Zdroje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188" y="1844675"/>
            <a:ext cx="7777162" cy="4392613"/>
          </a:xfrm>
        </p:spPr>
        <p:txBody>
          <a:bodyPr rtlCol="0">
            <a:normAutofit/>
          </a:bodyPr>
          <a:lstStyle/>
          <a:p>
            <a:pPr algn="l">
              <a:buFont typeface="Arial" pitchFamily="34" charset="0"/>
              <a:buChar char="•"/>
              <a:defRPr/>
            </a:pPr>
            <a:r>
              <a:rPr lang="cs-CZ" dirty="0" smtClean="0">
                <a:hlinkClick r:id="rId2"/>
              </a:rPr>
              <a:t>  http://cs.wikipedia.org/wiki/R%C3%BDm</a:t>
            </a:r>
            <a:endParaRPr lang="cs-CZ" dirty="0" smtClean="0"/>
          </a:p>
          <a:p>
            <a:pPr algn="l">
              <a:buFont typeface="Arial" pitchFamily="34" charset="0"/>
              <a:buChar char="•"/>
              <a:defRPr/>
            </a:pPr>
            <a:r>
              <a:rPr lang="cs-CZ" dirty="0" smtClean="0"/>
              <a:t>  HANZOVÁ, Marie; ŽÁČEK, Jiří. </a:t>
            </a:r>
            <a:r>
              <a:rPr lang="cs-CZ" i="1" dirty="0" smtClean="0"/>
              <a:t>Čítanka pro 9.     </a:t>
            </a:r>
          </a:p>
          <a:p>
            <a:pPr algn="l">
              <a:defRPr/>
            </a:pPr>
            <a:r>
              <a:rPr lang="cs-CZ" i="1" dirty="0" smtClean="0"/>
              <a:t>   ročník ZŠ a pro kvartu víceletého gymnázia</a:t>
            </a:r>
            <a:r>
              <a:rPr lang="cs-CZ" dirty="0" smtClean="0"/>
              <a:t>.   </a:t>
            </a:r>
          </a:p>
          <a:p>
            <a:pPr algn="l">
              <a:defRPr/>
            </a:pPr>
            <a:r>
              <a:rPr lang="cs-CZ" dirty="0" smtClean="0"/>
              <a:t>   1. vydání. Havlíčkův Brod : FRAGMENT, </a:t>
            </a:r>
          </a:p>
          <a:p>
            <a:pPr algn="l">
              <a:defRPr/>
            </a:pPr>
            <a:r>
              <a:rPr lang="cs-CZ" dirty="0" smtClean="0"/>
              <a:t>   1999. Slovníček literární teorie, s. 327. ISBN </a:t>
            </a:r>
          </a:p>
          <a:p>
            <a:pPr algn="l">
              <a:defRPr/>
            </a:pPr>
            <a:r>
              <a:rPr lang="cs-CZ" dirty="0" smtClean="0"/>
              <a:t>   80-7200-282-1.</a:t>
            </a:r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49987"/>
          </a:xfrm>
        </p:spPr>
        <p:txBody>
          <a:bodyPr/>
          <a:lstStyle/>
          <a:p>
            <a:r>
              <a:rPr lang="cs-CZ" sz="9600" smtClean="0"/>
              <a:t>KONEC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270</Words>
  <Application>Microsoft Office PowerPoint</Application>
  <PresentationFormat>Předvádění na obrazovce (4:3)</PresentationFormat>
  <Paragraphs>103</Paragraphs>
  <Slides>15</Slides>
  <Notes>0</Notes>
  <HiddenSlides>4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                                                              Projekt: Moderní výuka   Registrační číslo: CZ.1.07/1.4.00/21.3192   Číslo DUM: VY_32 _INOVACE_ 11.1.01      Jméno autora: Mgr. Romana Krulišová   Datum, období, kdy byl vytvořen: 10. října 2011    Název práce: Literární teorie - báseň    Předmět, pro který je VM určen: Český jazyk - slohový výcvik   Ročník, pro který je VM určen: 8. ročník   Časová dotace: 30 min   Vzdělávací oblast, tematický okruh, téma: Procvičování literární teorie – báseň a druhy rýmů   Metodický list, anotace - výstižný popis způsobu použití VM ve výuce: Prostřednictvím prezentace žáci vizuálně sledují krok po kroku rozbor částí básně a rýmy na konkrétních verších, verše dostanou i v písemné podobě    Pomůcky: datový projektor, počítač, plátno, pracovní list, psací potřeby         </vt:lpstr>
      <vt:lpstr>LITERÁRNÍ  TEORIE</vt:lpstr>
      <vt:lpstr>POEZIE</vt:lpstr>
      <vt:lpstr>SLOVNÍ PŘÍZVUK</vt:lpstr>
      <vt:lpstr>RÝM</vt:lpstr>
      <vt:lpstr>Josef Václav Sládek</vt:lpstr>
      <vt:lpstr>UKÁZKY JEDNOTLIVÝCH RÝMŮ</vt:lpstr>
      <vt:lpstr>Karel Jaromír Erben</vt:lpstr>
      <vt:lpstr>K. J. Erben </vt:lpstr>
      <vt:lpstr>Jan Kollár</vt:lpstr>
      <vt:lpstr>J. Kollár</vt:lpstr>
      <vt:lpstr>Karel Havlíček Borovský</vt:lpstr>
      <vt:lpstr>K. H. Borovský</vt:lpstr>
      <vt:lpstr>Zdroje</vt:lpstr>
      <vt:lpstr>KONEC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Literární teorie</dc:title>
  <dc:creator>Acer</dc:creator>
  <cp:lastModifiedBy>Acer</cp:lastModifiedBy>
  <cp:revision>59</cp:revision>
  <dcterms:created xsi:type="dcterms:W3CDTF">2011-10-08T16:16:18Z</dcterms:created>
  <dcterms:modified xsi:type="dcterms:W3CDTF">2012-08-10T18:15:52Z</dcterms:modified>
</cp:coreProperties>
</file>