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7" autoAdjust="0"/>
  </p:normalViewPr>
  <p:slideViewPr>
    <p:cSldViewPr>
      <p:cViewPr>
        <p:scale>
          <a:sx n="77" d="100"/>
          <a:sy n="77" d="100"/>
        </p:scale>
        <p:origin x="-1164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40DDB0-7D19-49B7-9516-AE43F5BB8BE7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E63AB-B22B-4D64-8B86-D785FD6641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37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63AB-B22B-4D64-8B86-D785FD66411D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63AB-B22B-4D64-8B86-D785FD66411D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63AB-B22B-4D64-8B86-D785FD66411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63AB-B22B-4D64-8B86-D785FD66411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63AB-B22B-4D64-8B86-D785FD66411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63AB-B22B-4D64-8B86-D785FD66411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E63AB-B22B-4D64-8B86-D785FD66411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7.w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6.wmf"/><Relationship Id="rId5" Type="http://schemas.openxmlformats.org/officeDocument/2006/relationships/image" Target="../media/image3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539552" y="2132856"/>
            <a:ext cx="78488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: VY_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12_INOVACE_2.2.01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září 2011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Druhá mocnina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určen: osmý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Matematika a její aplikace –  Druhá mocnina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Za pomocí prezentace se žáci seznámí s pravidly pro určování druhých mocnin čísel</a:t>
            </a: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Pomůcky: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571" y="260648"/>
            <a:ext cx="6242304" cy="151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Druhá mocnina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Font typeface="Wingdings" pitchFamily="2" charset="2"/>
              <a:buChar char="Ø"/>
            </a:pP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 druhá mocnina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 je matematická  operace, která násobí</a:t>
            </a:r>
          </a:p>
          <a:p>
            <a:pPr algn="ctr">
              <a:buNone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	číslo samo sebou</a:t>
            </a:r>
          </a:p>
          <a:p>
            <a:pPr algn="ctr">
              <a:buNone/>
            </a:pPr>
            <a:r>
              <a:rPr lang="cs-CZ" sz="4400" dirty="0" smtClean="0"/>
              <a:t> 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4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 = a·a</a:t>
            </a:r>
          </a:p>
          <a:p>
            <a:pPr algn="ctr"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  čteme 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á na druhou</a:t>
            </a:r>
            <a:endParaRPr lang="cs-CZ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Druhé mocniny čísel do dvaceti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 fontScale="92500" lnSpcReduction="20000"/>
          </a:bodyPr>
          <a:lstStyle/>
          <a:p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1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4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9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16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	</a:t>
            </a:r>
            <a:endParaRPr lang="pt-BR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25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36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49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64</a:t>
            </a:r>
          </a:p>
          <a:p>
            <a:endParaRPr lang="pt-BR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81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100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121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144</a:t>
            </a:r>
          </a:p>
          <a:p>
            <a:endParaRPr lang="pt-BR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169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196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225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256</a:t>
            </a:r>
          </a:p>
          <a:p>
            <a:endParaRPr lang="pt-BR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17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289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18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324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361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pt-BR" sz="3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3000" dirty="0" smtClean="0">
                <a:latin typeface="Times New Roman" pitchFamily="18" charset="0"/>
                <a:cs typeface="Times New Roman" pitchFamily="18" charset="0"/>
              </a:rPr>
              <a:t> = 40</a:t>
            </a:r>
            <a:r>
              <a:rPr lang="cs-CZ" sz="3000" dirty="0" smtClean="0"/>
              <a:t>					</a:t>
            </a:r>
            <a:endParaRPr lang="pt-BR" sz="3000" dirty="0" smtClean="0"/>
          </a:p>
          <a:p>
            <a:pPr>
              <a:buNone/>
            </a:pPr>
            <a:endParaRPr lang="pt-BR" dirty="0" smtClean="0"/>
          </a:p>
          <a:p>
            <a:endParaRPr lang="pt-BR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Druhá mocnina záporného 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druhá mocnina záporného čísla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je vždy číslo kladné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(minus krát minus se rovná plus a číslo vynásobíme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samo sebou)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Příklad:      (-6)</a:t>
            </a:r>
            <a:r>
              <a:rPr lang="cs-CZ" sz="2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= (-6) . (-6) = 36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		       (- 14)</a:t>
            </a:r>
            <a:r>
              <a:rPr lang="cs-CZ" sz="2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= 196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Pozor!!!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			- 6</a:t>
            </a:r>
            <a:r>
              <a:rPr lang="cs-CZ" sz="2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= - (6 . 6) = - 36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V tomto případě je umocňováno pouze číslo 6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(druhá mocnina se vztahuje jen k danému číslu a znaménko se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nemění).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cs-CZ" sz="4200" b="1" u="sng" dirty="0" smtClean="0">
                <a:solidFill>
                  <a:srgbClr val="FF0000"/>
                </a:solidFill>
              </a:rPr>
              <a:t>Druhá mocnina čísla končícího nulou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ruhá mocnina čísla končícího nulou má dvojnásobný počet nul než dané číslo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íslici před nulami umocníme na druhou a přidáme dvojnásobný počet nul než má původní číslo</a:t>
            </a:r>
          </a:p>
          <a:p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Příklad: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280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78 400	(číslo 28 jsme umocnili na druhou a 			přidali jsme 2 nuly, protože původní 			číslo mělo nulu jednu)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13 000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169 000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000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	(13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přidat 2.3 = 6 nul)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cs-CZ" sz="4600" b="1" u="sng" dirty="0" smtClean="0">
                <a:solidFill>
                  <a:srgbClr val="FF0000"/>
                </a:solidFill>
              </a:rPr>
              <a:t>Druhá mocnina desetinného čísla</a:t>
            </a:r>
            <a:endParaRPr lang="cs-CZ" sz="4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ruhá mocnina desetinného čísla má dvojnásobný počet desetinných míst než dané číslo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ané číslo umocníme a oddělíme dvojnásobný počet desetinných míst, než má dané číslo</a:t>
            </a:r>
          </a:p>
          <a:p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Příklad: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0, 012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0, 000 144    (12 umocníme na druhou a 				        oddělíme šest desetinných míst, 			        protože původní číslo mělo 				        desetinná místa tři)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0, 06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0, 003 6	(6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oddělit 2.2 = 4 desetinná místa)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008112"/>
          </a:xfrm>
        </p:spPr>
        <p:txBody>
          <a:bodyPr>
            <a:normAutofit/>
          </a:bodyPr>
          <a:lstStyle/>
          <a:p>
            <a:r>
              <a:rPr lang="cs-CZ" sz="4600" b="1" u="sng" dirty="0" smtClean="0">
                <a:solidFill>
                  <a:srgbClr val="FF0000"/>
                </a:solidFill>
              </a:rPr>
              <a:t>Druhá mocnina součinu a podílu</a:t>
            </a:r>
            <a:endParaRPr lang="cs-CZ" sz="4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druhá mocnina součinu dvou čísel je rovná součinu druhých mocnin těchto čísel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 a · b )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= a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· b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Příklad: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(4. 17)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. 17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16 . 289 = 4624</a:t>
            </a:r>
          </a:p>
          <a:p>
            <a:pPr algn="ctr">
              <a:buNone/>
            </a:pPr>
            <a:endParaRPr lang="cs-CZ" sz="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druhou mocninu podílu (zlomku) vytvoříme tak, že umocníme zvlášť čitatele a zvlášť jmenovatele</a:t>
            </a:r>
          </a:p>
          <a:p>
            <a:pPr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/>
              <a:t>		                         	 (     )</a:t>
            </a:r>
            <a:r>
              <a:rPr lang="cs-CZ" baseline="30000" dirty="0" smtClean="0"/>
              <a:t>2</a:t>
            </a:r>
            <a:r>
              <a:rPr lang="cs-CZ" dirty="0" smtClean="0"/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</a:t>
            </a:r>
          </a:p>
          <a:p>
            <a:pPr>
              <a:buNone/>
            </a:pPr>
            <a:endParaRPr lang="cs-CZ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Příklad: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     )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       =  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427984" y="4725144"/>
          <a:ext cx="304800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5" name="Rovnice" r:id="rId4" imgW="152280" imgH="393480" progId="Equation.3">
                  <p:embed/>
                </p:oleObj>
              </mc:Choice>
              <mc:Fallback>
                <p:oleObj name="Rovnice" r:id="rId4" imgW="1522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4725144"/>
                        <a:ext cx="304800" cy="1008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5" name="Object 3"/>
          <p:cNvGraphicFramePr>
            <a:graphicFrameLocks noChangeAspect="1"/>
          </p:cNvGraphicFramePr>
          <p:nvPr/>
        </p:nvGraphicFramePr>
        <p:xfrm>
          <a:off x="5508104" y="4653136"/>
          <a:ext cx="5080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6" name="Rovnice" r:id="rId6" imgW="253800" imgH="431640" progId="Equation.3">
                  <p:embed/>
                </p:oleObj>
              </mc:Choice>
              <mc:Fallback>
                <p:oleObj name="Rovnice" r:id="rId6" imgW="253800" imgH="431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4653136"/>
                        <a:ext cx="508000" cy="1104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7" name="Object 5"/>
          <p:cNvGraphicFramePr>
            <a:graphicFrameLocks noChangeAspect="1"/>
          </p:cNvGraphicFramePr>
          <p:nvPr/>
        </p:nvGraphicFramePr>
        <p:xfrm>
          <a:off x="1835696" y="5589240"/>
          <a:ext cx="30480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7" name="Rovnice" r:id="rId8" imgW="152280" imgH="393480" progId="Equation.3">
                  <p:embed/>
                </p:oleObj>
              </mc:Choice>
              <mc:Fallback>
                <p:oleObj name="Rovnice" r:id="rId8" imgW="15228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696" y="5589240"/>
                        <a:ext cx="304800" cy="1008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8" name="Object 6"/>
          <p:cNvGraphicFramePr>
            <a:graphicFrameLocks noChangeAspect="1"/>
          </p:cNvGraphicFramePr>
          <p:nvPr/>
        </p:nvGraphicFramePr>
        <p:xfrm>
          <a:off x="2830513" y="5445125"/>
          <a:ext cx="53340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8" name="Rovnice" r:id="rId10" imgW="266400" imgH="431640" progId="Equation.3">
                  <p:embed/>
                </p:oleObj>
              </mc:Choice>
              <mc:Fallback>
                <p:oleObj name="Rovnice" r:id="rId10" imgW="266400" imgH="4316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0513" y="5445125"/>
                        <a:ext cx="533400" cy="1104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9" name="Object 7"/>
          <p:cNvGraphicFramePr>
            <a:graphicFrameLocks noChangeAspect="1"/>
          </p:cNvGraphicFramePr>
          <p:nvPr/>
        </p:nvGraphicFramePr>
        <p:xfrm>
          <a:off x="3632200" y="5516563"/>
          <a:ext cx="457200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9" name="Rovnice" r:id="rId12" imgW="228600" imgH="393480" progId="Equation.3">
                  <p:embed/>
                </p:oleObj>
              </mc:Choice>
              <mc:Fallback>
                <p:oleObj name="Rovnice" r:id="rId12" imgW="22860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2200" y="5516563"/>
                        <a:ext cx="457200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214</TotalTime>
  <Words>119</Words>
  <Application>Microsoft Office PowerPoint</Application>
  <PresentationFormat>Předvádění na obrazovce (4:3)</PresentationFormat>
  <Paragraphs>80</Paragraphs>
  <Slides>7</Slides>
  <Notes>7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Tok</vt:lpstr>
      <vt:lpstr>Rovnice</vt:lpstr>
      <vt:lpstr>Prezentace aplikace PowerPoint</vt:lpstr>
      <vt:lpstr>Druhá mocnina</vt:lpstr>
      <vt:lpstr>Druhé mocniny čísel do dvaceti</vt:lpstr>
      <vt:lpstr>Druhá mocnina záporného čísla</vt:lpstr>
      <vt:lpstr>Druhá mocnina čísla končícího nulou</vt:lpstr>
      <vt:lpstr>Druhá mocnina desetinného čísla</vt:lpstr>
      <vt:lpstr>Druhá mocnina součinu a podílu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Martin Králík</cp:lastModifiedBy>
  <cp:revision>28</cp:revision>
  <dcterms:created xsi:type="dcterms:W3CDTF">2011-10-25T02:22:41Z</dcterms:created>
  <dcterms:modified xsi:type="dcterms:W3CDTF">2013-10-05T14:40:15Z</dcterms:modified>
</cp:coreProperties>
</file>